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3"/>
  </p:notesMasterIdLst>
  <p:sldIdLst>
    <p:sldId id="260" r:id="rId3"/>
    <p:sldId id="296" r:id="rId4"/>
    <p:sldId id="261" r:id="rId5"/>
    <p:sldId id="262" r:id="rId6"/>
    <p:sldId id="302" r:id="rId7"/>
    <p:sldId id="267" r:id="rId8"/>
    <p:sldId id="278" r:id="rId9"/>
    <p:sldId id="303" r:id="rId10"/>
    <p:sldId id="289" r:id="rId11"/>
    <p:sldId id="304" r:id="rId12"/>
    <p:sldId id="291" r:id="rId13"/>
    <p:sldId id="305" r:id="rId14"/>
    <p:sldId id="268" r:id="rId15"/>
    <p:sldId id="290" r:id="rId16"/>
    <p:sldId id="306" r:id="rId17"/>
    <p:sldId id="292" r:id="rId18"/>
    <p:sldId id="307" r:id="rId19"/>
    <p:sldId id="266" r:id="rId20"/>
    <p:sldId id="309" r:id="rId21"/>
    <p:sldId id="263" r:id="rId2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E"/>
    <a:srgbClr val="FF0000"/>
    <a:srgbClr val="7EA82F"/>
    <a:srgbClr val="FF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75" autoAdjust="0"/>
    <p:restoredTop sz="94660"/>
  </p:normalViewPr>
  <p:slideViewPr>
    <p:cSldViewPr>
      <p:cViewPr varScale="1">
        <p:scale>
          <a:sx n="70" d="100"/>
          <a:sy n="70" d="100"/>
        </p:scale>
        <p:origin x="57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pPr algn="l"/>
          <a:endParaRPr lang="es-ES" sz="2400" dirty="0"/>
        </a:p>
        <a:p>
          <a:pPr algn="l"/>
          <a:r>
            <a:rPr lang="es-ES" sz="2400" dirty="0"/>
            <a:t>UNIT 1:</a:t>
          </a:r>
          <a:r>
            <a:rPr lang="en-US" sz="2400" b="1" dirty="0"/>
            <a:t> Promoting Effective Teamwork in a Hybrid Work Model for Rural Micro Enterprises </a:t>
          </a:r>
          <a:endParaRPr lang="es-ES" sz="2400" dirty="0"/>
        </a:p>
        <a:p>
          <a:pPr algn="l"/>
          <a:r>
            <a:rPr lang="en-US" sz="2400" dirty="0"/>
            <a:t>Section 1.1. </a:t>
          </a:r>
          <a:r>
            <a:rPr lang="en-GB" sz="2400" b="1" dirty="0"/>
            <a:t>Introduction: </a:t>
          </a:r>
          <a:r>
            <a:rPr lang="en-US" sz="2400" b="1" dirty="0"/>
            <a:t>Hybrid Teamwork – The Future of Work</a:t>
          </a:r>
        </a:p>
        <a:p>
          <a:pPr algn="l"/>
          <a:r>
            <a:rPr lang="en-US" sz="2400" dirty="0"/>
            <a:t>Section 1.2. </a:t>
          </a:r>
          <a:r>
            <a:rPr lang="en-US" sz="2400" b="1" dirty="0"/>
            <a:t>Creating High Performing Hybrid Teams</a:t>
          </a:r>
          <a:endParaRPr lang="es-ES" sz="2100" b="1" dirty="0"/>
        </a:p>
        <a:p>
          <a:pPr algn="ctr"/>
          <a:endParaRPr lang="es-ES" sz="2100"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609B7737-2F8B-426B-AF67-1EE3ED08022C}">
      <dgm:prSet phldrT="[Texto]" custT="1"/>
      <dgm:spPr/>
      <dgm:t>
        <a:bodyPr/>
        <a:lstStyle/>
        <a:p>
          <a:r>
            <a:rPr lang="es-ES" sz="2400" dirty="0"/>
            <a:t>UNIT 2: </a:t>
          </a:r>
          <a:r>
            <a:rPr lang="en-US" sz="2400" b="1" dirty="0"/>
            <a:t>ICT Tools for Hybrid Management</a:t>
          </a:r>
          <a:endParaRPr lang="es-ES" sz="2400" dirty="0"/>
        </a:p>
        <a:p>
          <a:r>
            <a:rPr lang="en-US" sz="2400" dirty="0"/>
            <a:t>Section 2.1. </a:t>
          </a:r>
          <a:r>
            <a:rPr lang="en-US" sz="2400" b="1" dirty="0"/>
            <a:t>ICT tools for Hybrid Management</a:t>
          </a:r>
        </a:p>
        <a:p>
          <a:r>
            <a:rPr lang="en-US" sz="2400" dirty="0"/>
            <a:t>Section 2.2. </a:t>
          </a:r>
          <a:r>
            <a:rPr lang="en-US" sz="2400" b="1" dirty="0"/>
            <a:t>Reflective Practice for ICT Tool Selection and Use in Hybrid Teams</a:t>
          </a:r>
          <a:endParaRPr lang="es-ES" sz="2000" dirty="0"/>
        </a:p>
        <a:p>
          <a:endParaRPr lang="es-ES" sz="2000"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427D88A5-FE9E-4A81-B85B-4BA062606B5A}">
      <dgm:prSet phldrT="[Texto]"/>
      <dgm:spPr/>
      <dgm:t>
        <a:bodyPr/>
        <a:lstStyle/>
        <a:p>
          <a:endParaRPr lang="es-ES" sz="1600" dirty="0"/>
        </a:p>
      </dgm:t>
    </dgm:pt>
    <dgm:pt modelId="{430E0A2F-B9C1-4196-9CA2-BA453627E747}" type="parTrans" cxnId="{92D38790-3924-4594-8A5E-0AC0D44EA718}">
      <dgm:prSet/>
      <dgm:spPr/>
      <dgm:t>
        <a:bodyPr/>
        <a:lstStyle/>
        <a:p>
          <a:endParaRPr lang="es-ES"/>
        </a:p>
      </dgm:t>
    </dgm:pt>
    <dgm:pt modelId="{473E9935-7E3E-4B63-8A6B-DFA91885A0F3}" type="sibTrans" cxnId="{92D38790-3924-4594-8A5E-0AC0D44EA718}">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E9F9DA4B-601A-4408-897E-D2936CB1FD6F}" type="presOf" srcId="{609B7737-2F8B-426B-AF67-1EE3ED08022C}" destId="{6A06E1D3-CB2E-499A-A964-4B9EA4634424}" srcOrd="0" destOrd="0"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pPr algn="l"/>
          <a:endParaRPr lang="es-ES" sz="2400" dirty="0"/>
        </a:p>
        <a:p>
          <a:pPr algn="l"/>
          <a:r>
            <a:rPr lang="es-ES" sz="2400" dirty="0"/>
            <a:t>UNIT 3:</a:t>
          </a:r>
          <a:r>
            <a:rPr lang="en-US" sz="2400" b="1" dirty="0"/>
            <a:t> Hybrid Work – Employer Obligations</a:t>
          </a:r>
          <a:endParaRPr lang="es-ES" sz="2400" dirty="0"/>
        </a:p>
        <a:p>
          <a:pPr algn="l"/>
          <a:r>
            <a:rPr lang="en-US" sz="2400" dirty="0"/>
            <a:t>Section 3.1. </a:t>
          </a:r>
          <a:r>
            <a:rPr lang="en-US" sz="2400" b="1" dirty="0"/>
            <a:t>Health &amp; Safety </a:t>
          </a:r>
        </a:p>
        <a:p>
          <a:pPr algn="l"/>
          <a:r>
            <a:rPr lang="en-US" sz="2400" dirty="0"/>
            <a:t>Section 3.2 </a:t>
          </a:r>
          <a:r>
            <a:rPr lang="en-US" sz="2400" b="1" dirty="0"/>
            <a:t>The Right to Disconnect</a:t>
          </a:r>
        </a:p>
        <a:p>
          <a:pPr algn="ctr"/>
          <a:endParaRPr lang="es-ES" sz="2100"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609B7737-2F8B-426B-AF67-1EE3ED08022C}">
      <dgm:prSet phldrT="[Texto]" custT="1"/>
      <dgm:spPr/>
      <dgm:t>
        <a:bodyPr/>
        <a:lstStyle/>
        <a:p>
          <a:r>
            <a:rPr lang="es-ES" sz="2400" dirty="0"/>
            <a:t>UNIT 4: </a:t>
          </a:r>
          <a:r>
            <a:rPr lang="en-IE" sz="2400" b="1" dirty="0"/>
            <a:t>Keeping Hybrid Teams Motivated</a:t>
          </a:r>
        </a:p>
        <a:p>
          <a:r>
            <a:rPr lang="en-US" sz="2400" dirty="0"/>
            <a:t>Section 4.1. </a:t>
          </a:r>
          <a:r>
            <a:rPr lang="en-IE" sz="2400" b="1" dirty="0"/>
            <a:t>Keeping Hybrid Teams Motivated</a:t>
          </a:r>
          <a:endParaRPr lang="en-US" sz="2400" dirty="0"/>
        </a:p>
        <a:p>
          <a:endParaRPr lang="es-ES" sz="2000"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427D88A5-FE9E-4A81-B85B-4BA062606B5A}">
      <dgm:prSet phldrT="[Texto]"/>
      <dgm:spPr/>
      <dgm:t>
        <a:bodyPr/>
        <a:lstStyle/>
        <a:p>
          <a:endParaRPr lang="es-ES" sz="1600" dirty="0"/>
        </a:p>
      </dgm:t>
    </dgm:pt>
    <dgm:pt modelId="{430E0A2F-B9C1-4196-9CA2-BA453627E747}" type="parTrans" cxnId="{92D38790-3924-4594-8A5E-0AC0D44EA718}">
      <dgm:prSet/>
      <dgm:spPr/>
      <dgm:t>
        <a:bodyPr/>
        <a:lstStyle/>
        <a:p>
          <a:endParaRPr lang="es-ES"/>
        </a:p>
      </dgm:t>
    </dgm:pt>
    <dgm:pt modelId="{473E9935-7E3E-4B63-8A6B-DFA91885A0F3}" type="sibTrans" cxnId="{92D38790-3924-4594-8A5E-0AC0D44EA718}">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E9F9DA4B-601A-4408-897E-D2936CB1FD6F}" type="presOf" srcId="{609B7737-2F8B-426B-AF67-1EE3ED08022C}" destId="{6A06E1D3-CB2E-499A-A964-4B9EA4634424}" srcOrd="0" destOrd="0"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a:xfrm rot="5400000">
          <a:off x="-167351" y="170210"/>
          <a:ext cx="1115677" cy="780974"/>
        </a:xfrm>
        <a:prstGeom prst="chevron">
          <a:avLst/>
        </a:prstGeom>
      </dgm:spPr>
      <dgm:t>
        <a:bodyPr/>
        <a:lstStyle/>
        <a:p>
          <a:pPr>
            <a:buNone/>
          </a:pPr>
          <a:r>
            <a:rPr lang="es-ES">
              <a:latin typeface="Calibri" panose="020F0502020204030204"/>
              <a:ea typeface="+mn-ea"/>
              <a:cs typeface="+mn-cs"/>
            </a:rPr>
            <a:t>Unit 1</a:t>
          </a:r>
          <a:endParaRPr lang="es-ES" dirty="0">
            <a:latin typeface="Calibri" panose="020F0502020204030204"/>
            <a:ea typeface="+mn-ea"/>
            <a:cs typeface="+mn-cs"/>
          </a:endParaRP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a:xfrm rot="5400000">
          <a:off x="5057091" y="-4273259"/>
          <a:ext cx="725190" cy="9277425"/>
        </a:xfrm>
        <a:prstGeom prst="round2SameRect">
          <a:avLst/>
        </a:prstGeom>
      </dgm:spPr>
      <dgm:t>
        <a:bodyPr/>
        <a:lstStyle/>
        <a:p>
          <a:pPr>
            <a:buChar char="•"/>
          </a:pP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929949F9-6708-4738-9713-C14A3F26FEC8}">
      <dgm:prSet phldrT="[Texto]"/>
      <dgm:spPr>
        <a:xfrm rot="5400000">
          <a:off x="-167351" y="1137320"/>
          <a:ext cx="1115677" cy="780974"/>
        </a:xfrm>
        <a:prstGeom prst="chevron">
          <a:avLst/>
        </a:prstGeom>
      </dgm:spPr>
      <dgm:t>
        <a:bodyPr/>
        <a:lstStyle/>
        <a:p>
          <a:pPr>
            <a:buNone/>
          </a:pPr>
          <a:r>
            <a:rPr lang="es-ES">
              <a:latin typeface="Calibri" panose="020F0502020204030204"/>
              <a:ea typeface="+mn-ea"/>
              <a:cs typeface="+mn-cs"/>
            </a:rPr>
            <a:t>Unit 2</a:t>
          </a:r>
          <a:endParaRPr lang="es-ES" dirty="0">
            <a:latin typeface="Calibri" panose="020F0502020204030204"/>
            <a:ea typeface="+mn-ea"/>
            <a:cs typeface="+mn-cs"/>
          </a:endParaRP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custT="1"/>
      <dgm:spPr>
        <a:xfrm rot="5400000">
          <a:off x="5057091" y="-3306148"/>
          <a:ext cx="725190" cy="9277425"/>
        </a:xfrm>
        <a:prstGeom prst="round2SameRect">
          <a:avLst/>
        </a:prstGeom>
      </dgm:spPr>
      <dgm:t>
        <a:bodyPr/>
        <a:lstStyle/>
        <a:p>
          <a:pPr>
            <a:buChar char="•"/>
          </a:pPr>
          <a:endParaRPr lang="es-ES" sz="1800" dirty="0">
            <a:solidFill>
              <a:sysClr val="windowText" lastClr="000000">
                <a:hueOff val="0"/>
                <a:satOff val="0"/>
                <a:lumOff val="0"/>
                <a:alphaOff val="0"/>
              </a:sysClr>
            </a:solidFill>
            <a:latin typeface="Calibri" panose="020F0502020204030204"/>
            <a:ea typeface="+mn-ea"/>
            <a:cs typeface="+mn-cs"/>
          </a:endParaRPr>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61EEB7D-5B21-408A-BB12-7E428E32B92C}">
      <dgm:prSet phldrT="[Texto]" custT="1"/>
      <dgm:spPr>
        <a:xfrm rot="5400000">
          <a:off x="5057091" y="-3306148"/>
          <a:ext cx="725190" cy="9277425"/>
        </a:xfrm>
        <a:prstGeom prst="round2SameRect">
          <a:avLst/>
        </a:prstGeom>
      </dgm:spPr>
      <dgm:t>
        <a:bodyPr/>
        <a:lstStyle/>
        <a:p>
          <a:pPr>
            <a:buChar char="•"/>
          </a:pPr>
          <a:endParaRPr lang="es-ES" sz="1800" dirty="0">
            <a:solidFill>
              <a:sysClr val="windowText" lastClr="000000">
                <a:hueOff val="0"/>
                <a:satOff val="0"/>
                <a:lumOff val="0"/>
                <a:alphaOff val="0"/>
              </a:sysClr>
            </a:solidFill>
            <a:latin typeface="Calibri" panose="020F0502020204030204"/>
            <a:ea typeface="+mn-ea"/>
            <a:cs typeface="+mn-cs"/>
          </a:endParaRPr>
        </a:p>
      </dgm:t>
    </dgm:pt>
    <dgm:pt modelId="{C6E460BF-0736-4975-9F4F-3F64AC6B912E}" type="parTrans" cxnId="{D7C0872C-3BAC-4C76-BDE4-18E020D8E718}">
      <dgm:prSet/>
      <dgm:spPr/>
      <dgm:t>
        <a:bodyPr/>
        <a:lstStyle/>
        <a:p>
          <a:endParaRPr lang="es-ES"/>
        </a:p>
      </dgm:t>
    </dgm:pt>
    <dgm:pt modelId="{C7EA2977-C538-4F39-9F09-A5A5010D2010}" type="sibTrans" cxnId="{D7C0872C-3BAC-4C76-BDE4-18E020D8E718}">
      <dgm:prSet/>
      <dgm:spPr/>
      <dgm:t>
        <a:bodyPr/>
        <a:lstStyle/>
        <a:p>
          <a:endParaRPr lang="es-ES"/>
        </a:p>
      </dgm:t>
    </dgm:pt>
    <dgm:pt modelId="{DBA8FAFC-47B2-4E94-9B95-1778C01D51D6}">
      <dgm:prSet custT="1"/>
      <dgm:spPr/>
      <dgm:t>
        <a:bodyPr/>
        <a:lstStyle/>
        <a:p>
          <a:r>
            <a:rPr lang="en-US" sz="1800" dirty="0">
              <a:latin typeface="Calibri" panose="020F0502020204030204"/>
              <a:ea typeface="+mn-ea"/>
              <a:cs typeface="+mn-cs"/>
            </a:rPr>
            <a:t>Today a wide range of  affordable and easy to use ICT tools to improve business and team management in hybrid/virtual work settings are available. </a:t>
          </a:r>
          <a:endParaRPr lang="es-ES" sz="1800" dirty="0"/>
        </a:p>
      </dgm:t>
    </dgm:pt>
    <dgm:pt modelId="{C272D24E-40D8-43AB-AE0A-0861164379C4}" type="parTrans" cxnId="{986E6219-BCFB-4610-BC46-DF37F0F58173}">
      <dgm:prSet/>
      <dgm:spPr/>
      <dgm:t>
        <a:bodyPr/>
        <a:lstStyle/>
        <a:p>
          <a:endParaRPr lang="es-ES"/>
        </a:p>
      </dgm:t>
    </dgm:pt>
    <dgm:pt modelId="{3D4407CF-16CC-4B27-8631-D2D33BF5D2B3}" type="sibTrans" cxnId="{986E6219-BCFB-4610-BC46-DF37F0F58173}">
      <dgm:prSet/>
      <dgm:spPr/>
      <dgm:t>
        <a:bodyPr/>
        <a:lstStyle/>
        <a:p>
          <a:endParaRPr lang="es-ES"/>
        </a:p>
      </dgm:t>
    </dgm:pt>
    <dgm:pt modelId="{40F00831-DA0F-4F68-92C8-477728BD919B}">
      <dgm:prSet phldrT="[Texto]" custT="1"/>
      <dgm:spPr>
        <a:xfrm rot="5400000">
          <a:off x="5057091" y="-4273259"/>
          <a:ext cx="725190" cy="9277425"/>
        </a:xfrm>
        <a:prstGeom prst="round2SameRect">
          <a:avLst/>
        </a:prstGeom>
      </dgm:spPr>
      <dgm:t>
        <a:bodyPr/>
        <a:lstStyle/>
        <a:p>
          <a:pPr>
            <a:buChar char="•"/>
          </a:pPr>
          <a:r>
            <a:rPr lang="en-US" sz="1800" dirty="0">
              <a:latin typeface="Calibri" panose="020F0502020204030204"/>
              <a:ea typeface="+mn-ea"/>
              <a:cs typeface="+mn-cs"/>
            </a:rPr>
            <a:t>work practices have grown in popularity since the pandemic and will continue to grow into the future</a:t>
          </a:r>
          <a:endParaRPr lang="es-ES" sz="1800" dirty="0">
            <a:latin typeface="Calibri" panose="020F0502020204030204"/>
            <a:ea typeface="+mn-ea"/>
            <a:cs typeface="+mn-cs"/>
          </a:endParaRPr>
        </a:p>
      </dgm:t>
    </dgm:pt>
    <dgm:pt modelId="{C2A8EAF7-D0E7-4696-A964-90BE9D3087E8}" type="sibTrans" cxnId="{5993BA5D-D0CA-4436-B6AD-A82A6FFDD91C}">
      <dgm:prSet/>
      <dgm:spPr/>
      <dgm:t>
        <a:bodyPr/>
        <a:lstStyle/>
        <a:p>
          <a:endParaRPr lang="es-ES"/>
        </a:p>
      </dgm:t>
    </dgm:pt>
    <dgm:pt modelId="{D6E9724A-CE0D-4DE1-A116-EA7736F52CFE}" type="parTrans" cxnId="{5993BA5D-D0CA-4436-B6AD-A82A6FFDD91C}">
      <dgm:prSet/>
      <dgm:spPr/>
      <dgm:t>
        <a:bodyPr/>
        <a:lstStyle/>
        <a:p>
          <a:endParaRPr lang="es-ES"/>
        </a:p>
      </dgm:t>
    </dgm:pt>
    <dgm:pt modelId="{49C7567C-F9A7-4DE9-863A-547C72ACB6E7}">
      <dgm:prSet phldrT="[Texto]" custT="1"/>
      <dgm:spPr>
        <a:xfrm rot="5400000">
          <a:off x="5057091" y="-4273259"/>
          <a:ext cx="725190" cy="9277425"/>
        </a:xfrm>
      </dgm:spPr>
      <dgm:t>
        <a:bodyPr/>
        <a:lstStyle/>
        <a:p>
          <a:pPr>
            <a:buChar char="•"/>
          </a:pPr>
          <a:r>
            <a:rPr lang="en-US" sz="1800" dirty="0">
              <a:latin typeface="Calibri" panose="020F0502020204030204"/>
              <a:ea typeface="+mn-ea"/>
              <a:cs typeface="+mn-cs"/>
            </a:rPr>
            <a:t>Hybrid work structures bring a lot of obvious </a:t>
          </a:r>
          <a:r>
            <a:rPr lang="en-US" sz="1800" dirty="0">
              <a:latin typeface="+mn-lt"/>
              <a:ea typeface="+mn-ea"/>
              <a:cs typeface="+mn-cs"/>
            </a:rPr>
            <a:t>Hybrid advantages </a:t>
          </a:r>
          <a:r>
            <a:rPr lang="en-US" sz="1800" dirty="0">
              <a:latin typeface="Calibri" panose="020F0502020204030204"/>
              <a:ea typeface="+mn-ea"/>
              <a:cs typeface="+mn-cs"/>
            </a:rPr>
            <a:t>but also some disadvantages which need to be carefully managed</a:t>
          </a:r>
          <a:endParaRPr lang="es-ES" sz="1800" dirty="0">
            <a:latin typeface="Calibri" panose="020F0502020204030204"/>
            <a:ea typeface="+mn-ea"/>
            <a:cs typeface="+mn-cs"/>
          </a:endParaRPr>
        </a:p>
      </dgm:t>
    </dgm:pt>
    <dgm:pt modelId="{57BC9074-ADF5-4334-9A86-2E18CD764A54}" type="parTrans" cxnId="{AE60FB53-D1C2-49E9-8896-0FF2052D04BD}">
      <dgm:prSet/>
      <dgm:spPr/>
      <dgm:t>
        <a:bodyPr/>
        <a:lstStyle/>
        <a:p>
          <a:endParaRPr lang="en-IE"/>
        </a:p>
      </dgm:t>
    </dgm:pt>
    <dgm:pt modelId="{56A8EDEE-0C15-42C3-A70B-E3860450B134}" type="sibTrans" cxnId="{AE60FB53-D1C2-49E9-8896-0FF2052D04BD}">
      <dgm:prSet/>
      <dgm:spPr/>
      <dgm:t>
        <a:bodyPr/>
        <a:lstStyle/>
        <a:p>
          <a:endParaRPr lang="en-IE"/>
        </a:p>
      </dgm:t>
    </dgm:pt>
    <dgm:pt modelId="{990A9893-1F2E-40C8-B9FB-24E919DFD2BF}">
      <dgm:prSet custT="1"/>
      <dgm:spPr/>
      <dgm:t>
        <a:bodyPr/>
        <a:lstStyle/>
        <a:p>
          <a:r>
            <a:rPr lang="en-US" sz="1800" dirty="0">
              <a:latin typeface="Calibri" panose="020F0502020204030204"/>
              <a:ea typeface="+mn-ea"/>
              <a:cs typeface="+mn-cs"/>
            </a:rPr>
            <a:t>The greater challenges lie in understanding when and how to use these tools and to ensure that their use is consistent across the </a:t>
          </a:r>
          <a:r>
            <a:rPr lang="en-US" sz="1800" dirty="0" err="1">
              <a:latin typeface="Calibri" panose="020F0502020204030204"/>
              <a:ea typeface="+mn-ea"/>
              <a:cs typeface="+mn-cs"/>
            </a:rPr>
            <a:t>organisation</a:t>
          </a:r>
          <a:r>
            <a:rPr lang="en-US" sz="1800" dirty="0">
              <a:latin typeface="Calibri" panose="020F0502020204030204"/>
              <a:ea typeface="+mn-ea"/>
              <a:cs typeface="+mn-cs"/>
            </a:rPr>
            <a:t>. </a:t>
          </a:r>
          <a:endParaRPr lang="es-ES" sz="1800" dirty="0"/>
        </a:p>
      </dgm:t>
    </dgm:pt>
    <dgm:pt modelId="{D9B23864-B529-4A7A-A0C8-E6BDF4D2487C}" type="parTrans" cxnId="{246A3874-B2FD-4AC3-A8C3-8D202A05A895}">
      <dgm:prSet/>
      <dgm:spPr/>
      <dgm:t>
        <a:bodyPr/>
        <a:lstStyle/>
        <a:p>
          <a:endParaRPr lang="en-IE"/>
        </a:p>
      </dgm:t>
    </dgm:pt>
    <dgm:pt modelId="{8EADE6F5-16E0-4905-9E73-0C45C4D34FFE}" type="sibTrans" cxnId="{246A3874-B2FD-4AC3-A8C3-8D202A05A895}">
      <dgm:prSet/>
      <dgm:spPr/>
      <dgm:t>
        <a:bodyPr/>
        <a:lstStyle/>
        <a:p>
          <a:endParaRPr lang="en-IE"/>
        </a:p>
      </dgm:t>
    </dgm:pt>
    <dgm:pt modelId="{EE92B933-1709-4FC8-9BC5-E3D131A65487}">
      <dgm:prSet phldrT="[Texto]"/>
      <dgm:spPr>
        <a:xfrm rot="5400000">
          <a:off x="-167351" y="1137320"/>
          <a:ext cx="1115677" cy="780974"/>
        </a:xfrm>
      </dgm:spPr>
      <dgm:t>
        <a:bodyPr/>
        <a:lstStyle/>
        <a:p>
          <a:pPr>
            <a:buNone/>
          </a:pPr>
          <a:r>
            <a:rPr lang="es-ES" dirty="0" err="1">
              <a:latin typeface="Calibri" panose="020F0502020204030204"/>
              <a:ea typeface="+mn-ea"/>
              <a:cs typeface="+mn-cs"/>
            </a:rPr>
            <a:t>Unit</a:t>
          </a:r>
          <a:r>
            <a:rPr lang="es-ES" dirty="0">
              <a:latin typeface="Calibri" panose="020F0502020204030204"/>
              <a:ea typeface="+mn-ea"/>
              <a:cs typeface="+mn-cs"/>
            </a:rPr>
            <a:t> 3</a:t>
          </a:r>
        </a:p>
      </dgm:t>
    </dgm:pt>
    <dgm:pt modelId="{D37DA45E-B863-46AF-9227-EC986A8543D4}" type="parTrans" cxnId="{15B09EBF-D1A6-4247-BF90-1AA5F69A6323}">
      <dgm:prSet/>
      <dgm:spPr/>
      <dgm:t>
        <a:bodyPr/>
        <a:lstStyle/>
        <a:p>
          <a:endParaRPr lang="en-IE"/>
        </a:p>
      </dgm:t>
    </dgm:pt>
    <dgm:pt modelId="{4A49375F-433C-4306-B462-D768E24D7E91}" type="sibTrans" cxnId="{15B09EBF-D1A6-4247-BF90-1AA5F69A6323}">
      <dgm:prSet/>
      <dgm:spPr/>
      <dgm:t>
        <a:bodyPr/>
        <a:lstStyle/>
        <a:p>
          <a:endParaRPr lang="en-IE"/>
        </a:p>
      </dgm:t>
    </dgm:pt>
    <dgm:pt modelId="{45F1BAD3-2DAF-4FE0-A045-EF2EA74E8538}">
      <dgm:prSet custT="1"/>
      <dgm:spPr/>
      <dgm:t>
        <a:bodyPr/>
        <a:lstStyle/>
        <a:p>
          <a:r>
            <a:rPr lang="en-US" sz="1800" dirty="0"/>
            <a:t> While there are differences in detail between jurisdictions in the European Union employers have a legal duty of care to their employees regardless of the location of their work.</a:t>
          </a:r>
          <a:endParaRPr lang="en-IE" sz="1800" dirty="0"/>
        </a:p>
      </dgm:t>
    </dgm:pt>
    <dgm:pt modelId="{9A20DD6D-5926-4326-990D-DCC0567A0C05}" type="parTrans" cxnId="{C9F41AF2-55B5-481E-B802-4FEAD9AFE957}">
      <dgm:prSet/>
      <dgm:spPr/>
      <dgm:t>
        <a:bodyPr/>
        <a:lstStyle/>
        <a:p>
          <a:endParaRPr lang="en-IE"/>
        </a:p>
      </dgm:t>
    </dgm:pt>
    <dgm:pt modelId="{5DD81C48-2BB4-432B-A0E9-25771DA67806}" type="sibTrans" cxnId="{C9F41AF2-55B5-481E-B802-4FEAD9AFE957}">
      <dgm:prSet/>
      <dgm:spPr/>
      <dgm:t>
        <a:bodyPr/>
        <a:lstStyle/>
        <a:p>
          <a:endParaRPr lang="en-IE"/>
        </a:p>
      </dgm:t>
    </dgm:pt>
    <dgm:pt modelId="{BD11F905-D702-4FD7-A70D-3B67997D24E1}">
      <dgm:prSet phldrT="[Texto]" custT="1"/>
      <dgm:spPr>
        <a:xfrm rot="5400000">
          <a:off x="5057091" y="-4273259"/>
          <a:ext cx="725190" cy="9277425"/>
        </a:xfrm>
      </dgm:spPr>
      <dgm:t>
        <a:bodyPr/>
        <a:lstStyle/>
        <a:p>
          <a:pPr>
            <a:buChar char="•"/>
          </a:pP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E78E6172-4389-4830-8E6C-0EE9F5676FA1}" type="parTrans" cxnId="{2FFAC351-0532-4BC4-8CE9-0EA2675ED0BD}">
      <dgm:prSet/>
      <dgm:spPr/>
      <dgm:t>
        <a:bodyPr/>
        <a:lstStyle/>
        <a:p>
          <a:endParaRPr lang="en-IE"/>
        </a:p>
      </dgm:t>
    </dgm:pt>
    <dgm:pt modelId="{8C6E04FC-FFE7-413A-B489-10075EAD90A5}" type="sibTrans" cxnId="{2FFAC351-0532-4BC4-8CE9-0EA2675ED0BD}">
      <dgm:prSet/>
      <dgm:spPr/>
      <dgm:t>
        <a:bodyPr/>
        <a:lstStyle/>
        <a:p>
          <a:endParaRPr lang="en-IE"/>
        </a:p>
      </dgm:t>
    </dgm:pt>
    <dgm:pt modelId="{EAB24BB2-CC06-4DF2-B209-9CFDF6282B19}">
      <dgm:prSet phldrT="[Texto]" custT="1"/>
      <dgm:spPr>
        <a:xfrm rot="5400000">
          <a:off x="5057091" y="-4273259"/>
          <a:ext cx="725190" cy="9277425"/>
        </a:xfrm>
      </dgm:spPr>
      <dgm:t>
        <a:bodyPr/>
        <a:lstStyle/>
        <a:p>
          <a:pPr>
            <a:buChar char="•"/>
          </a:pPr>
          <a:r>
            <a:rPr lang="en-US" sz="1800" dirty="0">
              <a:latin typeface="Calibri" panose="020F0502020204030204"/>
              <a:ea typeface="+mn-ea"/>
              <a:cs typeface="+mn-cs"/>
            </a:rPr>
            <a:t>understanding that more effort is required to ensure the natural communications channels and coordination in the physical workplace are substituted for is vital</a:t>
          </a:r>
          <a:r>
            <a:rPr lang="en-US" sz="2400" dirty="0">
              <a:latin typeface="Calibri" panose="020F0502020204030204"/>
              <a:ea typeface="+mn-ea"/>
              <a:cs typeface="+mn-cs"/>
            </a:rPr>
            <a:t>. </a:t>
          </a:r>
          <a:endParaRPr lang="es-ES" sz="2400" dirty="0">
            <a:latin typeface="Calibri" panose="020F0502020204030204"/>
            <a:ea typeface="+mn-ea"/>
            <a:cs typeface="+mn-cs"/>
          </a:endParaRPr>
        </a:p>
      </dgm:t>
    </dgm:pt>
    <dgm:pt modelId="{6A5EDDC8-C17D-4A21-8E55-F5B7D93AF8BA}" type="parTrans" cxnId="{BCB1320E-7803-4E1E-8F20-85CB918CB8A3}">
      <dgm:prSet/>
      <dgm:spPr/>
      <dgm:t>
        <a:bodyPr/>
        <a:lstStyle/>
        <a:p>
          <a:endParaRPr lang="en-IE"/>
        </a:p>
      </dgm:t>
    </dgm:pt>
    <dgm:pt modelId="{599D82E5-080A-40E5-81C9-95DCB4C28798}" type="sibTrans" cxnId="{BCB1320E-7803-4E1E-8F20-85CB918CB8A3}">
      <dgm:prSet/>
      <dgm:spPr/>
      <dgm:t>
        <a:bodyPr/>
        <a:lstStyle/>
        <a:p>
          <a:endParaRPr lang="en-IE"/>
        </a:p>
      </dgm:t>
    </dgm:pt>
    <dgm:pt modelId="{20877FD4-7A78-48B9-B1A3-D53ECEF9B3D6}">
      <dgm:prSet/>
      <dgm:spPr/>
      <dgm:t>
        <a:bodyPr/>
        <a:lstStyle/>
        <a:p>
          <a:endParaRPr lang="en-IE" sz="900" dirty="0"/>
        </a:p>
      </dgm:t>
    </dgm:pt>
    <dgm:pt modelId="{F5133BAD-F146-4798-B179-37AFC3645EC1}" type="parTrans" cxnId="{2A97F24E-6DC6-4DCC-A09D-057A1B162D9D}">
      <dgm:prSet/>
      <dgm:spPr/>
      <dgm:t>
        <a:bodyPr/>
        <a:lstStyle/>
        <a:p>
          <a:endParaRPr lang="en-IE"/>
        </a:p>
      </dgm:t>
    </dgm:pt>
    <dgm:pt modelId="{3A8A4BCE-42B8-46AF-AE25-3D0E776A8570}" type="sibTrans" cxnId="{2A97F24E-6DC6-4DCC-A09D-057A1B162D9D}">
      <dgm:prSet/>
      <dgm:spPr/>
      <dgm:t>
        <a:bodyPr/>
        <a:lstStyle/>
        <a:p>
          <a:endParaRPr lang="en-IE"/>
        </a:p>
      </dgm:t>
    </dgm:pt>
    <dgm:pt modelId="{3C41E96C-C186-43A3-A138-4FDD4D06DEA1}">
      <dgm:prSet/>
      <dgm:spPr/>
      <dgm:t>
        <a:bodyPr/>
        <a:lstStyle/>
        <a:p>
          <a:endParaRPr lang="en-IE" sz="900" dirty="0"/>
        </a:p>
      </dgm:t>
    </dgm:pt>
    <dgm:pt modelId="{1DA80E5E-6D4D-4FCB-8383-66F2922A9450}" type="parTrans" cxnId="{5D4DBCAB-9FAD-4B4B-A1AB-2963CA51148F}">
      <dgm:prSet/>
      <dgm:spPr/>
      <dgm:t>
        <a:bodyPr/>
        <a:lstStyle/>
        <a:p>
          <a:endParaRPr lang="en-IE"/>
        </a:p>
      </dgm:t>
    </dgm:pt>
    <dgm:pt modelId="{3018ABF1-CED7-409B-B859-E24FF832ECF3}" type="sibTrans" cxnId="{5D4DBCAB-9FAD-4B4B-A1AB-2963CA51148F}">
      <dgm:prSet/>
      <dgm:spPr/>
      <dgm:t>
        <a:bodyPr/>
        <a:lstStyle/>
        <a:p>
          <a:endParaRPr lang="en-IE"/>
        </a:p>
      </dgm:t>
    </dgm:pt>
    <dgm:pt modelId="{C4387449-E064-4879-866C-FAE11BBE2450}">
      <dgm:prSet custT="1"/>
      <dgm:spPr/>
      <dgm:t>
        <a:bodyPr/>
        <a:lstStyle/>
        <a:p>
          <a:r>
            <a:rPr lang="en-US" sz="1800" dirty="0"/>
            <a:t>Health and Safety and ‘Right to Disconnect’ are important considerations</a:t>
          </a:r>
          <a:endParaRPr lang="en-IE" sz="1800" dirty="0"/>
        </a:p>
      </dgm:t>
    </dgm:pt>
    <dgm:pt modelId="{8D87615B-DB56-41AF-9D46-6E6173DF50F3}" type="parTrans" cxnId="{825A6EA5-7BE3-46E1-99EC-179631A80339}">
      <dgm:prSet/>
      <dgm:spPr/>
      <dgm:t>
        <a:bodyPr/>
        <a:lstStyle/>
        <a:p>
          <a:endParaRPr lang="en-IE"/>
        </a:p>
      </dgm:t>
    </dgm:pt>
    <dgm:pt modelId="{275250D6-AC5B-4D54-9D8D-CD4EA061326F}" type="sibTrans" cxnId="{825A6EA5-7BE3-46E1-99EC-179631A80339}">
      <dgm:prSet/>
      <dgm:spPr/>
      <dgm:t>
        <a:bodyPr/>
        <a:lstStyle/>
        <a:p>
          <a:endParaRPr lang="en-IE"/>
        </a:p>
      </dgm:t>
    </dgm:pt>
    <dgm:pt modelId="{DD79C3DE-C9D2-46E8-B2EA-99E10E27DA45}">
      <dgm:prSet phldrT="[Texto]"/>
      <dgm:spPr>
        <a:xfrm rot="5400000">
          <a:off x="-167351" y="1137320"/>
          <a:ext cx="1115677" cy="780974"/>
        </a:xfrm>
      </dgm:spPr>
      <dgm:t>
        <a:bodyPr/>
        <a:lstStyle/>
        <a:p>
          <a:pPr>
            <a:buNone/>
          </a:pPr>
          <a:r>
            <a:rPr lang="es-ES" dirty="0" err="1">
              <a:latin typeface="Calibri" panose="020F0502020204030204"/>
              <a:ea typeface="+mn-ea"/>
              <a:cs typeface="+mn-cs"/>
            </a:rPr>
            <a:t>Unit</a:t>
          </a:r>
          <a:r>
            <a:rPr lang="es-ES" dirty="0">
              <a:latin typeface="Calibri" panose="020F0502020204030204"/>
              <a:ea typeface="+mn-ea"/>
              <a:cs typeface="+mn-cs"/>
            </a:rPr>
            <a:t> 4</a:t>
          </a:r>
          <a:r>
            <a:rPr lang="es-ES" dirty="0">
              <a:latin typeface="+mn-lt"/>
              <a:ea typeface="+mn-ea"/>
              <a:cs typeface="+mn-cs"/>
            </a:rPr>
            <a:t> </a:t>
          </a:r>
          <a:endParaRPr lang="es-ES" dirty="0">
            <a:latin typeface="Calibri" panose="020F0502020204030204"/>
            <a:ea typeface="+mn-ea"/>
            <a:cs typeface="+mn-cs"/>
          </a:endParaRPr>
        </a:p>
      </dgm:t>
    </dgm:pt>
    <dgm:pt modelId="{075204CE-7D0D-4DEC-91B2-1FCC2F14B424}" type="parTrans" cxnId="{B5A95BD8-B48A-443A-92D2-A5555AE678AD}">
      <dgm:prSet/>
      <dgm:spPr/>
      <dgm:t>
        <a:bodyPr/>
        <a:lstStyle/>
        <a:p>
          <a:endParaRPr lang="en-IE"/>
        </a:p>
      </dgm:t>
    </dgm:pt>
    <dgm:pt modelId="{2101BAED-8B30-4BD2-A150-D163F2DFE2A8}" type="sibTrans" cxnId="{B5A95BD8-B48A-443A-92D2-A5555AE678AD}">
      <dgm:prSet/>
      <dgm:spPr/>
      <dgm:t>
        <a:bodyPr/>
        <a:lstStyle/>
        <a:p>
          <a:endParaRPr lang="en-IE"/>
        </a:p>
      </dgm:t>
    </dgm:pt>
    <dgm:pt modelId="{9E3A07EE-5848-42E3-A836-11A653C991D2}">
      <dgm:prSet/>
      <dgm:spPr/>
      <dgm:t>
        <a:bodyPr/>
        <a:lstStyle/>
        <a:p>
          <a:r>
            <a:rPr lang="en-US" b="0" dirty="0">
              <a:latin typeface="Century Gothic" panose="020B0502020202020204" pitchFamily="34" charset="0"/>
            </a:rPr>
            <a:t>Motivation in a complex hybrid work environment can be very challenging in ensuring all employees regardless of work location are treated fairly.</a:t>
          </a:r>
          <a:endParaRPr lang="en-IE" b="0" dirty="0"/>
        </a:p>
      </dgm:t>
    </dgm:pt>
    <dgm:pt modelId="{7DD8052A-0A49-4BA2-84EA-4644B7AE9915}" type="parTrans" cxnId="{A1F9A0A1-5991-473D-A7F1-20571CFFBD30}">
      <dgm:prSet/>
      <dgm:spPr/>
      <dgm:t>
        <a:bodyPr/>
        <a:lstStyle/>
        <a:p>
          <a:endParaRPr lang="en-IE"/>
        </a:p>
      </dgm:t>
    </dgm:pt>
    <dgm:pt modelId="{8F138307-5A39-4EDE-8A48-62EB23B46EDC}" type="sibTrans" cxnId="{A1F9A0A1-5991-473D-A7F1-20571CFFBD30}">
      <dgm:prSet/>
      <dgm:spPr/>
      <dgm:t>
        <a:bodyPr/>
        <a:lstStyle/>
        <a:p>
          <a:endParaRPr lang="en-IE"/>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4" custScaleY="89862" custLinFactNeighborX="5260" custLinFactNeighborY="-79327">
        <dgm:presLayoutVars>
          <dgm:chMax val="1"/>
          <dgm:bulletEnabled val="1"/>
        </dgm:presLayoutVars>
      </dgm:prSet>
      <dgm:spPr/>
    </dgm:pt>
    <dgm:pt modelId="{61BF64C8-B481-4665-A533-2C338B5FE312}" type="pres">
      <dgm:prSet presAssocID="{7991A607-7466-4457-87C8-C0CA40315A23}" presName="descendantText" presStyleLbl="alignAcc1" presStyleIdx="0" presStyleCnt="4" custScaleY="153774" custLinFactNeighborX="1436" custLinFactNeighborY="-93085">
        <dgm:presLayoutVars>
          <dgm:bulletEnabled val="1"/>
        </dgm:presLayoutVars>
      </dgm:prSet>
      <dgm:spPr>
        <a:prstGeom prst="round2SameRect">
          <a:avLst/>
        </a:prstGeom>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4" custLinFactNeighborX="6968" custLinFactNeighborY="-20377">
        <dgm:presLayoutVars>
          <dgm:chMax val="1"/>
          <dgm:bulletEnabled val="1"/>
        </dgm:presLayoutVars>
      </dgm:prSet>
      <dgm:spPr/>
    </dgm:pt>
    <dgm:pt modelId="{EE001D36-7EA7-40EA-B3F8-70F5116F2BEF}" type="pres">
      <dgm:prSet presAssocID="{929949F9-6708-4738-9713-C14A3F26FEC8}" presName="descendantText" presStyleLbl="alignAcc1" presStyleIdx="1" presStyleCnt="4" custScaleX="96879" custLinFactNeighborX="-241" custLinFactNeighborY="-16341">
        <dgm:presLayoutVars>
          <dgm:bulletEnabled val="1"/>
        </dgm:presLayoutVars>
      </dgm:prSet>
      <dgm:spPr/>
    </dgm:pt>
    <dgm:pt modelId="{28C1378E-E8A5-4323-9EB7-2C7DA2B48B6C}" type="pres">
      <dgm:prSet presAssocID="{ADF06A4A-9857-42CF-BDD4-187E89F55B3D}" presName="sp" presStyleCnt="0"/>
      <dgm:spPr/>
    </dgm:pt>
    <dgm:pt modelId="{224BBAF2-BEBE-4A85-82A0-E166927F75A2}" type="pres">
      <dgm:prSet presAssocID="{EE92B933-1709-4FC8-9BC5-E3D131A65487}" presName="composite" presStyleCnt="0"/>
      <dgm:spPr/>
    </dgm:pt>
    <dgm:pt modelId="{13C9726F-1C52-43EF-9610-4CE40FA7EF45}" type="pres">
      <dgm:prSet presAssocID="{EE92B933-1709-4FC8-9BC5-E3D131A65487}" presName="parentText" presStyleLbl="alignNode1" presStyleIdx="2" presStyleCnt="4" custLinFactNeighborX="7037" custLinFactNeighborY="24909">
        <dgm:presLayoutVars>
          <dgm:chMax val="1"/>
          <dgm:bulletEnabled val="1"/>
        </dgm:presLayoutVars>
      </dgm:prSet>
      <dgm:spPr>
        <a:prstGeom prst="chevron">
          <a:avLst/>
        </a:prstGeom>
      </dgm:spPr>
    </dgm:pt>
    <dgm:pt modelId="{0B0C6652-BAF0-4A4E-BCAC-063A59BBD826}" type="pres">
      <dgm:prSet presAssocID="{EE92B933-1709-4FC8-9BC5-E3D131A65487}" presName="descendantText" presStyleLbl="alignAcc1" presStyleIdx="2" presStyleCnt="4" custScaleX="95370" custScaleY="182092" custLinFactNeighborX="79" custLinFactNeighborY="49339">
        <dgm:presLayoutVars>
          <dgm:bulletEnabled val="1"/>
        </dgm:presLayoutVars>
      </dgm:prSet>
      <dgm:spPr/>
    </dgm:pt>
    <dgm:pt modelId="{E4F113F2-57E9-4550-8F33-1B52CCE1088E}" type="pres">
      <dgm:prSet presAssocID="{4A49375F-433C-4306-B462-D768E24D7E91}" presName="sp" presStyleCnt="0"/>
      <dgm:spPr/>
    </dgm:pt>
    <dgm:pt modelId="{D4D58601-0A02-4889-9DA9-15D786B5AD4C}" type="pres">
      <dgm:prSet presAssocID="{DD79C3DE-C9D2-46E8-B2EA-99E10E27DA45}" presName="composite" presStyleCnt="0"/>
      <dgm:spPr/>
    </dgm:pt>
    <dgm:pt modelId="{1BCA004C-4E68-44DC-AD5B-2C4C4E719290}" type="pres">
      <dgm:prSet presAssocID="{DD79C3DE-C9D2-46E8-B2EA-99E10E27DA45}" presName="parentText" presStyleLbl="alignNode1" presStyleIdx="3" presStyleCnt="4" custLinFactNeighborX="7038" custLinFactNeighborY="67114">
        <dgm:presLayoutVars>
          <dgm:chMax val="1"/>
          <dgm:bulletEnabled val="1"/>
        </dgm:presLayoutVars>
      </dgm:prSet>
      <dgm:spPr>
        <a:prstGeom prst="chevron">
          <a:avLst/>
        </a:prstGeom>
      </dgm:spPr>
    </dgm:pt>
    <dgm:pt modelId="{066058A6-DFBD-4D07-AED6-19BFC9499CDA}" type="pres">
      <dgm:prSet presAssocID="{DD79C3DE-C9D2-46E8-B2EA-99E10E27DA45}" presName="descendantText" presStyleLbl="alignAcc1" presStyleIdx="3" presStyleCnt="4" custScaleX="96860" custScaleY="82137" custLinFactNeighborX="822" custLinFactNeighborY="94321">
        <dgm:presLayoutVars>
          <dgm:bulletEnabled val="1"/>
        </dgm:presLayoutVars>
      </dgm:prSet>
      <dgm:spPr/>
    </dgm:pt>
  </dgm:ptLst>
  <dgm:cxnLst>
    <dgm:cxn modelId="{FD782E0D-4A8D-4783-A6CB-E7711CF8A7ED}" type="presOf" srcId="{49C7567C-F9A7-4DE9-863A-547C72ACB6E7}" destId="{61BF64C8-B481-4665-A533-2C338B5FE312}" srcOrd="0" destOrd="2" presId="urn:microsoft.com/office/officeart/2005/8/layout/chevron2"/>
    <dgm:cxn modelId="{BCB1320E-7803-4E1E-8F20-85CB918CB8A3}" srcId="{7991A607-7466-4457-87C8-C0CA40315A23}" destId="{EAB24BB2-CC06-4DF2-B209-9CFDF6282B19}" srcOrd="3" destOrd="0" parTransId="{6A5EDDC8-C17D-4A21-8E55-F5B7D93AF8BA}" sibTransId="{599D82E5-080A-40E5-81C9-95DCB4C28798}"/>
    <dgm:cxn modelId="{986E6219-BCFB-4610-BC46-DF37F0F58173}" srcId="{929949F9-6708-4738-9713-C14A3F26FEC8}" destId="{DBA8FAFC-47B2-4E94-9B95-1778C01D51D6}" srcOrd="1" destOrd="0" parTransId="{C272D24E-40D8-43AB-AE0A-0861164379C4}" sibTransId="{3D4407CF-16CC-4B27-8631-D2D33BF5D2B3}"/>
    <dgm:cxn modelId="{78978719-77DA-4A5B-A511-FDF9A36F845F}" type="presOf" srcId="{990A9893-1F2E-40C8-B9FB-24E919DFD2BF}" destId="{EE001D36-7EA7-40EA-B3F8-70F5116F2BEF}" srcOrd="0" destOrd="2" presId="urn:microsoft.com/office/officeart/2005/8/layout/chevron2"/>
    <dgm:cxn modelId="{FDC28727-7F33-4001-87F1-D5F76940E233}" srcId="{929949F9-6708-4738-9713-C14A3F26FEC8}" destId="{8A584B21-BCB2-43BB-B64C-7B360D83A862}" srcOrd="0" destOrd="0" parTransId="{425E6093-9D9F-4D0D-AF39-692D3F01524A}" sibTransId="{E714A1FB-4DC7-477F-B50F-618EF34C0C2D}"/>
    <dgm:cxn modelId="{D7C0872C-3BAC-4C76-BDE4-18E020D8E718}" srcId="{929949F9-6708-4738-9713-C14A3F26FEC8}" destId="{361EEB7D-5B21-408A-BB12-7E428E32B92C}" srcOrd="3" destOrd="0" parTransId="{C6E460BF-0736-4975-9F4F-3F64AC6B912E}" sibTransId="{C7EA2977-C538-4F39-9F09-A5A5010D2010}"/>
    <dgm:cxn modelId="{699FF731-067A-414C-87FE-CB60620F8569}" srcId="{73A37D0F-0A01-427C-806C-3BDE0C554716}" destId="{7991A607-7466-4457-87C8-C0CA40315A23}" srcOrd="0" destOrd="0" parTransId="{A4499F8F-8C98-4F22-9390-38711BCBAAE2}" sibTransId="{C29B2F6D-2BFD-4ACD-96BB-CE9968F61031}"/>
    <dgm:cxn modelId="{5993BA5D-D0CA-4436-B6AD-A82A6FFDD91C}" srcId="{7991A607-7466-4457-87C8-C0CA40315A23}" destId="{40F00831-DA0F-4F68-92C8-477728BD919B}" srcOrd="1" destOrd="0" parTransId="{D6E9724A-CE0D-4DE1-A116-EA7736F52CFE}" sibTransId="{C2A8EAF7-D0E7-4696-A964-90BE9D3087E8}"/>
    <dgm:cxn modelId="{3F26EF44-64B0-4162-B0B8-B9B0D5FD3D3A}" type="presOf" srcId="{DD79C3DE-C9D2-46E8-B2EA-99E10E27DA45}" destId="{1BCA004C-4E68-44DC-AD5B-2C4C4E719290}" srcOrd="0" destOrd="0" presId="urn:microsoft.com/office/officeart/2005/8/layout/chevron2"/>
    <dgm:cxn modelId="{15606369-DB63-451B-B624-858FB306A33F}" type="presOf" srcId="{45F1BAD3-2DAF-4FE0-A045-EF2EA74E8538}" destId="{0B0C6652-BAF0-4A4E-BCAC-063A59BBD826}" srcOrd="0" destOrd="0" presId="urn:microsoft.com/office/officeart/2005/8/layout/chevron2"/>
    <dgm:cxn modelId="{287D966A-1002-4878-80E0-687B38B974D5}" type="presOf" srcId="{DBA8FAFC-47B2-4E94-9B95-1778C01D51D6}" destId="{EE001D36-7EA7-40EA-B3F8-70F5116F2BEF}" srcOrd="0" destOrd="1" presId="urn:microsoft.com/office/officeart/2005/8/layout/chevron2"/>
    <dgm:cxn modelId="{27E4206D-420D-4A44-8E3D-381C32007183}" srcId="{7991A607-7466-4457-87C8-C0CA40315A23}" destId="{70ED07A8-1925-4E2A-A3F7-588056F8DA59}" srcOrd="0" destOrd="0" parTransId="{BA2AA8D9-8A0B-4C44-AC4A-E229D520682F}" sibTransId="{358BC604-4285-4A45-AB42-ABED8F39E3D2}"/>
    <dgm:cxn modelId="{2A97F24E-6DC6-4DCC-A09D-057A1B162D9D}" srcId="{EE92B933-1709-4FC8-9BC5-E3D131A65487}" destId="{20877FD4-7A78-48B9-B1A3-D53ECEF9B3D6}" srcOrd="2" destOrd="0" parTransId="{F5133BAD-F146-4798-B179-37AFC3645EC1}" sibTransId="{3A8A4BCE-42B8-46AF-AE25-3D0E776A8570}"/>
    <dgm:cxn modelId="{2FFAC351-0532-4BC4-8CE9-0EA2675ED0BD}" srcId="{7991A607-7466-4457-87C8-C0CA40315A23}" destId="{BD11F905-D702-4FD7-A70D-3B67997D24E1}" srcOrd="4" destOrd="0" parTransId="{E78E6172-4389-4830-8E6C-0EE9F5676FA1}" sibTransId="{8C6E04FC-FFE7-413A-B489-10075EAD90A5}"/>
    <dgm:cxn modelId="{AE60FB53-D1C2-49E9-8896-0FF2052D04BD}" srcId="{7991A607-7466-4457-87C8-C0CA40315A23}" destId="{49C7567C-F9A7-4DE9-863A-547C72ACB6E7}" srcOrd="2" destOrd="0" parTransId="{57BC9074-ADF5-4334-9A86-2E18CD764A54}" sibTransId="{56A8EDEE-0C15-42C3-A70B-E3860450B134}"/>
    <dgm:cxn modelId="{246A3874-B2FD-4AC3-A8C3-8D202A05A895}" srcId="{929949F9-6708-4738-9713-C14A3F26FEC8}" destId="{990A9893-1F2E-40C8-B9FB-24E919DFD2BF}" srcOrd="2" destOrd="0" parTransId="{D9B23864-B529-4A7A-A0C8-E6BDF4D2487C}" sibTransId="{8EADE6F5-16E0-4905-9E73-0C45C4D34FFE}"/>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00828C8D-7441-4580-B900-FAED6CA47B33}" type="presOf" srcId="{20877FD4-7A78-48B9-B1A3-D53ECEF9B3D6}" destId="{0B0C6652-BAF0-4A4E-BCAC-063A59BBD826}" srcOrd="0" destOrd="2" presId="urn:microsoft.com/office/officeart/2005/8/layout/chevron2"/>
    <dgm:cxn modelId="{85BED492-DCB2-44E2-AE34-AD74E99D6171}" type="presOf" srcId="{EAB24BB2-CC06-4DF2-B209-9CFDF6282B19}" destId="{61BF64C8-B481-4665-A533-2C338B5FE312}" srcOrd="0" destOrd="3" presId="urn:microsoft.com/office/officeart/2005/8/layout/chevron2"/>
    <dgm:cxn modelId="{C9A99F97-8DD7-4F63-AFA3-2546D79C0EB8}" type="presOf" srcId="{EE92B933-1709-4FC8-9BC5-E3D131A65487}" destId="{13C9726F-1C52-43EF-9610-4CE40FA7EF45}" srcOrd="0" destOrd="0" presId="urn:microsoft.com/office/officeart/2005/8/layout/chevron2"/>
    <dgm:cxn modelId="{A1F9A0A1-5991-473D-A7F1-20571CFFBD30}" srcId="{DD79C3DE-C9D2-46E8-B2EA-99E10E27DA45}" destId="{9E3A07EE-5848-42E3-A836-11A653C991D2}" srcOrd="0" destOrd="0" parTransId="{7DD8052A-0A49-4BA2-84EA-4644B7AE9915}" sibTransId="{8F138307-5A39-4EDE-8A48-62EB23B46EDC}"/>
    <dgm:cxn modelId="{825A6EA5-7BE3-46E1-99EC-179631A80339}" srcId="{EE92B933-1709-4FC8-9BC5-E3D131A65487}" destId="{C4387449-E064-4879-866C-FAE11BBE2450}" srcOrd="1" destOrd="0" parTransId="{8D87615B-DB56-41AF-9D46-6E6173DF50F3}" sibTransId="{275250D6-AC5B-4D54-9D8D-CD4EA061326F}"/>
    <dgm:cxn modelId="{5F7634A8-F0F7-4878-A74D-52317EA83116}" type="presOf" srcId="{8A584B21-BCB2-43BB-B64C-7B360D83A862}" destId="{EE001D36-7EA7-40EA-B3F8-70F5116F2BEF}" srcOrd="0" destOrd="0" presId="urn:microsoft.com/office/officeart/2005/8/layout/chevron2"/>
    <dgm:cxn modelId="{5D4DBCAB-9FAD-4B4B-A1AB-2963CA51148F}" srcId="{EE92B933-1709-4FC8-9BC5-E3D131A65487}" destId="{3C41E96C-C186-43A3-A138-4FDD4D06DEA1}" srcOrd="3" destOrd="0" parTransId="{1DA80E5E-6D4D-4FCB-8383-66F2922A9450}" sibTransId="{3018ABF1-CED7-409B-B859-E24FF832ECF3}"/>
    <dgm:cxn modelId="{15B09EBF-D1A6-4247-BF90-1AA5F69A6323}" srcId="{73A37D0F-0A01-427C-806C-3BDE0C554716}" destId="{EE92B933-1709-4FC8-9BC5-E3D131A65487}" srcOrd="2" destOrd="0" parTransId="{D37DA45E-B863-46AF-9227-EC986A8543D4}" sibTransId="{4A49375F-433C-4306-B462-D768E24D7E91}"/>
    <dgm:cxn modelId="{85A44DC3-89E5-4FB2-9455-7BA6947AD639}" type="presOf" srcId="{40F00831-DA0F-4F68-92C8-477728BD919B}" destId="{61BF64C8-B481-4665-A533-2C338B5FE312}" srcOrd="0" destOrd="1" presId="urn:microsoft.com/office/officeart/2005/8/layout/chevron2"/>
    <dgm:cxn modelId="{602B11CA-F846-4D8B-92B3-0DBBF392E24A}" type="presOf" srcId="{929949F9-6708-4738-9713-C14A3F26FEC8}" destId="{8B8D4138-9F8B-48F9-ADD4-2E3053B5D64B}" srcOrd="0" destOrd="0" presId="urn:microsoft.com/office/officeart/2005/8/layout/chevron2"/>
    <dgm:cxn modelId="{B5A95BD8-B48A-443A-92D2-A5555AE678AD}" srcId="{73A37D0F-0A01-427C-806C-3BDE0C554716}" destId="{DD79C3DE-C9D2-46E8-B2EA-99E10E27DA45}" srcOrd="3" destOrd="0" parTransId="{075204CE-7D0D-4DEC-91B2-1FCC2F14B424}" sibTransId="{2101BAED-8B30-4BD2-A150-D163F2DFE2A8}"/>
    <dgm:cxn modelId="{0B7E31E4-C72D-4E9B-ADA3-E74BB0580FAA}" type="presOf" srcId="{BD11F905-D702-4FD7-A70D-3B67997D24E1}" destId="{61BF64C8-B481-4665-A533-2C338B5FE312}" srcOrd="0" destOrd="4" presId="urn:microsoft.com/office/officeart/2005/8/layout/chevron2"/>
    <dgm:cxn modelId="{CF6321F0-8939-42BF-B125-644A313E7C41}" type="presOf" srcId="{C4387449-E064-4879-866C-FAE11BBE2450}" destId="{0B0C6652-BAF0-4A4E-BCAC-063A59BBD826}" srcOrd="0" destOrd="1"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C9F41AF2-55B5-481E-B802-4FEAD9AFE957}" srcId="{EE92B933-1709-4FC8-9BC5-E3D131A65487}" destId="{45F1BAD3-2DAF-4FE0-A045-EF2EA74E8538}" srcOrd="0" destOrd="0" parTransId="{9A20DD6D-5926-4326-990D-DCC0567A0C05}" sibTransId="{5DD81C48-2BB4-432B-A0E9-25771DA67806}"/>
    <dgm:cxn modelId="{E43434F5-1CC9-4928-A8F5-569063BF8128}" type="presOf" srcId="{3C41E96C-C186-43A3-A138-4FDD4D06DEA1}" destId="{0B0C6652-BAF0-4A4E-BCAC-063A59BBD826}" srcOrd="0" destOrd="3" presId="urn:microsoft.com/office/officeart/2005/8/layout/chevron2"/>
    <dgm:cxn modelId="{A78A66F7-08BB-42E0-B03F-F4DC4DD532B6}" type="presOf" srcId="{70ED07A8-1925-4E2A-A3F7-588056F8DA59}" destId="{61BF64C8-B481-4665-A533-2C338B5FE312}" srcOrd="0" destOrd="0" presId="urn:microsoft.com/office/officeart/2005/8/layout/chevron2"/>
    <dgm:cxn modelId="{D8523FF8-2F0D-4D07-B4AF-6A97926EFCD7}" type="presOf" srcId="{361EEB7D-5B21-408A-BB12-7E428E32B92C}" destId="{EE001D36-7EA7-40EA-B3F8-70F5116F2BEF}" srcOrd="0" destOrd="3" presId="urn:microsoft.com/office/officeart/2005/8/layout/chevron2"/>
    <dgm:cxn modelId="{318BECFB-4252-45B4-A6EB-5C0813F85716}" type="presOf" srcId="{9E3A07EE-5848-42E3-A836-11A653C991D2}" destId="{066058A6-DFBD-4D07-AED6-19BFC9499CDA}"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8AB6951B-B689-4D22-A625-8F4AF32D5D96}" type="presParOf" srcId="{49FEBA6B-54F1-40C1-9288-0F2AB2649D67}" destId="{28C1378E-E8A5-4323-9EB7-2C7DA2B48B6C}" srcOrd="3" destOrd="0" presId="urn:microsoft.com/office/officeart/2005/8/layout/chevron2"/>
    <dgm:cxn modelId="{0B095B58-C7BA-431D-BBFE-452BB4F6A7BD}" type="presParOf" srcId="{49FEBA6B-54F1-40C1-9288-0F2AB2649D67}" destId="{224BBAF2-BEBE-4A85-82A0-E166927F75A2}" srcOrd="4" destOrd="0" presId="urn:microsoft.com/office/officeart/2005/8/layout/chevron2"/>
    <dgm:cxn modelId="{68CA821C-6111-43A5-9910-03C3985FE30C}" type="presParOf" srcId="{224BBAF2-BEBE-4A85-82A0-E166927F75A2}" destId="{13C9726F-1C52-43EF-9610-4CE40FA7EF45}" srcOrd="0" destOrd="0" presId="urn:microsoft.com/office/officeart/2005/8/layout/chevron2"/>
    <dgm:cxn modelId="{3F23A602-EB88-4122-84E6-0AF0FCE524E0}" type="presParOf" srcId="{224BBAF2-BEBE-4A85-82A0-E166927F75A2}" destId="{0B0C6652-BAF0-4A4E-BCAC-063A59BBD826}" srcOrd="1" destOrd="0" presId="urn:microsoft.com/office/officeart/2005/8/layout/chevron2"/>
    <dgm:cxn modelId="{3A3B6565-0704-4559-90EA-137E5A5F54FA}" type="presParOf" srcId="{49FEBA6B-54F1-40C1-9288-0F2AB2649D67}" destId="{E4F113F2-57E9-4550-8F33-1B52CCE1088E}" srcOrd="5" destOrd="0" presId="urn:microsoft.com/office/officeart/2005/8/layout/chevron2"/>
    <dgm:cxn modelId="{EE298374-90A0-40EC-9C9B-85821196FE16}" type="presParOf" srcId="{49FEBA6B-54F1-40C1-9288-0F2AB2649D67}" destId="{D4D58601-0A02-4889-9DA9-15D786B5AD4C}" srcOrd="6" destOrd="0" presId="urn:microsoft.com/office/officeart/2005/8/layout/chevron2"/>
    <dgm:cxn modelId="{52F7DDBA-3EFA-400E-836A-76837DE4C949}" type="presParOf" srcId="{D4D58601-0A02-4889-9DA9-15D786B5AD4C}" destId="{1BCA004C-4E68-44DC-AD5B-2C4C4E719290}" srcOrd="0" destOrd="0" presId="urn:microsoft.com/office/officeart/2005/8/layout/chevron2"/>
    <dgm:cxn modelId="{DA3B5DE1-2D40-4988-B8AE-D77C42143511}" type="presParOf" srcId="{D4D58601-0A02-4889-9DA9-15D786B5AD4C}" destId="{066058A6-DFBD-4D07-AED6-19BFC9499CDA}"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1629196"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s-ES" sz="2400" kern="1200" dirty="0"/>
            <a:t>UNIT 1:</a:t>
          </a:r>
          <a:r>
            <a:rPr lang="en-US" sz="2400" b="1" kern="1200" dirty="0"/>
            <a:t> Promoting Effective Teamwork in a Hybrid Work Model for Rural Micro Enterprises </a:t>
          </a:r>
          <a:endParaRPr lang="es-ES" sz="2400" kern="1200" dirty="0"/>
        </a:p>
        <a:p>
          <a:pPr marL="0" lvl="0" indent="0" algn="l" defTabSz="1066800">
            <a:lnSpc>
              <a:spcPct val="90000"/>
            </a:lnSpc>
            <a:spcBef>
              <a:spcPct val="0"/>
            </a:spcBef>
            <a:spcAft>
              <a:spcPct val="35000"/>
            </a:spcAft>
            <a:buNone/>
          </a:pPr>
          <a:r>
            <a:rPr lang="en-US" sz="2400" kern="1200" dirty="0"/>
            <a:t>Section 1.1. </a:t>
          </a:r>
          <a:r>
            <a:rPr lang="en-GB" sz="2400" b="1" kern="1200" dirty="0"/>
            <a:t>Introduction: </a:t>
          </a:r>
          <a:r>
            <a:rPr lang="en-US" sz="2400" b="1" kern="1200" dirty="0"/>
            <a:t>Hybrid Teamwork – The Future of Work</a:t>
          </a:r>
        </a:p>
        <a:p>
          <a:pPr marL="0" lvl="0" indent="0" algn="l" defTabSz="1066800">
            <a:lnSpc>
              <a:spcPct val="90000"/>
            </a:lnSpc>
            <a:spcBef>
              <a:spcPct val="0"/>
            </a:spcBef>
            <a:spcAft>
              <a:spcPct val="35000"/>
            </a:spcAft>
            <a:buNone/>
          </a:pPr>
          <a:r>
            <a:rPr lang="en-US" sz="2400" kern="1200" dirty="0"/>
            <a:t>Section 1.2. </a:t>
          </a:r>
          <a:r>
            <a:rPr lang="en-US" sz="2400" b="1" kern="1200" dirty="0"/>
            <a:t>Creating High Performing Hybrid Teams</a:t>
          </a:r>
          <a:endParaRPr lang="es-ES" sz="2100" b="1" kern="1200" dirty="0"/>
        </a:p>
        <a:p>
          <a:pPr marL="0" lvl="0" indent="0" algn="ctr" defTabSz="1066800">
            <a:lnSpc>
              <a:spcPct val="90000"/>
            </a:lnSpc>
            <a:spcBef>
              <a:spcPct val="0"/>
            </a:spcBef>
            <a:spcAft>
              <a:spcPct val="35000"/>
            </a:spcAft>
            <a:buNone/>
          </a:pPr>
          <a:endParaRPr lang="es-ES" sz="2100" kern="1200" dirty="0"/>
        </a:p>
      </dsp:txBody>
      <dsp:txXfrm rot="5400000">
        <a:off x="8123" y="914400"/>
        <a:ext cx="7814146" cy="2743200"/>
      </dsp:txXfrm>
    </dsp:sp>
    <dsp:sp modelId="{6A06E1D3-CB2E-499A-A964-4B9EA4634424}">
      <dsp:nvSpPr>
        <dsp:cNvPr id="0" name=""/>
        <dsp:cNvSpPr/>
      </dsp:nvSpPr>
      <dsp:spPr>
        <a:xfrm rot="16200000">
          <a:off x="10029403"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s-ES" sz="2400" kern="1200" dirty="0"/>
            <a:t>UNIT 2: </a:t>
          </a:r>
          <a:r>
            <a:rPr lang="en-US" sz="2400" b="1" kern="1200" dirty="0"/>
            <a:t>ICT Tools for Hybrid Management</a:t>
          </a:r>
          <a:endParaRPr lang="es-ES" sz="2400" kern="1200" dirty="0"/>
        </a:p>
        <a:p>
          <a:pPr marL="0" lvl="0" indent="0" algn="l" defTabSz="1066800">
            <a:lnSpc>
              <a:spcPct val="90000"/>
            </a:lnSpc>
            <a:spcBef>
              <a:spcPct val="0"/>
            </a:spcBef>
            <a:spcAft>
              <a:spcPct val="35000"/>
            </a:spcAft>
            <a:buNone/>
          </a:pPr>
          <a:r>
            <a:rPr lang="en-US" sz="2400" kern="1200" dirty="0"/>
            <a:t>Section 2.1. </a:t>
          </a:r>
          <a:r>
            <a:rPr lang="en-US" sz="2400" b="1" kern="1200" dirty="0"/>
            <a:t>ICT tools for Hybrid Management</a:t>
          </a:r>
        </a:p>
        <a:p>
          <a:pPr marL="0" lvl="0" indent="0" algn="l" defTabSz="1066800">
            <a:lnSpc>
              <a:spcPct val="90000"/>
            </a:lnSpc>
            <a:spcBef>
              <a:spcPct val="0"/>
            </a:spcBef>
            <a:spcAft>
              <a:spcPct val="35000"/>
            </a:spcAft>
            <a:buNone/>
          </a:pPr>
          <a:r>
            <a:rPr lang="en-US" sz="2400" kern="1200" dirty="0"/>
            <a:t>Section 2.2. </a:t>
          </a:r>
          <a:r>
            <a:rPr lang="en-US" sz="2400" b="1" kern="1200" dirty="0"/>
            <a:t>Reflective Practice for ICT Tool Selection and Use in Hybrid Teams</a:t>
          </a:r>
          <a:endParaRPr lang="es-ES" sz="2000" kern="1200" dirty="0"/>
        </a:p>
        <a:p>
          <a:pPr marL="0" lvl="0" indent="0" algn="l" defTabSz="1066800">
            <a:lnSpc>
              <a:spcPct val="90000"/>
            </a:lnSpc>
            <a:spcBef>
              <a:spcPct val="0"/>
            </a:spcBef>
            <a:spcAft>
              <a:spcPct val="35000"/>
            </a:spcAft>
            <a:buNone/>
          </a:pPr>
          <a:endParaRPr lang="es-ES" sz="2000" kern="1200" dirty="0"/>
        </a:p>
        <a:p>
          <a:pPr marL="171450" lvl="1" indent="-171450" algn="l" defTabSz="711200">
            <a:lnSpc>
              <a:spcPct val="90000"/>
            </a:lnSpc>
            <a:spcBef>
              <a:spcPct val="0"/>
            </a:spcBef>
            <a:spcAft>
              <a:spcPct val="15000"/>
            </a:spcAft>
            <a:buChar char="•"/>
          </a:pPr>
          <a:endParaRPr lang="es-ES" sz="1600" kern="1200" dirty="0"/>
        </a:p>
      </dsp:txBody>
      <dsp:txXfrm rot="5400000">
        <a:off x="8408330" y="914400"/>
        <a:ext cx="7814146" cy="274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1629196"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s-ES" sz="2400" kern="1200" dirty="0"/>
            <a:t>UNIT 3:</a:t>
          </a:r>
          <a:r>
            <a:rPr lang="en-US" sz="2400" b="1" kern="1200" dirty="0"/>
            <a:t> Hybrid Work – Employer Obligations</a:t>
          </a:r>
          <a:endParaRPr lang="es-ES" sz="2400" kern="1200" dirty="0"/>
        </a:p>
        <a:p>
          <a:pPr marL="0" lvl="0" indent="0" algn="l" defTabSz="1066800">
            <a:lnSpc>
              <a:spcPct val="90000"/>
            </a:lnSpc>
            <a:spcBef>
              <a:spcPct val="0"/>
            </a:spcBef>
            <a:spcAft>
              <a:spcPct val="35000"/>
            </a:spcAft>
            <a:buNone/>
          </a:pPr>
          <a:r>
            <a:rPr lang="en-US" sz="2400" kern="1200" dirty="0"/>
            <a:t>Section 3.1. </a:t>
          </a:r>
          <a:r>
            <a:rPr lang="en-US" sz="2400" b="1" kern="1200" dirty="0"/>
            <a:t>Health &amp; Safety </a:t>
          </a:r>
        </a:p>
        <a:p>
          <a:pPr marL="0" lvl="0" indent="0" algn="l" defTabSz="1066800">
            <a:lnSpc>
              <a:spcPct val="90000"/>
            </a:lnSpc>
            <a:spcBef>
              <a:spcPct val="0"/>
            </a:spcBef>
            <a:spcAft>
              <a:spcPct val="35000"/>
            </a:spcAft>
            <a:buNone/>
          </a:pPr>
          <a:r>
            <a:rPr lang="en-US" sz="2400" kern="1200" dirty="0"/>
            <a:t>Section 3.2 </a:t>
          </a:r>
          <a:r>
            <a:rPr lang="en-US" sz="2400" b="1" kern="1200" dirty="0"/>
            <a:t>The Right to Disconnect</a:t>
          </a:r>
        </a:p>
        <a:p>
          <a:pPr marL="0" lvl="0" indent="0" algn="ctr" defTabSz="1066800">
            <a:lnSpc>
              <a:spcPct val="90000"/>
            </a:lnSpc>
            <a:spcBef>
              <a:spcPct val="0"/>
            </a:spcBef>
            <a:spcAft>
              <a:spcPct val="35000"/>
            </a:spcAft>
            <a:buNone/>
          </a:pPr>
          <a:endParaRPr lang="es-ES" sz="2100" kern="1200" dirty="0"/>
        </a:p>
      </dsp:txBody>
      <dsp:txXfrm rot="5400000">
        <a:off x="8123" y="914400"/>
        <a:ext cx="7814146" cy="2743200"/>
      </dsp:txXfrm>
    </dsp:sp>
    <dsp:sp modelId="{6A06E1D3-CB2E-499A-A964-4B9EA4634424}">
      <dsp:nvSpPr>
        <dsp:cNvPr id="0" name=""/>
        <dsp:cNvSpPr/>
      </dsp:nvSpPr>
      <dsp:spPr>
        <a:xfrm rot="16200000">
          <a:off x="10029403"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s-ES" sz="2400" kern="1200" dirty="0"/>
            <a:t>UNIT 4: </a:t>
          </a:r>
          <a:r>
            <a:rPr lang="en-IE" sz="2400" b="1" kern="1200" dirty="0"/>
            <a:t>Keeping Hybrid Teams Motivated</a:t>
          </a:r>
        </a:p>
        <a:p>
          <a:pPr marL="0" lvl="0" indent="0" algn="l" defTabSz="1066800">
            <a:lnSpc>
              <a:spcPct val="90000"/>
            </a:lnSpc>
            <a:spcBef>
              <a:spcPct val="0"/>
            </a:spcBef>
            <a:spcAft>
              <a:spcPct val="35000"/>
            </a:spcAft>
            <a:buNone/>
          </a:pPr>
          <a:r>
            <a:rPr lang="en-US" sz="2400" kern="1200" dirty="0"/>
            <a:t>Section 4.1. </a:t>
          </a:r>
          <a:r>
            <a:rPr lang="en-IE" sz="2400" b="1" kern="1200" dirty="0"/>
            <a:t>Keeping Hybrid Teams Motivated</a:t>
          </a:r>
          <a:endParaRPr lang="en-US" sz="2400" kern="1200" dirty="0"/>
        </a:p>
        <a:p>
          <a:pPr marL="0" lvl="0" indent="0" algn="l" defTabSz="1066800">
            <a:lnSpc>
              <a:spcPct val="90000"/>
            </a:lnSpc>
            <a:spcBef>
              <a:spcPct val="0"/>
            </a:spcBef>
            <a:spcAft>
              <a:spcPct val="35000"/>
            </a:spcAft>
            <a:buNone/>
          </a:pPr>
          <a:endParaRPr lang="es-ES" sz="2000" kern="1200" dirty="0"/>
        </a:p>
        <a:p>
          <a:pPr marL="171450" lvl="1" indent="-171450" algn="l" defTabSz="711200">
            <a:lnSpc>
              <a:spcPct val="90000"/>
            </a:lnSpc>
            <a:spcBef>
              <a:spcPct val="0"/>
            </a:spcBef>
            <a:spcAft>
              <a:spcPct val="15000"/>
            </a:spcAft>
            <a:buChar char="•"/>
          </a:pPr>
          <a:endParaRPr lang="es-ES" sz="1600" kern="1200" dirty="0"/>
        </a:p>
      </dsp:txBody>
      <dsp:txXfrm rot="5400000">
        <a:off x="8408330" y="914400"/>
        <a:ext cx="7814146" cy="2743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4903" y="369041"/>
          <a:ext cx="972822" cy="757801"/>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a:latin typeface="Calibri" panose="020F0502020204030204"/>
              <a:ea typeface="+mn-ea"/>
              <a:cs typeface="+mn-cs"/>
            </a:rPr>
            <a:t>Unit 1</a:t>
          </a:r>
          <a:endParaRPr lang="es-ES" sz="1400" kern="1200" dirty="0">
            <a:latin typeface="Calibri" panose="020F0502020204030204"/>
            <a:ea typeface="+mn-ea"/>
            <a:cs typeface="+mn-cs"/>
          </a:endParaRPr>
        </a:p>
      </dsp:txBody>
      <dsp:txXfrm rot="-5400000">
        <a:off x="82608" y="640432"/>
        <a:ext cx="757801" cy="215021"/>
      </dsp:txXfrm>
    </dsp:sp>
    <dsp:sp modelId="{61BF64C8-B481-4665-A533-2C338B5FE312}">
      <dsp:nvSpPr>
        <dsp:cNvPr id="0" name=""/>
        <dsp:cNvSpPr/>
      </dsp:nvSpPr>
      <dsp:spPr>
        <a:xfrm rot="5400000">
          <a:off x="8017659" y="-6994005"/>
          <a:ext cx="1204775" cy="1555350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es-ES" sz="2400" kern="1200" dirty="0">
            <a:solidFill>
              <a:sysClr val="windowText" lastClr="000000">
                <a:hueOff val="0"/>
                <a:satOff val="0"/>
                <a:lumOff val="0"/>
                <a:alphaOff val="0"/>
              </a:sysClr>
            </a:solidFill>
            <a:latin typeface="Calibri" panose="020F0502020204030204"/>
            <a:ea typeface="+mn-ea"/>
            <a:cs typeface="+mn-cs"/>
          </a:endParaRPr>
        </a:p>
        <a:p>
          <a:pPr marL="171450" lvl="1" indent="-171450" algn="l" defTabSz="800100">
            <a:lnSpc>
              <a:spcPct val="90000"/>
            </a:lnSpc>
            <a:spcBef>
              <a:spcPct val="0"/>
            </a:spcBef>
            <a:spcAft>
              <a:spcPct val="15000"/>
            </a:spcAft>
            <a:buChar char="•"/>
          </a:pPr>
          <a:r>
            <a:rPr lang="en-US" sz="1800" kern="1200" dirty="0">
              <a:latin typeface="Calibri" panose="020F0502020204030204"/>
              <a:ea typeface="+mn-ea"/>
              <a:cs typeface="+mn-cs"/>
            </a:rPr>
            <a:t>work practices have grown in popularity since the pandemic and will continue to grow into the future</a:t>
          </a:r>
          <a:endParaRPr lang="es-ES" sz="1800" kern="1200" dirty="0">
            <a:latin typeface="Calibri" panose="020F0502020204030204"/>
            <a:ea typeface="+mn-ea"/>
            <a:cs typeface="+mn-cs"/>
          </a:endParaRPr>
        </a:p>
        <a:p>
          <a:pPr marL="171450" lvl="1" indent="-171450" algn="l" defTabSz="800100">
            <a:lnSpc>
              <a:spcPct val="90000"/>
            </a:lnSpc>
            <a:spcBef>
              <a:spcPct val="0"/>
            </a:spcBef>
            <a:spcAft>
              <a:spcPct val="15000"/>
            </a:spcAft>
            <a:buChar char="•"/>
          </a:pPr>
          <a:r>
            <a:rPr lang="en-US" sz="1800" kern="1200" dirty="0">
              <a:latin typeface="Calibri" panose="020F0502020204030204"/>
              <a:ea typeface="+mn-ea"/>
              <a:cs typeface="+mn-cs"/>
            </a:rPr>
            <a:t>Hybrid work structures bring a lot of obvious </a:t>
          </a:r>
          <a:r>
            <a:rPr lang="en-US" sz="1800" kern="1200" dirty="0">
              <a:latin typeface="+mn-lt"/>
              <a:ea typeface="+mn-ea"/>
              <a:cs typeface="+mn-cs"/>
            </a:rPr>
            <a:t>Hybrid advantages </a:t>
          </a:r>
          <a:r>
            <a:rPr lang="en-US" sz="1800" kern="1200" dirty="0">
              <a:latin typeface="Calibri" panose="020F0502020204030204"/>
              <a:ea typeface="+mn-ea"/>
              <a:cs typeface="+mn-cs"/>
            </a:rPr>
            <a:t>but also some disadvantages which need to be carefully managed</a:t>
          </a:r>
          <a:endParaRPr lang="es-ES" sz="1800" kern="1200" dirty="0">
            <a:latin typeface="Calibri" panose="020F0502020204030204"/>
            <a:ea typeface="+mn-ea"/>
            <a:cs typeface="+mn-cs"/>
          </a:endParaRPr>
        </a:p>
        <a:p>
          <a:pPr marL="171450" lvl="1" indent="-171450" algn="l" defTabSz="800100">
            <a:lnSpc>
              <a:spcPct val="90000"/>
            </a:lnSpc>
            <a:spcBef>
              <a:spcPct val="0"/>
            </a:spcBef>
            <a:spcAft>
              <a:spcPct val="15000"/>
            </a:spcAft>
            <a:buChar char="•"/>
          </a:pPr>
          <a:r>
            <a:rPr lang="en-US" sz="1800" kern="1200" dirty="0">
              <a:latin typeface="Calibri" panose="020F0502020204030204"/>
              <a:ea typeface="+mn-ea"/>
              <a:cs typeface="+mn-cs"/>
            </a:rPr>
            <a:t>understanding that more effort is required to ensure the natural communications channels and coordination in the physical workplace are substituted for is vital</a:t>
          </a:r>
          <a:r>
            <a:rPr lang="en-US" sz="2400" kern="1200" dirty="0">
              <a:latin typeface="Calibri" panose="020F0502020204030204"/>
              <a:ea typeface="+mn-ea"/>
              <a:cs typeface="+mn-cs"/>
            </a:rPr>
            <a:t>. </a:t>
          </a:r>
          <a:endParaRPr lang="es-ES" sz="2400" kern="1200" dirty="0">
            <a:latin typeface="Calibri" panose="020F0502020204030204"/>
            <a:ea typeface="+mn-ea"/>
            <a:cs typeface="+mn-cs"/>
          </a:endParaRPr>
        </a:p>
        <a:p>
          <a:pPr marL="228600" lvl="1" indent="-228600" algn="l" defTabSz="1066800">
            <a:lnSpc>
              <a:spcPct val="90000"/>
            </a:lnSpc>
            <a:spcBef>
              <a:spcPct val="0"/>
            </a:spcBef>
            <a:spcAft>
              <a:spcPct val="15000"/>
            </a:spcAft>
            <a:buChar char="•"/>
          </a:pPr>
          <a:endParaRPr lang="es-ES" sz="2400" kern="1200" dirty="0">
            <a:solidFill>
              <a:sysClr val="windowText" lastClr="000000">
                <a:hueOff val="0"/>
                <a:satOff val="0"/>
                <a:lumOff val="0"/>
                <a:alphaOff val="0"/>
              </a:sysClr>
            </a:solidFill>
            <a:latin typeface="Calibri" panose="020F0502020204030204"/>
            <a:ea typeface="+mn-ea"/>
            <a:cs typeface="+mn-cs"/>
          </a:endParaRPr>
        </a:p>
      </dsp:txBody>
      <dsp:txXfrm rot="-5400000">
        <a:off x="843295" y="239171"/>
        <a:ext cx="15494691" cy="1087151"/>
      </dsp:txXfrm>
    </dsp:sp>
    <dsp:sp modelId="{8B8D4138-9F8B-48F9-ADD4-2E3053B5D64B}">
      <dsp:nvSpPr>
        <dsp:cNvPr id="0" name=""/>
        <dsp:cNvSpPr/>
      </dsp:nvSpPr>
      <dsp:spPr>
        <a:xfrm rot="5400000">
          <a:off x="-66835" y="1926740"/>
          <a:ext cx="1082574" cy="757801"/>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a:latin typeface="Calibri" panose="020F0502020204030204"/>
              <a:ea typeface="+mn-ea"/>
              <a:cs typeface="+mn-cs"/>
            </a:rPr>
            <a:t>Unit 2</a:t>
          </a:r>
          <a:endParaRPr lang="es-ES" sz="1400" kern="1200" dirty="0">
            <a:latin typeface="Calibri" panose="020F0502020204030204"/>
            <a:ea typeface="+mn-ea"/>
            <a:cs typeface="+mn-cs"/>
          </a:endParaRPr>
        </a:p>
      </dsp:txBody>
      <dsp:txXfrm rot="-5400000">
        <a:off x="95552" y="2143255"/>
        <a:ext cx="757801" cy="324773"/>
      </dsp:txXfrm>
    </dsp:sp>
    <dsp:sp modelId="{EE001D36-7EA7-40EA-B3F8-70F5116F2BEF}">
      <dsp:nvSpPr>
        <dsp:cNvPr id="0" name=""/>
        <dsp:cNvSpPr/>
      </dsp:nvSpPr>
      <dsp:spPr>
        <a:xfrm rot="5400000">
          <a:off x="8230520" y="-5353652"/>
          <a:ext cx="703673" cy="15150904"/>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endParaRPr lang="es-ES" sz="1800" kern="1200" dirty="0">
            <a:solidFill>
              <a:sysClr val="windowText" lastClr="000000">
                <a:hueOff val="0"/>
                <a:satOff val="0"/>
                <a:lumOff val="0"/>
                <a:alphaOff val="0"/>
              </a:sysClr>
            </a:solidFill>
            <a:latin typeface="Calibri" panose="020F0502020204030204"/>
            <a:ea typeface="+mn-ea"/>
            <a:cs typeface="+mn-cs"/>
          </a:endParaRPr>
        </a:p>
        <a:p>
          <a:pPr marL="171450" lvl="1" indent="-171450" algn="l" defTabSz="800100">
            <a:lnSpc>
              <a:spcPct val="90000"/>
            </a:lnSpc>
            <a:spcBef>
              <a:spcPct val="0"/>
            </a:spcBef>
            <a:spcAft>
              <a:spcPct val="15000"/>
            </a:spcAft>
            <a:buChar char="•"/>
          </a:pPr>
          <a:r>
            <a:rPr lang="en-US" sz="1800" kern="1200" dirty="0">
              <a:latin typeface="Calibri" panose="020F0502020204030204"/>
              <a:ea typeface="+mn-ea"/>
              <a:cs typeface="+mn-cs"/>
            </a:rPr>
            <a:t>Today a wide range of  affordable and easy to use ICT tools to improve business and team management in hybrid/virtual work settings are available. </a:t>
          </a:r>
          <a:endParaRPr lang="es-ES" sz="1800" kern="1200" dirty="0"/>
        </a:p>
        <a:p>
          <a:pPr marL="171450" lvl="1" indent="-171450" algn="l" defTabSz="800100">
            <a:lnSpc>
              <a:spcPct val="90000"/>
            </a:lnSpc>
            <a:spcBef>
              <a:spcPct val="0"/>
            </a:spcBef>
            <a:spcAft>
              <a:spcPct val="15000"/>
            </a:spcAft>
            <a:buChar char="•"/>
          </a:pPr>
          <a:r>
            <a:rPr lang="en-US" sz="1800" kern="1200" dirty="0">
              <a:latin typeface="Calibri" panose="020F0502020204030204"/>
              <a:ea typeface="+mn-ea"/>
              <a:cs typeface="+mn-cs"/>
            </a:rPr>
            <a:t>The greater challenges lie in understanding when and how to use these tools and to ensure that their use is consistent across the </a:t>
          </a:r>
          <a:r>
            <a:rPr lang="en-US" sz="1800" kern="1200" dirty="0" err="1">
              <a:latin typeface="Calibri" panose="020F0502020204030204"/>
              <a:ea typeface="+mn-ea"/>
              <a:cs typeface="+mn-cs"/>
            </a:rPr>
            <a:t>organisation</a:t>
          </a:r>
          <a:r>
            <a:rPr lang="en-US" sz="1800" kern="1200" dirty="0">
              <a:latin typeface="Calibri" panose="020F0502020204030204"/>
              <a:ea typeface="+mn-ea"/>
              <a:cs typeface="+mn-cs"/>
            </a:rPr>
            <a:t>. </a:t>
          </a:r>
          <a:endParaRPr lang="es-ES" sz="1800" kern="1200" dirty="0"/>
        </a:p>
        <a:p>
          <a:pPr marL="171450" lvl="1" indent="-171450" algn="l" defTabSz="800100">
            <a:lnSpc>
              <a:spcPct val="90000"/>
            </a:lnSpc>
            <a:spcBef>
              <a:spcPct val="0"/>
            </a:spcBef>
            <a:spcAft>
              <a:spcPct val="15000"/>
            </a:spcAft>
            <a:buChar char="•"/>
          </a:pPr>
          <a:endParaRPr lang="es-ES" sz="1800" kern="1200" dirty="0">
            <a:solidFill>
              <a:sysClr val="windowText" lastClr="000000">
                <a:hueOff val="0"/>
                <a:satOff val="0"/>
                <a:lumOff val="0"/>
                <a:alphaOff val="0"/>
              </a:sysClr>
            </a:solidFill>
            <a:latin typeface="Calibri" panose="020F0502020204030204"/>
            <a:ea typeface="+mn-ea"/>
            <a:cs typeface="+mn-cs"/>
          </a:endParaRPr>
        </a:p>
      </dsp:txBody>
      <dsp:txXfrm rot="-5400000">
        <a:off x="1006905" y="1904313"/>
        <a:ext cx="15116554" cy="634973"/>
      </dsp:txXfrm>
    </dsp:sp>
    <dsp:sp modelId="{13C9726F-1C52-43EF-9610-4CE40FA7EF45}">
      <dsp:nvSpPr>
        <dsp:cNvPr id="0" name=""/>
        <dsp:cNvSpPr/>
      </dsp:nvSpPr>
      <dsp:spPr>
        <a:xfrm rot="5400000">
          <a:off x="-66312" y="3658921"/>
          <a:ext cx="1082574" cy="757801"/>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err="1">
              <a:latin typeface="Calibri" panose="020F0502020204030204"/>
              <a:ea typeface="+mn-ea"/>
              <a:cs typeface="+mn-cs"/>
            </a:rPr>
            <a:t>Unit</a:t>
          </a:r>
          <a:r>
            <a:rPr lang="es-ES" sz="1400" kern="1200" dirty="0">
              <a:latin typeface="Calibri" panose="020F0502020204030204"/>
              <a:ea typeface="+mn-ea"/>
              <a:cs typeface="+mn-cs"/>
            </a:rPr>
            <a:t> 3</a:t>
          </a:r>
        </a:p>
      </dsp:txBody>
      <dsp:txXfrm rot="-5400000">
        <a:off x="96075" y="3875436"/>
        <a:ext cx="757801" cy="324773"/>
      </dsp:txXfrm>
    </dsp:sp>
    <dsp:sp modelId="{0B0C6652-BAF0-4A4E-BCAC-063A59BBD826}">
      <dsp:nvSpPr>
        <dsp:cNvPr id="0" name=""/>
        <dsp:cNvSpPr/>
      </dsp:nvSpPr>
      <dsp:spPr>
        <a:xfrm rot="5400000">
          <a:off x="7991049" y="-3530903"/>
          <a:ext cx="1281332" cy="1491360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 While there are differences in detail between jurisdictions in the European Union employers have a legal duty of care to their employees regardless of the location of their work.</a:t>
          </a:r>
          <a:endParaRPr lang="en-IE" sz="1800" kern="1200" dirty="0"/>
        </a:p>
        <a:p>
          <a:pPr marL="171450" lvl="1" indent="-171450" algn="l" defTabSz="800100">
            <a:lnSpc>
              <a:spcPct val="90000"/>
            </a:lnSpc>
            <a:spcBef>
              <a:spcPct val="0"/>
            </a:spcBef>
            <a:spcAft>
              <a:spcPct val="15000"/>
            </a:spcAft>
            <a:buChar char="•"/>
          </a:pPr>
          <a:r>
            <a:rPr lang="en-US" sz="1800" kern="1200" dirty="0"/>
            <a:t>Health and Safety and ‘Right to Disconnect’ are important considerations</a:t>
          </a:r>
          <a:endParaRPr lang="en-IE" sz="1800" kern="1200" dirty="0"/>
        </a:p>
        <a:p>
          <a:pPr marL="57150" lvl="1" indent="-57150" algn="l" defTabSz="400050">
            <a:lnSpc>
              <a:spcPct val="90000"/>
            </a:lnSpc>
            <a:spcBef>
              <a:spcPct val="0"/>
            </a:spcBef>
            <a:spcAft>
              <a:spcPct val="15000"/>
            </a:spcAft>
            <a:buChar char="•"/>
          </a:pPr>
          <a:endParaRPr lang="en-IE" sz="900" kern="1200" dirty="0"/>
        </a:p>
        <a:p>
          <a:pPr marL="57150" lvl="1" indent="-57150" algn="l" defTabSz="400050">
            <a:lnSpc>
              <a:spcPct val="90000"/>
            </a:lnSpc>
            <a:spcBef>
              <a:spcPct val="0"/>
            </a:spcBef>
            <a:spcAft>
              <a:spcPct val="15000"/>
            </a:spcAft>
            <a:buChar char="•"/>
          </a:pPr>
          <a:endParaRPr lang="en-IE" sz="900" kern="1200" dirty="0"/>
        </a:p>
      </dsp:txBody>
      <dsp:txXfrm rot="-5400000">
        <a:off x="1174913" y="3347782"/>
        <a:ext cx="14851056" cy="1156234"/>
      </dsp:txXfrm>
    </dsp:sp>
    <dsp:sp modelId="{1BCA004C-4E68-44DC-AD5B-2C4C4E719290}">
      <dsp:nvSpPr>
        <dsp:cNvPr id="0" name=""/>
        <dsp:cNvSpPr/>
      </dsp:nvSpPr>
      <dsp:spPr>
        <a:xfrm rot="5400000">
          <a:off x="-66305" y="5068917"/>
          <a:ext cx="1082574" cy="757801"/>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err="1">
              <a:latin typeface="Calibri" panose="020F0502020204030204"/>
              <a:ea typeface="+mn-ea"/>
              <a:cs typeface="+mn-cs"/>
            </a:rPr>
            <a:t>Unit</a:t>
          </a:r>
          <a:r>
            <a:rPr lang="es-ES" sz="1400" kern="1200" dirty="0">
              <a:latin typeface="Calibri" panose="020F0502020204030204"/>
              <a:ea typeface="+mn-ea"/>
              <a:cs typeface="+mn-cs"/>
            </a:rPr>
            <a:t> 4</a:t>
          </a:r>
          <a:r>
            <a:rPr lang="es-ES" sz="1400" kern="1200" dirty="0">
              <a:latin typeface="+mn-lt"/>
              <a:ea typeface="+mn-ea"/>
              <a:cs typeface="+mn-cs"/>
            </a:rPr>
            <a:t> </a:t>
          </a:r>
          <a:endParaRPr lang="es-ES" sz="1400" kern="1200" dirty="0">
            <a:latin typeface="Calibri" panose="020F0502020204030204"/>
            <a:ea typeface="+mn-ea"/>
            <a:cs typeface="+mn-cs"/>
          </a:endParaRPr>
        </a:p>
      </dsp:txBody>
      <dsp:txXfrm rot="-5400000">
        <a:off x="96082" y="5285432"/>
        <a:ext cx="757801" cy="324773"/>
      </dsp:txXfrm>
    </dsp:sp>
    <dsp:sp modelId="{066058A6-DFBD-4D07-AED6-19BFC9499CDA}">
      <dsp:nvSpPr>
        <dsp:cNvPr id="0" name=""/>
        <dsp:cNvSpPr/>
      </dsp:nvSpPr>
      <dsp:spPr>
        <a:xfrm rot="5400000">
          <a:off x="8459611" y="-2378445"/>
          <a:ext cx="577976" cy="15147932"/>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b="0" kern="1200" dirty="0">
              <a:latin typeface="Century Gothic" panose="020B0502020202020204" pitchFamily="34" charset="0"/>
            </a:rPr>
            <a:t>Motivation in a complex hybrid work environment can be very challenging in ensuring all employees regardless of work location are treated fairly.</a:t>
          </a:r>
          <a:endParaRPr lang="en-IE" sz="1700" b="0" kern="1200" dirty="0"/>
        </a:p>
      </dsp:txBody>
      <dsp:txXfrm rot="-5400000">
        <a:off x="1174633" y="4934747"/>
        <a:ext cx="15119718" cy="52154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F83BB2D-BFF3-4512-852A-ADC83E812481}" type="datetimeFigureOut">
              <a:rPr lang="es-ES" smtClean="0"/>
              <a:t>21/11/2023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65CCAE04-102E-4987-8452-DB8C2E58FA98}" type="slidenum">
              <a:rPr lang="es-ES" smtClean="0"/>
              <a:t>‹#›</a:t>
            </a:fld>
            <a:endParaRPr lang="es-ES"/>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65CCAE04-102E-4987-8452-DB8C2E58FA98}" type="slidenum">
              <a:rPr lang="es-ES" smtClean="0"/>
              <a:t>5</a:t>
            </a:fld>
            <a:endParaRPr lang="es-ES"/>
          </a:p>
        </p:txBody>
      </p:sp>
    </p:spTree>
    <p:extLst>
      <p:ext uri="{BB962C8B-B14F-4D97-AF65-F5344CB8AC3E}">
        <p14:creationId xmlns:p14="http://schemas.microsoft.com/office/powerpoint/2010/main" val="2097348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65CCAE04-102E-4987-8452-DB8C2E58FA98}" type="slidenum">
              <a:rPr lang="es-ES" smtClean="0"/>
              <a:t>7</a:t>
            </a:fld>
            <a:endParaRPr lang="es-ES"/>
          </a:p>
        </p:txBody>
      </p:sp>
    </p:spTree>
    <p:extLst>
      <p:ext uri="{BB962C8B-B14F-4D97-AF65-F5344CB8AC3E}">
        <p14:creationId xmlns:p14="http://schemas.microsoft.com/office/powerpoint/2010/main" val="173931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65CCAE04-102E-4987-8452-DB8C2E58FA98}" type="slidenum">
              <a:rPr lang="es-ES" smtClean="0"/>
              <a:t>11</a:t>
            </a:fld>
            <a:endParaRPr lang="es-ES"/>
          </a:p>
        </p:txBody>
      </p:sp>
    </p:spTree>
    <p:extLst>
      <p:ext uri="{BB962C8B-B14F-4D97-AF65-F5344CB8AC3E}">
        <p14:creationId xmlns:p14="http://schemas.microsoft.com/office/powerpoint/2010/main" val="341029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65CCAE04-102E-4987-8452-DB8C2E58FA98}" type="slidenum">
              <a:rPr lang="es-ES" smtClean="0"/>
              <a:t>18</a:t>
            </a:fld>
            <a:endParaRPr lang="es-ES"/>
          </a:p>
        </p:txBody>
      </p:sp>
    </p:spTree>
    <p:extLst>
      <p:ext uri="{BB962C8B-B14F-4D97-AF65-F5344CB8AC3E}">
        <p14:creationId xmlns:p14="http://schemas.microsoft.com/office/powerpoint/2010/main" val="217420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65CCAE04-102E-4987-8452-DB8C2E58FA98}" type="slidenum">
              <a:rPr lang="es-ES" smtClean="0"/>
              <a:t>19</a:t>
            </a:fld>
            <a:endParaRPr lang="es-ES"/>
          </a:p>
        </p:txBody>
      </p:sp>
    </p:spTree>
    <p:extLst>
      <p:ext uri="{BB962C8B-B14F-4D97-AF65-F5344CB8AC3E}">
        <p14:creationId xmlns:p14="http://schemas.microsoft.com/office/powerpoint/2010/main" val="2960443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a:t>Legal</a:t>
            </a:r>
            <a:r>
              <a:rPr lang="en-US" spc="50"/>
              <a:t> </a:t>
            </a:r>
            <a:r>
              <a:rPr lang="en-US" spc="-25"/>
              <a:t>description</a:t>
            </a:r>
            <a:r>
              <a:rPr lang="en-US" spc="50"/>
              <a:t> </a:t>
            </a:r>
            <a:r>
              <a:rPr lang="en-US" spc="20"/>
              <a:t>–</a:t>
            </a:r>
            <a:r>
              <a:rPr lang="en-US" spc="55"/>
              <a:t> </a:t>
            </a:r>
            <a:r>
              <a:rPr lang="en-US" spc="-15"/>
              <a:t>Creative</a:t>
            </a:r>
            <a:r>
              <a:rPr lang="en-US" spc="50"/>
              <a:t> </a:t>
            </a:r>
            <a:r>
              <a:rPr lang="en-US" spc="-10"/>
              <a:t>Commons</a:t>
            </a:r>
            <a:r>
              <a:rPr lang="en-US" spc="55"/>
              <a:t> </a:t>
            </a:r>
            <a:r>
              <a:rPr lang="en-US" spc="-30"/>
              <a:t>licensing:</a:t>
            </a:r>
            <a:r>
              <a:rPr lang="en-US" spc="50"/>
              <a:t> </a:t>
            </a:r>
            <a:r>
              <a:rPr lang="en-US" spc="-65"/>
              <a:t>The</a:t>
            </a:r>
            <a:r>
              <a:rPr lang="en-US" spc="50"/>
              <a:t> </a:t>
            </a:r>
            <a:r>
              <a:rPr lang="en-US" spc="-35"/>
              <a:t>materials</a:t>
            </a:r>
            <a:r>
              <a:rPr lang="en-US" spc="55"/>
              <a:t> </a:t>
            </a:r>
            <a:r>
              <a:rPr lang="en-US" spc="-25"/>
              <a:t>published</a:t>
            </a:r>
            <a:r>
              <a:rPr lang="en-US" spc="50"/>
              <a:t> </a:t>
            </a:r>
            <a:r>
              <a:rPr lang="en-US" spc="-15"/>
              <a:t>on</a:t>
            </a:r>
            <a:r>
              <a:rPr lang="en-US" spc="55"/>
              <a:t> </a:t>
            </a:r>
            <a:r>
              <a:rPr lang="en-US" spc="-40"/>
              <a:t>the</a:t>
            </a:r>
            <a:r>
              <a:rPr lang="en-US" spc="50"/>
              <a:t> </a:t>
            </a:r>
            <a:r>
              <a:rPr lang="en-US" spc="5"/>
              <a:t>Micro2</a:t>
            </a:r>
            <a:r>
              <a:rPr lang="en-US" spc="55"/>
              <a:t> </a:t>
            </a:r>
            <a:r>
              <a:rPr lang="en-US" spc="-35"/>
              <a:t>project</a:t>
            </a:r>
            <a:r>
              <a:rPr lang="en-US" spc="50"/>
              <a:t> </a:t>
            </a:r>
            <a:r>
              <a:rPr lang="en-US" spc="-25"/>
              <a:t>website</a:t>
            </a:r>
            <a:r>
              <a:rPr lang="en-US" spc="50"/>
              <a:t> </a:t>
            </a:r>
            <a:r>
              <a:rPr lang="en-US" spc="-15"/>
              <a:t>are</a:t>
            </a:r>
            <a:r>
              <a:rPr lang="en-US" spc="55"/>
              <a:t> </a:t>
            </a:r>
            <a:r>
              <a:rPr lang="en-US" spc="-20"/>
              <a:t>classified</a:t>
            </a:r>
          </a:p>
          <a:p>
            <a:pPr marL="12700" marR="8890">
              <a:lnSpc>
                <a:spcPct val="112500"/>
              </a:lnSpc>
            </a:pPr>
            <a:r>
              <a:rPr lang="en-US" spc="15"/>
              <a:t>as Open </a:t>
            </a:r>
            <a:r>
              <a:rPr lang="en-US" spc="-15"/>
              <a:t>Educational</a:t>
            </a:r>
            <a:r>
              <a:rPr lang="en-US" spc="-10"/>
              <a:t> </a:t>
            </a:r>
            <a:r>
              <a:rPr lang="en-US" spc="-15"/>
              <a:t>Resources'</a:t>
            </a:r>
            <a:r>
              <a:rPr lang="en-US" spc="-10"/>
              <a:t> (OER) </a:t>
            </a:r>
            <a:r>
              <a:rPr lang="en-US"/>
              <a:t>and </a:t>
            </a:r>
            <a:r>
              <a:rPr lang="en-US" spc="5"/>
              <a:t>can </a:t>
            </a:r>
            <a:r>
              <a:rPr lang="en-US"/>
              <a:t>be </a:t>
            </a:r>
            <a:r>
              <a:rPr lang="en-US" spc="-45"/>
              <a:t>freely</a:t>
            </a:r>
            <a:r>
              <a:rPr lang="en-US" spc="-40"/>
              <a:t> </a:t>
            </a:r>
            <a:r>
              <a:rPr lang="en-US" spc="-45"/>
              <a:t>(without</a:t>
            </a:r>
            <a:r>
              <a:rPr lang="en-US" spc="-40"/>
              <a:t> </a:t>
            </a:r>
            <a:r>
              <a:rPr lang="en-US" spc="-35"/>
              <a:t>permission</a:t>
            </a:r>
            <a:r>
              <a:rPr lang="en-US" spc="-30"/>
              <a:t> </a:t>
            </a:r>
            <a:r>
              <a:rPr lang="en-US" spc="-15"/>
              <a:t>of</a:t>
            </a:r>
            <a:r>
              <a:rPr lang="en-US" spc="-10"/>
              <a:t> </a:t>
            </a:r>
            <a:r>
              <a:rPr lang="en-US" spc="-50"/>
              <a:t>their</a:t>
            </a:r>
            <a:r>
              <a:rPr lang="en-US" spc="-45"/>
              <a:t> </a:t>
            </a:r>
            <a:r>
              <a:rPr lang="en-US" spc="-35"/>
              <a:t>creators):</a:t>
            </a:r>
            <a:r>
              <a:rPr lang="en-US" spc="-30"/>
              <a:t> </a:t>
            </a:r>
            <a:r>
              <a:rPr lang="en-US" spc="-20"/>
              <a:t>downloaded,</a:t>
            </a:r>
            <a:r>
              <a:rPr lang="en-US" spc="-15"/>
              <a:t> </a:t>
            </a:r>
            <a:r>
              <a:rPr lang="en-US" spc="-40"/>
              <a:t>used, </a:t>
            </a:r>
            <a:r>
              <a:rPr lang="en-US" spc="-290"/>
              <a:t> </a:t>
            </a:r>
            <a:r>
              <a:rPr lang="en-US" spc="-40"/>
              <a:t>reused,</a:t>
            </a:r>
            <a:r>
              <a:rPr lang="en-US" spc="-35"/>
              <a:t> </a:t>
            </a:r>
            <a:r>
              <a:rPr lang="en-US" spc="-25"/>
              <a:t>copied,</a:t>
            </a:r>
            <a:r>
              <a:rPr lang="en-US" spc="-30"/>
              <a:t> </a:t>
            </a:r>
            <a:r>
              <a:rPr lang="en-US" spc="-15"/>
              <a:t>adapted,</a:t>
            </a:r>
            <a:r>
              <a:rPr lang="en-US" spc="-35"/>
              <a:t> </a:t>
            </a:r>
            <a:r>
              <a:rPr lang="en-US"/>
              <a:t>and</a:t>
            </a:r>
            <a:r>
              <a:rPr lang="en-US" spc="-30"/>
              <a:t> </a:t>
            </a:r>
            <a:r>
              <a:rPr lang="en-US" spc="-15"/>
              <a:t>shared</a:t>
            </a:r>
            <a:r>
              <a:rPr lang="en-US" spc="-35"/>
              <a:t> by</a:t>
            </a:r>
            <a:r>
              <a:rPr lang="en-US" spc="-30"/>
              <a:t> </a:t>
            </a:r>
            <a:r>
              <a:rPr lang="en-US" spc="-50"/>
              <a:t>users,</a:t>
            </a:r>
            <a:r>
              <a:rPr lang="en-US" spc="-30"/>
              <a:t> </a:t>
            </a:r>
            <a:r>
              <a:rPr lang="en-US" spc="-50"/>
              <a:t>with</a:t>
            </a:r>
            <a:r>
              <a:rPr lang="en-US" spc="-35"/>
              <a:t> </a:t>
            </a:r>
            <a:r>
              <a:rPr lang="en-US" spc="-40"/>
              <a:t>information</a:t>
            </a:r>
            <a:r>
              <a:rPr lang="en-US" spc="-30"/>
              <a:t> </a:t>
            </a:r>
            <a:r>
              <a:rPr lang="en-US" spc="-15"/>
              <a:t>about</a:t>
            </a:r>
            <a:r>
              <a:rPr lang="en-US" spc="-35"/>
              <a:t> </a:t>
            </a:r>
            <a:r>
              <a:rPr lang="en-US" spc="-40"/>
              <a:t>the</a:t>
            </a:r>
            <a:r>
              <a:rPr lang="en-US" spc="-30"/>
              <a:t> </a:t>
            </a:r>
            <a:r>
              <a:rPr lang="en-US" spc="-20"/>
              <a:t>source</a:t>
            </a:r>
            <a:r>
              <a:rPr lang="en-US" spc="-35"/>
              <a:t> </a:t>
            </a:r>
            <a:r>
              <a:rPr lang="en-US" spc="-15"/>
              <a:t>of</a:t>
            </a:r>
            <a:r>
              <a:rPr lang="en-US" spc="-30"/>
              <a:t> </a:t>
            </a:r>
            <a:r>
              <a:rPr lang="en-US" spc="-50"/>
              <a:t>their</a:t>
            </a:r>
            <a:r>
              <a:rPr lang="en-US" spc="-30"/>
              <a:t> </a:t>
            </a:r>
            <a:r>
              <a:rPr lang="en-US" spc="-40"/>
              <a:t>origin.</a:t>
            </a:r>
            <a:endParaRPr lang="en-US" spc="-4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21/11/2023</a:t>
            </a:fld>
            <a:endParaRPr lang="es-ES"/>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a:t>
            </a:fld>
            <a:endParaRPr lang="es-ES"/>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416286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rtlCol="0"/>
          <a:lstStyle/>
          <a:p>
            <a:endParaRPr/>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611228" y="1"/>
            <a:ext cx="11677015" cy="5424805"/>
            <a:chOff x="6611228" y="1"/>
            <a:chExt cx="11677015" cy="5424805"/>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rtlCol="0"/>
            <a:lstStyle/>
            <a:p>
              <a:endParaRPr/>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316729" y="1"/>
              <a:ext cx="114300" cy="33210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rtlCol="0"/>
            <a:lstStyle/>
            <a:p>
              <a:endParaRPr/>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rtlCol="0"/>
            <a:lstStyle/>
            <a:p>
              <a:endParaRPr/>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529577" y="5134468"/>
            <a:ext cx="2344420" cy="319405"/>
          </a:xfrm>
          <a:prstGeom prst="rect">
            <a:avLst/>
          </a:prstGeom>
        </p:spPr>
        <p:txBody>
          <a:bodyPr vert="horz" wrap="square" lIns="0" tIns="15875" rIns="0" bIns="0" rtlCol="0">
            <a:spAutoFit/>
          </a:bodyPr>
          <a:lstStyle/>
          <a:p>
            <a:pPr marL="12700">
              <a:lnSpc>
                <a:spcPct val="100000"/>
              </a:lnSpc>
              <a:spcBef>
                <a:spcPts val="125"/>
              </a:spcBef>
            </a:pPr>
            <a:r>
              <a:rPr sz="1900" spc="-20" dirty="0">
                <a:solidFill>
                  <a:srgbClr val="83AA36"/>
                </a:solidFill>
                <a:latin typeface="Trebuchet MS"/>
                <a:cs typeface="Trebuchet MS"/>
                <a:hlinkClick r:id="rId8"/>
              </a:rPr>
              <a:t>www</a:t>
            </a:r>
            <a:r>
              <a:rPr sz="1900" spc="-185" dirty="0">
                <a:solidFill>
                  <a:srgbClr val="83AA36"/>
                </a:solidFill>
                <a:latin typeface="Trebuchet MS"/>
                <a:cs typeface="Trebuchet MS"/>
                <a:hlinkClick r:id="rId8"/>
              </a:rPr>
              <a:t>.</a:t>
            </a:r>
            <a:r>
              <a:rPr sz="1900" spc="40" dirty="0">
                <a:solidFill>
                  <a:srgbClr val="83AA36"/>
                </a:solidFill>
                <a:latin typeface="Trebuchet MS"/>
                <a:cs typeface="Trebuchet MS"/>
                <a:hlinkClick r:id="rId8"/>
              </a:rPr>
              <a:t>d</a:t>
            </a:r>
            <a:r>
              <a:rPr sz="1900" spc="-105" dirty="0">
                <a:solidFill>
                  <a:srgbClr val="83AA36"/>
                </a:solidFill>
                <a:latin typeface="Trebuchet MS"/>
                <a:cs typeface="Trebuchet MS"/>
                <a:hlinkClick r:id="rId8"/>
              </a:rPr>
              <a:t>i</a:t>
            </a:r>
            <a:r>
              <a:rPr sz="1900" spc="155" dirty="0">
                <a:solidFill>
                  <a:srgbClr val="83AA36"/>
                </a:solidFill>
                <a:latin typeface="Trebuchet MS"/>
                <a:cs typeface="Trebuchet MS"/>
                <a:hlinkClick r:id="rId8"/>
              </a:rPr>
              <a:t>g</a:t>
            </a:r>
            <a:r>
              <a:rPr sz="1900" spc="-105" dirty="0">
                <a:solidFill>
                  <a:srgbClr val="83AA36"/>
                </a:solidFill>
                <a:latin typeface="Trebuchet MS"/>
                <a:cs typeface="Trebuchet MS"/>
                <a:hlinkClick r:id="rId8"/>
              </a:rPr>
              <a:t>i</a:t>
            </a:r>
            <a:r>
              <a:rPr sz="1900" spc="-120" dirty="0">
                <a:solidFill>
                  <a:srgbClr val="83AA36"/>
                </a:solidFill>
                <a:latin typeface="Trebuchet MS"/>
                <a:cs typeface="Trebuchet MS"/>
                <a:hlinkClick r:id="rId8"/>
              </a:rPr>
              <a:t>t</a:t>
            </a:r>
            <a:r>
              <a:rPr sz="1900" spc="100" dirty="0">
                <a:solidFill>
                  <a:srgbClr val="83AA36"/>
                </a:solidFill>
                <a:latin typeface="Trebuchet MS"/>
                <a:cs typeface="Trebuchet MS"/>
                <a:hlinkClick r:id="rId8"/>
              </a:rPr>
              <a:t>a</a:t>
            </a:r>
            <a:r>
              <a:rPr sz="1900" spc="-140" dirty="0">
                <a:solidFill>
                  <a:srgbClr val="83AA36"/>
                </a:solidFill>
                <a:latin typeface="Trebuchet MS"/>
                <a:cs typeface="Trebuchet MS"/>
                <a:hlinkClick r:id="rId8"/>
              </a:rPr>
              <a:t>l</a:t>
            </a:r>
            <a:r>
              <a:rPr sz="1900" spc="-110" dirty="0">
                <a:solidFill>
                  <a:srgbClr val="83AA36"/>
                </a:solidFill>
                <a:latin typeface="Trebuchet MS"/>
                <a:cs typeface="Trebuchet MS"/>
                <a:hlinkClick r:id="rId8"/>
              </a:rPr>
              <a:t>m</a:t>
            </a:r>
            <a:r>
              <a:rPr sz="1900" spc="-105" dirty="0">
                <a:solidFill>
                  <a:srgbClr val="83AA36"/>
                </a:solidFill>
                <a:latin typeface="Trebuchet MS"/>
                <a:cs typeface="Trebuchet MS"/>
                <a:hlinkClick r:id="rId8"/>
              </a:rPr>
              <a:t>i</a:t>
            </a:r>
            <a:r>
              <a:rPr sz="1900" spc="60" dirty="0">
                <a:solidFill>
                  <a:srgbClr val="83AA36"/>
                </a:solidFill>
                <a:latin typeface="Trebuchet MS"/>
                <a:cs typeface="Trebuchet MS"/>
                <a:hlinkClick r:id="rId8"/>
              </a:rPr>
              <a:t>c</a:t>
            </a:r>
            <a:r>
              <a:rPr sz="1900" spc="-140" dirty="0">
                <a:solidFill>
                  <a:srgbClr val="83AA36"/>
                </a:solidFill>
                <a:latin typeface="Trebuchet MS"/>
                <a:cs typeface="Trebuchet MS"/>
                <a:hlinkClick r:id="rId8"/>
              </a:rPr>
              <a:t>r</a:t>
            </a:r>
            <a:r>
              <a:rPr sz="1900" spc="40" dirty="0">
                <a:solidFill>
                  <a:srgbClr val="83AA36"/>
                </a:solidFill>
                <a:latin typeface="Trebuchet MS"/>
                <a:cs typeface="Trebuchet MS"/>
                <a:hlinkClick r:id="rId8"/>
              </a:rPr>
              <a:t>o</a:t>
            </a:r>
            <a:r>
              <a:rPr sz="1900" spc="185" dirty="0">
                <a:solidFill>
                  <a:srgbClr val="83AA36"/>
                </a:solidFill>
                <a:latin typeface="Trebuchet MS"/>
                <a:cs typeface="Trebuchet MS"/>
                <a:hlinkClick r:id="rId8"/>
              </a:rPr>
              <a:t>2</a:t>
            </a:r>
            <a:r>
              <a:rPr sz="1900" spc="-185" dirty="0">
                <a:solidFill>
                  <a:srgbClr val="83AA36"/>
                </a:solidFill>
                <a:latin typeface="Trebuchet MS"/>
                <a:cs typeface="Trebuchet MS"/>
                <a:hlinkClick r:id="rId8"/>
              </a:rPr>
              <a:t>.</a:t>
            </a:r>
            <a:r>
              <a:rPr sz="1900" spc="10" dirty="0">
                <a:solidFill>
                  <a:srgbClr val="83AA36"/>
                </a:solidFill>
                <a:latin typeface="Trebuchet MS"/>
                <a:cs typeface="Trebuchet MS"/>
                <a:hlinkClick r:id="rId8"/>
              </a:rPr>
              <a:t>e</a:t>
            </a:r>
            <a:r>
              <a:rPr sz="1900" spc="-60" dirty="0">
                <a:solidFill>
                  <a:srgbClr val="83AA36"/>
                </a:solidFill>
                <a:latin typeface="Trebuchet MS"/>
                <a:cs typeface="Trebuchet MS"/>
                <a:hlinkClick r:id="rId8"/>
              </a:rPr>
              <a:t>u</a:t>
            </a:r>
            <a:endParaRPr sz="190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1"/>
            <a:ext cx="18275935" cy="2587625"/>
            <a:chOff x="0" y="1"/>
            <a:chExt cx="18275935" cy="2587625"/>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rtlCol="0"/>
            <a:lstStyle/>
            <a:p>
              <a:endParaRPr/>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rtlCol="0"/>
            <a:lstStyle/>
            <a:p>
              <a:endParaRPr/>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1"/>
              <a:ext cx="85725" cy="9537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rtlCol="0"/>
            <a:lstStyle/>
            <a:p>
              <a:endParaRPr/>
            </a:p>
          </p:txBody>
        </p:sp>
        <p:sp>
          <p:nvSpPr>
            <p:cNvPr id="14" name="object 9">
              <a:extLst>
                <a:ext uri="{FF2B5EF4-FFF2-40B4-BE49-F238E27FC236}">
                  <a16:creationId xmlns:a16="http://schemas.microsoft.com/office/drawing/2014/main" id="{42A8B4F5-AB2F-94AE-54C4-F175D466A322}"/>
                </a:ext>
              </a:extLst>
            </p:cNvPr>
            <p:cNvSpPr/>
            <p:nvPr/>
          </p:nvSpPr>
          <p:spPr>
            <a:xfrm>
              <a:off x="1596656" y="2074303"/>
              <a:ext cx="513715" cy="513080"/>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rtlCol="0"/>
            <a:lstStyle/>
            <a:p>
              <a:endParaRPr/>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91459" y="2361979"/>
            <a:ext cx="1828164" cy="254000"/>
          </a:xfrm>
          <a:prstGeom prst="rect">
            <a:avLst/>
          </a:prstGeom>
        </p:spPr>
        <p:txBody>
          <a:bodyPr vert="horz" wrap="square" lIns="0" tIns="12065" rIns="0" bIns="0" rtlCol="0">
            <a:spAutoFit/>
          </a:bodyPr>
          <a:lstStyle/>
          <a:p>
            <a:pPr marL="12700">
              <a:lnSpc>
                <a:spcPct val="100000"/>
              </a:lnSpc>
              <a:spcBef>
                <a:spcPts val="95"/>
              </a:spcBef>
            </a:pPr>
            <a:r>
              <a:rPr sz="1500" spc="-40" dirty="0">
                <a:solidFill>
                  <a:srgbClr val="83AA36"/>
                </a:solidFill>
                <a:latin typeface="Trebuchet MS"/>
                <a:cs typeface="Trebuchet MS"/>
                <a:hlinkClick r:id="rId16"/>
              </a:rPr>
              <a:t>www.digitalmicro2.eu</a:t>
            </a:r>
            <a:endParaRPr sz="150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4267200" y="5516463"/>
            <a:ext cx="10629900" cy="403187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2800" dirty="0"/>
              <a:t>Hybrid Work Teams for Rural Micro Enterprises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2800" b="1" dirty="0" err="1">
                <a:latin typeface="+mn-lt"/>
              </a:rPr>
              <a:t>Author</a:t>
            </a:r>
            <a:r>
              <a:rPr lang="es-ES" sz="2800" b="1" dirty="0">
                <a:latin typeface="+mn-lt"/>
              </a:rPr>
              <a:t> </a:t>
            </a:r>
            <a:r>
              <a:rPr lang="es-ES" sz="2800" b="1" dirty="0" err="1">
                <a:latin typeface="+mn-lt"/>
              </a:rPr>
              <a:t>partner</a:t>
            </a:r>
            <a:r>
              <a:rPr lang="es-ES" sz="2800" b="1" dirty="0">
                <a:latin typeface="+mn-lt"/>
              </a:rPr>
              <a:t>: IRL</a:t>
            </a:r>
          </a:p>
          <a:p>
            <a:pPr algn="ctr">
              <a:spcBef>
                <a:spcPts val="5"/>
              </a:spcBef>
              <a:tabLst>
                <a:tab pos="1205230" algn="l"/>
                <a:tab pos="1926589" algn="l"/>
                <a:tab pos="2915920" algn="l"/>
                <a:tab pos="3444875" algn="l"/>
                <a:tab pos="4383405" algn="l"/>
                <a:tab pos="6796405" algn="l"/>
              </a:tabLst>
              <a:defRPr/>
            </a:pPr>
            <a:endParaRPr lang="es-ES" sz="2800" b="1" dirty="0">
              <a:latin typeface="+mn-lt"/>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MICRO2 </a:t>
            </a:r>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Enhancing Digital Entrepreneurship of Micro Enterprises in Rural Areas in a Post Pandemic World</a:t>
            </a:r>
          </a:p>
          <a:p>
            <a:pPr algn="ctr">
              <a:spcBef>
                <a:spcPts val="5"/>
              </a:spcBef>
              <a:tabLst>
                <a:tab pos="1205230" algn="l"/>
                <a:tab pos="1926589" algn="l"/>
                <a:tab pos="2915920" algn="l"/>
                <a:tab pos="3444875" algn="l"/>
                <a:tab pos="4383405" algn="l"/>
                <a:tab pos="6796405" algn="l"/>
              </a:tabLst>
              <a:defRPr/>
            </a:pPr>
            <a:r>
              <a:rPr lang="en-US" sz="2800" b="1" dirty="0">
                <a:latin typeface="Microsoft Sans Serif" panose="020B0604020202020204" pitchFamily="34" charset="0"/>
                <a:ea typeface="Microsoft Sans Serif" panose="020B0604020202020204" pitchFamily="34" charset="0"/>
                <a:cs typeface="Microsoft Sans Serif" panose="020B0604020202020204" pitchFamily="34" charset="0"/>
              </a:rPr>
              <a:t>2022-1-IE01-KA220-VET-000088074</a:t>
            </a:r>
          </a:p>
          <a:p>
            <a:pPr algn="ctr">
              <a:spcBef>
                <a:spcPts val="5"/>
              </a:spcBef>
              <a:tabLst>
                <a:tab pos="1205230" algn="l"/>
                <a:tab pos="1926589" algn="l"/>
                <a:tab pos="2915920" algn="l"/>
                <a:tab pos="3444875" algn="l"/>
                <a:tab pos="4383405" algn="l"/>
                <a:tab pos="6796405" algn="l"/>
              </a:tabLst>
              <a:defRPr/>
            </a:pPr>
            <a:endParaRPr lang="sk-SK" sz="4400" dirty="0">
              <a:latin typeface="+mn-l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kumimoji="0" lang="pt-BR" sz="4400" b="1" i="0" u="none" strike="noStrike" kern="1200" cap="none" spc="0" normalizeH="0" baseline="0" noProof="0" dirty="0">
              <a:ln>
                <a:noFill/>
              </a:ln>
              <a:solidFill>
                <a:srgbClr val="FF0000"/>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461665"/>
          </a:xfrm>
          <a:prstGeom prst="rect">
            <a:avLst/>
          </a:prstGeom>
          <a:noFill/>
        </p:spPr>
        <p:txBody>
          <a:bodyPr wrap="square" rtlCol="0">
            <a:spAutoFit/>
          </a:bodyPr>
          <a:lstStyle/>
          <a:p>
            <a:r>
              <a:rPr lang="en-US" sz="2400" b="1" dirty="0">
                <a:solidFill>
                  <a:srgbClr val="0000FE"/>
                </a:solidFill>
                <a:latin typeface="Century Gothic" panose="020B0502020202020204" pitchFamily="34" charset="0"/>
              </a:rPr>
              <a:t>1.2. Creating High Performing Hybrid Teams</a:t>
            </a:r>
            <a:endParaRPr lang="es-ES" sz="2800" b="1" dirty="0">
              <a:solidFill>
                <a:srgbClr val="0000FE"/>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rPr>
              <a:t>Leadership for Rural Micro Enterprises</a:t>
            </a:r>
            <a:endParaRPr lang="es-ES" sz="2800" dirty="0">
              <a:solidFill>
                <a:srgbClr val="FF0000"/>
              </a:solidFill>
            </a:endParaRP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181100" y="2552700"/>
            <a:ext cx="15925800" cy="7140416"/>
          </a:xfrm>
          <a:prstGeom prst="rect">
            <a:avLst/>
          </a:prstGeom>
          <a:noFill/>
        </p:spPr>
        <p:txBody>
          <a:bodyPr wrap="square">
            <a:spAutoFit/>
          </a:bodyPr>
          <a:lstStyle/>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24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Consciously Target Isolation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Combatting isolation is very necessary to enjoyable rewarding work.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Building in time for social contact</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Use of collaborative software that allow for easy real-time discussion should be </a:t>
            </a:r>
            <a:r>
              <a:rPr lang="en-US" sz="2400" dirty="0" err="1">
                <a:effectLst/>
                <a:latin typeface="Century Gothic" panose="020B0502020202020204" pitchFamily="34" charset="0"/>
                <a:ea typeface="Trebuchet MS" panose="020B0603020202020204" pitchFamily="34" charset="0"/>
                <a:cs typeface="Trebuchet MS" panose="020B0603020202020204" pitchFamily="34" charset="0"/>
              </a:rPr>
              <a:t>prioritised</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t>
            </a:r>
          </a:p>
          <a:p>
            <a:pPr algn="just"/>
            <a:endParaRPr lang="en-US" sz="2400" b="1"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Encourage Boundaries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In rural micro-enterprises with more familiar relationships disengagement from work this is more difficult.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Clear written guidelines to ensure all staff can disengage at the appropriate time without guilt or disadvantage. </a:t>
            </a:r>
          </a:p>
          <a:p>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Track Commitment and Results </a:t>
            </a:r>
            <a:endParaRPr lang="en-US" sz="2400" b="1" dirty="0">
              <a:latin typeface="Century Gothic" panose="020B0502020202020204" pitchFamily="34" charset="0"/>
              <a:ea typeface="Trebuchet MS" panose="020B0603020202020204" pitchFamily="34" charset="0"/>
              <a:cs typeface="Trebuchet MS" panose="020B0603020202020204" pitchFamily="34" charset="0"/>
            </a:endParaRP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no easy way to observe engagement and productivity. </a:t>
            </a: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structures which track progress are very necessary. </a:t>
            </a: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Methodologies such as Objectives and Key Results (OKR) where targets are quantified</a:t>
            </a:r>
          </a:p>
          <a:p>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One-to-One Engagement </a:t>
            </a: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One-to-one performance management and mentorship interactions </a:t>
            </a:r>
            <a:r>
              <a:rPr lang="en-US" sz="2400" dirty="0">
                <a:latin typeface="Century Gothic" panose="020B0502020202020204" pitchFamily="34" charset="0"/>
                <a:ea typeface="Trebuchet MS" panose="020B0603020202020204" pitchFamily="34" charset="0"/>
                <a:cs typeface="Trebuchet MS" panose="020B0603020202020204" pitchFamily="34" charset="0"/>
              </a:rPr>
              <a:t>very important</a:t>
            </a: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30714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1323439"/>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a:t>
            </a:r>
            <a:r>
              <a:rPr lang="en-US" sz="2400" b="1" dirty="0">
                <a:solidFill>
                  <a:srgbClr val="0000FE"/>
                </a:solidFill>
              </a:rPr>
              <a:t>ICT Tools for Hybrid Management</a:t>
            </a:r>
          </a:p>
          <a:p>
            <a:endParaRPr lang="en-IE" sz="2400" dirty="0">
              <a:solidFill>
                <a:srgbClr val="0000FE"/>
              </a:solidFill>
            </a:endParaRPr>
          </a:p>
          <a:p>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0591800"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IE" sz="2800" b="1" dirty="0">
                <a:solidFill>
                  <a:srgbClr val="FF0000"/>
                </a:solidFill>
              </a:rPr>
              <a:t>ICT Tools for Hybrid Management</a:t>
            </a: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854122" y="2709430"/>
            <a:ext cx="12023678" cy="8402300"/>
          </a:xfrm>
          <a:prstGeom prst="rect">
            <a:avLst/>
          </a:prstGeom>
          <a:noFill/>
        </p:spPr>
        <p:txBody>
          <a:bodyPr wrap="square">
            <a:spAutoFit/>
          </a:bodyPr>
          <a:lstStyle/>
          <a:p>
            <a:pPr algn="just"/>
            <a:r>
              <a:rPr lang="en-US" sz="2200" b="1" dirty="0">
                <a:effectLst/>
                <a:latin typeface="Century Gothic" panose="020B0502020202020204" pitchFamily="34" charset="0"/>
                <a:ea typeface="Trebuchet MS" panose="020B0603020202020204" pitchFamily="34" charset="0"/>
                <a:cs typeface="Trebuchet MS" panose="020B0603020202020204" pitchFamily="34" charset="0"/>
              </a:rPr>
              <a:t>Dropbox</a:t>
            </a:r>
          </a:p>
          <a:p>
            <a:pPr algn="just"/>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cloud based file holding service which can be synched across devices. Users can control access on Dropbox and work both online and offline. </a:t>
            </a:r>
          </a:p>
          <a:p>
            <a:pPr algn="just"/>
            <a:endParaRPr lang="en-US" sz="2200"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200" b="1" dirty="0">
                <a:effectLst/>
                <a:latin typeface="Century Gothic" panose="020B0502020202020204" pitchFamily="34" charset="0"/>
                <a:ea typeface="Trebuchet MS" panose="020B0603020202020204" pitchFamily="34" charset="0"/>
                <a:cs typeface="Trebuchet MS" panose="020B0603020202020204" pitchFamily="34" charset="0"/>
              </a:rPr>
              <a:t>Monday.com</a:t>
            </a:r>
          </a:p>
          <a:p>
            <a:pPr algn="just"/>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Helps teams streamline their workflow, collaborate seamlessly, and manage complex projects. CRM, marketing, design, human resource etc.</a:t>
            </a:r>
          </a:p>
          <a:p>
            <a:pPr algn="just"/>
            <a:endParaRPr lang="en-US" sz="2200"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200" b="1" dirty="0">
                <a:effectLst/>
                <a:latin typeface="Century Gothic" panose="020B0502020202020204" pitchFamily="34" charset="0"/>
                <a:ea typeface="Trebuchet MS" panose="020B0603020202020204" pitchFamily="34" charset="0"/>
                <a:cs typeface="Trebuchet MS" panose="020B0603020202020204" pitchFamily="34" charset="0"/>
              </a:rPr>
              <a:t>Zoom</a:t>
            </a:r>
          </a:p>
          <a:p>
            <a:pPr algn="just"/>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Online video conferencing platform</a:t>
            </a:r>
          </a:p>
          <a:p>
            <a:pPr algn="just"/>
            <a:endParaRPr lang="en-US" sz="2200"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200" b="1" dirty="0">
                <a:effectLst/>
                <a:latin typeface="Century Gothic" panose="020B0502020202020204" pitchFamily="34" charset="0"/>
                <a:ea typeface="Trebuchet MS" panose="020B0603020202020204" pitchFamily="34" charset="0"/>
                <a:cs typeface="Trebuchet MS" panose="020B0603020202020204" pitchFamily="34" charset="0"/>
              </a:rPr>
              <a:t>Microsoft Teams</a:t>
            </a:r>
          </a:p>
          <a:p>
            <a:pPr algn="just"/>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In addition to video conferencing, Teams offers extensive virtual collaboration features, including Office 365 integration.</a:t>
            </a:r>
          </a:p>
          <a:p>
            <a:pPr algn="just"/>
            <a:endParaRPr lang="en-US" sz="2200"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200" b="1" dirty="0">
                <a:latin typeface="Century Gothic" panose="020B0502020202020204" pitchFamily="34" charset="0"/>
                <a:ea typeface="Trebuchet MS" panose="020B0603020202020204" pitchFamily="34" charset="0"/>
                <a:cs typeface="Trebuchet MS" panose="020B0603020202020204" pitchFamily="34" charset="0"/>
              </a:rPr>
              <a:t>Google Drive </a:t>
            </a:r>
          </a:p>
          <a:p>
            <a:pPr algn="just"/>
            <a:r>
              <a:rPr lang="en-US" sz="2200" dirty="0">
                <a:latin typeface="Century Gothic" panose="020B0502020202020204" pitchFamily="34" charset="0"/>
                <a:ea typeface="Trebuchet MS" panose="020B0603020202020204" pitchFamily="34" charset="0"/>
                <a:cs typeface="Trebuchet MS" panose="020B0603020202020204" pitchFamily="34" charset="0"/>
              </a:rPr>
              <a:t>A cloud-based storage service that enables users to store and access files online as well as share files and work collaboratively online. Files created similar to Microsoft Office programs, WORD, Excel and </a:t>
            </a:r>
            <a:r>
              <a:rPr lang="en-US" sz="2200" dirty="0" err="1">
                <a:latin typeface="Century Gothic" panose="020B0502020202020204" pitchFamily="34" charset="0"/>
                <a:ea typeface="Trebuchet MS" panose="020B0603020202020204" pitchFamily="34" charset="0"/>
                <a:cs typeface="Trebuchet MS" panose="020B0603020202020204" pitchFamily="34" charset="0"/>
              </a:rPr>
              <a:t>Powerpoint</a:t>
            </a:r>
            <a:r>
              <a:rPr lang="en-US" sz="2200" dirty="0">
                <a:latin typeface="Century Gothic" panose="020B0502020202020204" pitchFamily="34" charset="0"/>
                <a:ea typeface="Trebuchet MS" panose="020B0603020202020204" pitchFamily="34" charset="0"/>
                <a:cs typeface="Trebuchet MS" panose="020B0603020202020204" pitchFamily="34" charset="0"/>
              </a:rPr>
              <a:t>. </a:t>
            </a: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sp>
        <p:nvSpPr>
          <p:cNvPr id="9" name="Google Shape;106;p7">
            <a:extLst>
              <a:ext uri="{FF2B5EF4-FFF2-40B4-BE49-F238E27FC236}">
                <a16:creationId xmlns:a16="http://schemas.microsoft.com/office/drawing/2014/main" id="{781FEAD5-4D06-4385-903A-08FAAB31CFD0}"/>
              </a:ext>
            </a:extLst>
          </p:cNvPr>
          <p:cNvSpPr/>
          <p:nvPr/>
        </p:nvSpPr>
        <p:spPr>
          <a:xfrm>
            <a:off x="13339762" y="2333192"/>
            <a:ext cx="1499549" cy="1524655"/>
          </a:xfrm>
          <a:prstGeom prst="rect">
            <a:avLst/>
          </a:prstGeom>
          <a:blipFill rotWithShape="1">
            <a:blip r:embed="rId4">
              <a:alphaModFix/>
            </a:blip>
            <a:stretch>
              <a:fillRect/>
            </a:stretch>
          </a:blipFill>
          <a:ln w="254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1026" name="Picture 2" descr="Monday.com Review | PCMag">
            <a:extLst>
              <a:ext uri="{FF2B5EF4-FFF2-40B4-BE49-F238E27FC236}">
                <a16:creationId xmlns:a16="http://schemas.microsoft.com/office/drawing/2014/main" id="{63B31CDF-6FAD-4BC1-B7AF-279BB6BAAE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78200" y="3798671"/>
            <a:ext cx="1970787" cy="1457325"/>
          </a:xfrm>
          <a:prstGeom prst="rect">
            <a:avLst/>
          </a:prstGeom>
          <a:solidFill>
            <a:srgbClr val="FF0000">
              <a:alpha val="97000"/>
            </a:srgbClr>
          </a:solidFill>
          <a:ln w="25400">
            <a:solidFill>
              <a:srgbClr val="FF0000"/>
            </a:solidFill>
          </a:ln>
        </p:spPr>
      </p:pic>
      <p:pic>
        <p:nvPicPr>
          <p:cNvPr id="1028" name="Picture 4" descr="Zoom logo in blue colors. Meetings app logotype illustration. 12871376 PNG">
            <a:extLst>
              <a:ext uri="{FF2B5EF4-FFF2-40B4-BE49-F238E27FC236}">
                <a16:creationId xmlns:a16="http://schemas.microsoft.com/office/drawing/2014/main" id="{E8E1D736-7B7C-482E-9A19-DE021E680AB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39762" y="5255996"/>
            <a:ext cx="1640759" cy="1640759"/>
          </a:xfrm>
          <a:prstGeom prst="rect">
            <a:avLst/>
          </a:prstGeom>
          <a:noFill/>
          <a:ln w="25400">
            <a:solidFill>
              <a:srgbClr val="FF0000"/>
            </a:solidFill>
          </a:ln>
          <a:extLst>
            <a:ext uri="{909E8E84-426E-40DD-AFC4-6F175D3DCCD1}">
              <a14:hiddenFill xmlns:a14="http://schemas.microsoft.com/office/drawing/2010/main">
                <a:solidFill>
                  <a:srgbClr val="FFFFFF"/>
                </a:solidFill>
              </a14:hiddenFill>
            </a:ext>
          </a:extLst>
        </p:spPr>
      </p:pic>
      <p:pic>
        <p:nvPicPr>
          <p:cNvPr id="1030" name="Picture 6" descr="Microsoft Teams – Apps on Google Play">
            <a:extLst>
              <a:ext uri="{FF2B5EF4-FFF2-40B4-BE49-F238E27FC236}">
                <a16:creationId xmlns:a16="http://schemas.microsoft.com/office/drawing/2014/main" id="{B8C4B097-11DC-4B03-AD2A-0309BA05474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60349" y="6581537"/>
            <a:ext cx="1761470" cy="1761470"/>
          </a:xfrm>
          <a:prstGeom prst="rect">
            <a:avLst/>
          </a:prstGeom>
          <a:noFill/>
          <a:ln w="25400">
            <a:solidFill>
              <a:srgbClr val="FF0000"/>
            </a:solidFill>
          </a:ln>
          <a:extLst>
            <a:ext uri="{909E8E84-426E-40DD-AFC4-6F175D3DCCD1}">
              <a14:hiddenFill xmlns:a14="http://schemas.microsoft.com/office/drawing/2010/main">
                <a:solidFill>
                  <a:srgbClr val="FFFFFF"/>
                </a:solidFill>
              </a14:hiddenFill>
            </a:ext>
          </a:extLst>
        </p:spPr>
      </p:pic>
      <p:pic>
        <p:nvPicPr>
          <p:cNvPr id="1032" name="Picture 8" descr="Google Drive - Apps on Google Play">
            <a:extLst>
              <a:ext uri="{FF2B5EF4-FFF2-40B4-BE49-F238E27FC236}">
                <a16:creationId xmlns:a16="http://schemas.microsoft.com/office/drawing/2014/main" id="{5CE73813-EEF6-4FE4-979A-6C7D1CFC56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44524" y="7313391"/>
            <a:ext cx="1563909" cy="1563909"/>
          </a:xfrm>
          <a:prstGeom prst="rect">
            <a:avLst/>
          </a:prstGeom>
          <a:noFill/>
          <a:ln w="25400">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257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1323439"/>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a:t>
            </a:r>
            <a:r>
              <a:rPr lang="en-US" sz="2400" b="1" dirty="0">
                <a:solidFill>
                  <a:srgbClr val="0000FE"/>
                </a:solidFill>
              </a:rPr>
              <a:t>ICT Tools for Hybrid Management</a:t>
            </a:r>
          </a:p>
          <a:p>
            <a:endParaRPr lang="en-IE" sz="2400" dirty="0">
              <a:solidFill>
                <a:srgbClr val="0000FE"/>
              </a:solidFill>
            </a:endParaRPr>
          </a:p>
          <a:p>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0591800"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IE" sz="2800" b="1" dirty="0">
                <a:solidFill>
                  <a:srgbClr val="FF0000"/>
                </a:solidFill>
              </a:rPr>
              <a:t>ICT Tools for Hybrid Management</a:t>
            </a: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854122" y="2709430"/>
            <a:ext cx="12023678" cy="6401753"/>
          </a:xfrm>
          <a:prstGeom prst="rect">
            <a:avLst/>
          </a:prstGeom>
          <a:noFill/>
        </p:spPr>
        <p:txBody>
          <a:bodyPr wrap="square">
            <a:spAutoFit/>
          </a:bodyPr>
          <a:lstStyle/>
          <a:p>
            <a:pPr marL="285750" indent="-285750" algn="just">
              <a:buFont typeface="Arial" panose="020B0604020202020204" pitchFamily="34" charset="0"/>
              <a:buChar char="•"/>
            </a:pPr>
            <a:endParaRPr lang="en-US" dirty="0">
              <a:effectLst/>
              <a:latin typeface="Century Gothic" panose="020B0502020202020204" pitchFamily="34" charset="0"/>
              <a:ea typeface="Trebuchet MS" panose="020B0603020202020204" pitchFamily="34" charset="0"/>
              <a:cs typeface="Trebuchet MS" panose="020B0603020202020204" pitchFamily="34" charset="0"/>
            </a:endParaRPr>
          </a:p>
          <a:p>
            <a:pPr marL="342900" indent="-342900" algn="just">
              <a:buFont typeface="Arial" panose="020B0604020202020204" pitchFamily="34" charset="0"/>
              <a:buChar char="•"/>
            </a:pP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Initial investment and training in Applications for the rural micro-enterprise is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relatively inexpensive and modest</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t>
            </a:r>
          </a:p>
          <a:p>
            <a:pPr algn="just"/>
            <a:endParaRPr lang="en-US" sz="2400" dirty="0">
              <a:latin typeface="Century Gothic" panose="020B0502020202020204" pitchFamily="34" charset="0"/>
              <a:ea typeface="Trebuchet MS" panose="020B0603020202020204" pitchFamily="34" charset="0"/>
              <a:cs typeface="Trebuchet MS" panose="020B0603020202020204" pitchFamily="34" charset="0"/>
            </a:endParaRPr>
          </a:p>
          <a:p>
            <a:pPr marL="342900" indent="-342900" algn="just">
              <a:buFont typeface="Arial" panose="020B0604020202020204" pitchFamily="34" charset="0"/>
              <a:buChar char="•"/>
            </a:pP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Greater challenges lie in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understanding when and how to use these tools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and to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ensure that their use is consistent</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across the </a:t>
            </a:r>
            <a:r>
              <a:rPr lang="en-US" sz="2400" dirty="0" err="1">
                <a:effectLst/>
                <a:latin typeface="Century Gothic" panose="020B0502020202020204" pitchFamily="34" charset="0"/>
                <a:ea typeface="Trebuchet MS" panose="020B0603020202020204" pitchFamily="34" charset="0"/>
                <a:cs typeface="Trebuchet MS" panose="020B0603020202020204" pitchFamily="34" charset="0"/>
              </a:rPr>
              <a:t>organisation</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a:t>
            </a:r>
          </a:p>
          <a:p>
            <a:pPr algn="just"/>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pPr marL="342900" indent="-342900" algn="just">
              <a:buFont typeface="Arial" panose="020B0604020202020204" pitchFamily="34" charset="0"/>
              <a:buChar char="•"/>
            </a:pP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EG clarifying when a Zoom meeting is required as against an email, the specifics of how to manage the production of a document in Google drive?</a:t>
            </a:r>
          </a:p>
          <a:p>
            <a:pPr algn="just"/>
            <a:endParaRPr lang="en-US" sz="2400" b="1" dirty="0">
              <a:latin typeface="Century Gothic" panose="020B0502020202020204" pitchFamily="34" charset="0"/>
              <a:ea typeface="Trebuchet MS" panose="020B0603020202020204" pitchFamily="34" charset="0"/>
              <a:cs typeface="Trebuchet MS" panose="020B0603020202020204" pitchFamily="34" charset="0"/>
            </a:endParaRPr>
          </a:p>
          <a:p>
            <a:pPr algn="just"/>
            <a:endParaRPr lang="en-US" sz="2400" b="1"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  This is specific to each </a:t>
            </a:r>
            <a:r>
              <a:rPr lang="en-US" sz="2400" b="1" dirty="0" err="1">
                <a:effectLst/>
                <a:latin typeface="Century Gothic" panose="020B0502020202020204" pitchFamily="34" charset="0"/>
                <a:ea typeface="Trebuchet MS" panose="020B0603020202020204" pitchFamily="34" charset="0"/>
                <a:cs typeface="Trebuchet MS" panose="020B0603020202020204" pitchFamily="34" charset="0"/>
              </a:rPr>
              <a:t>organisation</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 needs. Trial and Error measured through structured analysis and reflection is very necessary. </a:t>
            </a:r>
          </a:p>
          <a:p>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Picture 3" descr="A computer and a phone&#10;&#10;Description automatically generated">
            <a:extLst>
              <a:ext uri="{FF2B5EF4-FFF2-40B4-BE49-F238E27FC236}">
                <a16:creationId xmlns:a16="http://schemas.microsoft.com/office/drawing/2014/main" id="{AAA03B97-E923-44EC-9A60-2033FB7823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30200" y="3201152"/>
            <a:ext cx="4876190" cy="4876190"/>
          </a:xfrm>
          <a:prstGeom prst="rect">
            <a:avLst/>
          </a:prstGeom>
        </p:spPr>
      </p:pic>
    </p:spTree>
    <p:extLst>
      <p:ext uri="{BB962C8B-B14F-4D97-AF65-F5344CB8AC3E}">
        <p14:creationId xmlns:p14="http://schemas.microsoft.com/office/powerpoint/2010/main" val="241365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892552"/>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a:t>
            </a:r>
            <a:r>
              <a:rPr lang="en-US"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Reflective Practice for ICT Tool Selection and Use in Hybrid Teams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Leadership Styles for Rural Micro-enterprises</a:t>
            </a: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447800" y="2716413"/>
            <a:ext cx="16764000" cy="7694414"/>
          </a:xfrm>
          <a:prstGeom prst="rect">
            <a:avLst/>
          </a:prstGeom>
          <a:noFill/>
        </p:spPr>
        <p:txBody>
          <a:bodyPr wrap="square">
            <a:spAutoFit/>
          </a:bodyPr>
          <a:lstStyle/>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Essential to </a:t>
            </a:r>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ensure that insight gained informs practice</a:t>
            </a:r>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 </a:t>
            </a:r>
          </a:p>
          <a:p>
            <a:endParaRPr lang="en-US" sz="2000" dirty="0">
              <a:latin typeface="Century Gothic" panose="020B0502020202020204" pitchFamily="34" charset="0"/>
              <a:ea typeface="Trebuchet MS" panose="020B0603020202020204" pitchFamily="34" charset="0"/>
              <a:cs typeface="Trebuchet MS" panose="020B0603020202020204" pitchFamily="34" charset="0"/>
            </a:endParaRPr>
          </a:p>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For new processes such as the embedding of ICT tools in support of Hybrid work it is especially useful.   </a:t>
            </a:r>
          </a:p>
          <a:p>
            <a:endParaRPr lang="en-US" sz="2000" dirty="0">
              <a:latin typeface="Century Gothic" panose="020B0502020202020204" pitchFamily="34" charset="0"/>
              <a:ea typeface="Trebuchet MS" panose="020B0603020202020204" pitchFamily="34" charset="0"/>
              <a:cs typeface="Trebuchet MS" panose="020B0603020202020204" pitchFamily="34" charset="0"/>
            </a:endParaRPr>
          </a:p>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It involves </a:t>
            </a:r>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self-awareness, and continuous learning and growth </a:t>
            </a:r>
            <a:endParaRPr lang="en-US" sz="2000" b="1" dirty="0">
              <a:latin typeface="Century Gothic" panose="020B0502020202020204" pitchFamily="34" charset="0"/>
              <a:ea typeface="Trebuchet MS" panose="020B0603020202020204" pitchFamily="34" charset="0"/>
              <a:cs typeface="Trebuchet MS" panose="020B0603020202020204" pitchFamily="34" charset="0"/>
            </a:endParaRPr>
          </a:p>
          <a:p>
            <a:endParaRPr lang="en-US" sz="20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Elements of successful reflection include:</a:t>
            </a:r>
          </a:p>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	</a:t>
            </a:r>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Time to reflect </a:t>
            </a:r>
          </a:p>
          <a:p>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	Something to reflect upon </a:t>
            </a:r>
          </a:p>
          <a:p>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	Medium for capturing reflection </a:t>
            </a:r>
          </a:p>
          <a:p>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	Skills in reflection </a:t>
            </a:r>
          </a:p>
          <a:p>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	Honesty</a:t>
            </a:r>
          </a:p>
          <a:p>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	Feedback</a:t>
            </a:r>
          </a:p>
          <a:p>
            <a:endParaRPr lang="en-US" sz="20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Capturing reflection in written format in a Reflective Journal is essential. </a:t>
            </a:r>
          </a:p>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E.g. </a:t>
            </a:r>
          </a:p>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	</a:t>
            </a:r>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What?</a:t>
            </a:r>
          </a:p>
          <a:p>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	So What?</a:t>
            </a:r>
          </a:p>
          <a:p>
            <a:r>
              <a:rPr lang="en-US" sz="2000" b="1" dirty="0">
                <a:effectLst/>
                <a:latin typeface="Century Gothic" panose="020B0502020202020204" pitchFamily="34" charset="0"/>
                <a:ea typeface="Trebuchet MS" panose="020B0603020202020204" pitchFamily="34" charset="0"/>
                <a:cs typeface="Trebuchet MS" panose="020B0603020202020204" pitchFamily="34" charset="0"/>
              </a:rPr>
              <a:t>•	Now What? </a:t>
            </a:r>
          </a:p>
          <a:p>
            <a:endParaRPr lang="en-US" sz="2000" b="1"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000" dirty="0">
                <a:effectLst/>
                <a:latin typeface="Century Gothic" panose="020B0502020202020204" pitchFamily="34" charset="0"/>
                <a:ea typeface="Trebuchet MS" panose="020B0603020202020204" pitchFamily="34" charset="0"/>
                <a:cs typeface="Trebuchet MS" panose="020B0603020202020204" pitchFamily="34" charset="0"/>
              </a:rPr>
              <a:t>In this scenario might be of best use in group format. </a:t>
            </a:r>
          </a:p>
          <a:p>
            <a:pPr marL="457200" indent="-457200">
              <a:buFont typeface="Arial" panose="020B0604020202020204" pitchFamily="34" charset="0"/>
              <a:buChar char="•"/>
            </a:pPr>
            <a:endParaRPr lang="en-US" sz="2800" dirty="0">
              <a:latin typeface="Century Gothic" panose="020B0502020202020204" pitchFamily="34" charset="0"/>
              <a:ea typeface="Trebuchet MS" panose="020B0603020202020204" pitchFamily="34" charset="0"/>
              <a:cs typeface="Trebuchet MS" panose="020B0603020202020204" pitchFamily="34" charset="0"/>
            </a:endParaRPr>
          </a:p>
          <a:p>
            <a:pPr marL="457200" indent="-457200">
              <a:buFont typeface="Arial" panose="020B0604020202020204" pitchFamily="34" charset="0"/>
              <a:buChar char="•"/>
            </a:pPr>
            <a:endParaRPr lang="en-US" sz="2800"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indent="-457200">
              <a:buFont typeface="Arial" panose="020B0604020202020204" pitchFamily="34" charset="0"/>
              <a:buChar char="•"/>
            </a:pP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Picture 3" descr="A group of people with a light bulb and pencil on their head&#10;&#10;Description automatically generated">
            <a:extLst>
              <a:ext uri="{FF2B5EF4-FFF2-40B4-BE49-F238E27FC236}">
                <a16:creationId xmlns:a16="http://schemas.microsoft.com/office/drawing/2014/main" id="{1D825CA6-C334-47CB-BDE9-9979FF0A22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31291" y="3848100"/>
            <a:ext cx="4876190" cy="4876190"/>
          </a:xfrm>
          <a:prstGeom prst="rect">
            <a:avLst/>
          </a:prstGeom>
        </p:spPr>
      </p:pic>
    </p:spTree>
    <p:extLst>
      <p:ext uri="{BB962C8B-B14F-4D97-AF65-F5344CB8AC3E}">
        <p14:creationId xmlns:p14="http://schemas.microsoft.com/office/powerpoint/2010/main" val="927521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3.1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a:t>
            </a:r>
            <a:r>
              <a:rPr lang="en-US"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Health &amp; Safety</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3 - </a:t>
            </a:r>
            <a:r>
              <a:rPr lang="en-US" sz="2800" b="1" dirty="0">
                <a:solidFill>
                  <a:srgbClr val="FF0000"/>
                </a:solidFill>
                <a:effectLst/>
                <a:latin typeface="Century Gothic" panose="020B0502020202020204" pitchFamily="34" charset="0"/>
                <a:ea typeface="Trebuchet MS" panose="020B0603020202020204" pitchFamily="34" charset="0"/>
                <a:cs typeface="Trebuchet MS" panose="020B0603020202020204" pitchFamily="34" charset="0"/>
              </a:rPr>
              <a:t>Hybrid Working - Employer Obligations </a:t>
            </a:r>
            <a:endParaRPr lang="en-U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914400" y="2933700"/>
            <a:ext cx="16764000" cy="6032421"/>
          </a:xfrm>
          <a:prstGeom prst="rect">
            <a:avLst/>
          </a:prstGeom>
          <a:noFill/>
        </p:spPr>
        <p:txBody>
          <a:bodyPr wrap="square">
            <a:spAutoFit/>
          </a:bodyPr>
          <a:lstStyle/>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While there are differences in detail between jurisdictions in the European Union employers have a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legal duty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of care to their employees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regardless of the location of their work</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t>
            </a:r>
          </a:p>
          <a:p>
            <a:endParaRPr lang="en-US" sz="2400" b="1"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Health and Safety</a:t>
            </a: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Employers are legally bound to ensure that employees are not at risk from long term Health and Safety dangers regardless of where they work. Here this may require;</a:t>
            </a:r>
          </a:p>
          <a:p>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pPr marL="342900" indent="-342900">
              <a:buFont typeface="Arial" panose="020B0604020202020204" pitchFamily="34" charset="0"/>
              <a:buChar char="•"/>
            </a:pP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Setting up and Virtual supervision of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Ergonomic workspaces</a:t>
            </a:r>
          </a:p>
          <a:p>
            <a:pPr marL="342900" indent="-342900">
              <a:buFont typeface="Arial" panose="020B0604020202020204" pitchFamily="34" charset="0"/>
              <a:buChar char="•"/>
            </a:pP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Visual Display Unit Assessments</a:t>
            </a:r>
          </a:p>
          <a:p>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Balanced agreement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between Employer and Employee to agree on the resources and equipment required</a:t>
            </a:r>
          </a:p>
          <a:p>
            <a:endParaRPr lang="en-US" sz="2400" dirty="0">
              <a:latin typeface="Century Gothic" panose="020B0502020202020204" pitchFamily="34" charset="0"/>
              <a:ea typeface="Trebuchet MS" panose="020B0603020202020204" pitchFamily="34" charset="0"/>
              <a:cs typeface="Trebuchet MS" panose="020B0603020202020204" pitchFamily="34" charset="0"/>
            </a:endParaRP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Employers should be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expected to contribute significantly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to any costs incurred</a:t>
            </a:r>
          </a:p>
          <a:p>
            <a:pPr marL="457200" indent="-457200">
              <a:buFont typeface="Arial" panose="020B0604020202020204" pitchFamily="34" charset="0"/>
              <a:buChar char="•"/>
            </a:pPr>
            <a:endParaRPr lang="en-US" sz="2800" dirty="0">
              <a:latin typeface="Century Gothic" panose="020B0502020202020204" pitchFamily="34" charset="0"/>
              <a:ea typeface="Trebuchet MS" panose="020B0603020202020204" pitchFamily="34" charset="0"/>
              <a:cs typeface="Trebuchet MS" panose="020B0603020202020204" pitchFamily="34" charset="0"/>
            </a:endParaRPr>
          </a:p>
          <a:p>
            <a:pPr marL="457200" indent="-457200">
              <a:buFont typeface="Arial" panose="020B0604020202020204" pitchFamily="34" charset="0"/>
              <a:buChar char="•"/>
            </a:pPr>
            <a:endParaRPr lang="en-US" sz="2800"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indent="-457200">
              <a:buFont typeface="Arial" panose="020B0604020202020204" pitchFamily="34" charset="0"/>
              <a:buChar char="•"/>
            </a:pP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995091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3.2	</a:t>
            </a:r>
            <a:r>
              <a:rPr lang="en-GB"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 </a:t>
            </a:r>
            <a:r>
              <a:rPr lang="en-US" sz="24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The Right to Disconnect</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3 - </a:t>
            </a:r>
            <a:r>
              <a:rPr lang="en-US" sz="2800" b="1" dirty="0">
                <a:solidFill>
                  <a:srgbClr val="FF0000"/>
                </a:solidFill>
                <a:effectLst/>
                <a:latin typeface="Century Gothic" panose="020B0502020202020204" pitchFamily="34" charset="0"/>
                <a:ea typeface="Trebuchet MS" panose="020B0603020202020204" pitchFamily="34" charset="0"/>
                <a:cs typeface="Trebuchet MS" panose="020B0603020202020204" pitchFamily="34" charset="0"/>
              </a:rPr>
              <a:t>Hybrid Working - Employer Obligations </a:t>
            </a:r>
            <a:endParaRPr lang="en-U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914400" y="2628900"/>
            <a:ext cx="16764000" cy="5539978"/>
          </a:xfrm>
          <a:prstGeom prst="rect">
            <a:avLst/>
          </a:prstGeom>
          <a:noFill/>
        </p:spPr>
        <p:txBody>
          <a:bodyPr wrap="square">
            <a:spAutoFit/>
          </a:bodyPr>
          <a:lstStyle/>
          <a:p>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The Right to Disconnect. </a:t>
            </a: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the right to disengage from work and not  engage in work-related electronic communications during non-work hours. </a:t>
            </a:r>
          </a:p>
          <a:p>
            <a:endParaRPr lang="en-US" sz="2400" dirty="0">
              <a:latin typeface="Century Gothic" panose="020B0502020202020204" pitchFamily="34" charset="0"/>
              <a:ea typeface="Trebuchet MS" panose="020B0603020202020204" pitchFamily="34" charset="0"/>
              <a:cs typeface="Trebuchet MS" panose="020B0603020202020204" pitchFamily="34" charset="0"/>
            </a:endParaRP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Important that the rural micro enterprise is fully aware of legislation in their own jurisdiction.</a:t>
            </a:r>
          </a:p>
          <a:p>
            <a:endParaRPr lang="en-US" sz="2400" dirty="0">
              <a:latin typeface="Century Gothic" panose="020B0502020202020204" pitchFamily="34" charset="0"/>
              <a:ea typeface="Trebuchet MS" panose="020B0603020202020204" pitchFamily="34" charset="0"/>
              <a:cs typeface="Trebuchet MS" panose="020B0603020202020204" pitchFamily="34" charset="0"/>
            </a:endParaRP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In a rural micro enterprise this can be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complicated by;</a:t>
            </a:r>
          </a:p>
          <a:p>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pPr marL="342900" indent="-342900">
              <a:buFont typeface="Arial" panose="020B0604020202020204" pitchFamily="34" charset="0"/>
              <a:buChar char="•"/>
            </a:pPr>
            <a:r>
              <a:rPr lang="en-US" sz="2400" b="1" dirty="0" err="1">
                <a:effectLst/>
                <a:latin typeface="Century Gothic" panose="020B0502020202020204" pitchFamily="34" charset="0"/>
                <a:ea typeface="Trebuchet MS" panose="020B0603020202020204" pitchFamily="34" charset="0"/>
                <a:cs typeface="Trebuchet MS" panose="020B0603020202020204" pitchFamily="34" charset="0"/>
              </a:rPr>
              <a:t>Organisational</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 Culture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There may be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established patterns of </a:t>
            </a:r>
            <a:r>
              <a:rPr lang="en-US" sz="2400" b="1" dirty="0" err="1">
                <a:effectLst/>
                <a:latin typeface="Century Gothic" panose="020B0502020202020204" pitchFamily="34" charset="0"/>
                <a:ea typeface="Trebuchet MS" panose="020B0603020202020204" pitchFamily="34" charset="0"/>
                <a:cs typeface="Trebuchet MS" panose="020B0603020202020204" pitchFamily="34" charset="0"/>
              </a:rPr>
              <a:t>behaviour</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considered acceptable. Requires leadership from the top to be changed.  </a:t>
            </a:r>
          </a:p>
          <a:p>
            <a:pPr marL="342900" indent="-342900">
              <a:buFont typeface="Arial" panose="020B0604020202020204" pitchFamily="34" charset="0"/>
              <a:buChar char="•"/>
            </a:pPr>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pPr marL="342900" indent="-342900">
              <a:buFont typeface="Arial" panose="020B0604020202020204" pitchFamily="34" charset="0"/>
              <a:buChar char="•"/>
            </a:pP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Immediate Work pressures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–occasions where deadlines and customer/client needs necessitate unexpected extra work</a:t>
            </a:r>
            <a:r>
              <a:rPr lang="en-US" sz="2400" dirty="0">
                <a:latin typeface="Century Gothic" panose="020B0502020202020204" pitchFamily="34" charset="0"/>
                <a:ea typeface="Trebuchet MS" panose="020B0603020202020204" pitchFamily="34" charset="0"/>
                <a:cs typeface="Trebuchet MS" panose="020B0603020202020204" pitchFamily="34" charset="0"/>
              </a:rPr>
              <a:t> needed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detailed renumeration or time off in lieu policy</a:t>
            </a:r>
            <a:endParaRPr lang="en-US" sz="2800"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indent="-457200">
              <a:buFont typeface="Arial" panose="020B0604020202020204" pitchFamily="34" charset="0"/>
              <a:buChar char="•"/>
            </a:pP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022830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962935" y="1515189"/>
            <a:ext cx="10040186" cy="1323439"/>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4.1.	</a:t>
            </a:r>
            <a:r>
              <a:rPr lang="en-US" sz="2400" b="1" dirty="0">
                <a:solidFill>
                  <a:srgbClr val="0000FE"/>
                </a:solidFill>
              </a:rPr>
              <a:t>Keeping Hybrid Teams Motivated</a:t>
            </a:r>
          </a:p>
          <a:p>
            <a:endParaRPr lang="en-IE" sz="2400" dirty="0">
              <a:solidFill>
                <a:srgbClr val="0000FE"/>
              </a:solidFill>
            </a:endParaRPr>
          </a:p>
          <a:p>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0591800"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4 – </a:t>
            </a:r>
            <a:r>
              <a:rPr lang="en-IE" sz="2800" b="1" dirty="0">
                <a:solidFill>
                  <a:srgbClr val="FF0000"/>
                </a:solidFill>
              </a:rPr>
              <a:t>Keeping Hybrid Teams Motivated</a:t>
            </a: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838200" y="2750296"/>
            <a:ext cx="11125200" cy="4185761"/>
          </a:xfrm>
          <a:prstGeom prst="rect">
            <a:avLst/>
          </a:prstGeom>
          <a:noFill/>
        </p:spPr>
        <p:txBody>
          <a:bodyPr wrap="square">
            <a:spAutoFit/>
          </a:bodyPr>
          <a:lstStyle/>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In a workplace where employees may attend the office on a different basis motivation is complicated.</a:t>
            </a:r>
          </a:p>
          <a:p>
            <a:pPr algn="just"/>
            <a:endParaRPr lang="en-US" sz="2400" b="1" dirty="0">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Fairness and all-inclusiveness for all staff play a key role in effective hybrid team management. </a:t>
            </a:r>
          </a:p>
          <a:p>
            <a:pPr algn="just"/>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Picture 3" descr="A person with his fist up&#10;&#10;Description automatically generated">
            <a:extLst>
              <a:ext uri="{FF2B5EF4-FFF2-40B4-BE49-F238E27FC236}">
                <a16:creationId xmlns:a16="http://schemas.microsoft.com/office/drawing/2014/main" id="{08266564-7981-40F1-8232-03420C5EE9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63400" y="3475770"/>
            <a:ext cx="4876190" cy="4876190"/>
          </a:xfrm>
          <a:prstGeom prst="rect">
            <a:avLst/>
          </a:prstGeom>
        </p:spPr>
      </p:pic>
    </p:spTree>
    <p:extLst>
      <p:ext uri="{BB962C8B-B14F-4D97-AF65-F5344CB8AC3E}">
        <p14:creationId xmlns:p14="http://schemas.microsoft.com/office/powerpoint/2010/main" val="2167272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962935" y="1515189"/>
            <a:ext cx="10040186" cy="1323439"/>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4.1.	</a:t>
            </a:r>
            <a:r>
              <a:rPr lang="en-US" sz="2400" b="1" dirty="0">
                <a:solidFill>
                  <a:srgbClr val="0000FE"/>
                </a:solidFill>
              </a:rPr>
              <a:t>Keeping Hybrid Teams Motivated</a:t>
            </a:r>
          </a:p>
          <a:p>
            <a:endParaRPr lang="en-IE" sz="2400" dirty="0">
              <a:solidFill>
                <a:srgbClr val="0000FE"/>
              </a:solidFill>
            </a:endParaRPr>
          </a:p>
          <a:p>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0591800"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4 – </a:t>
            </a:r>
            <a:r>
              <a:rPr lang="en-IE" sz="2800" b="1" dirty="0">
                <a:solidFill>
                  <a:srgbClr val="FF0000"/>
                </a:solidFill>
              </a:rPr>
              <a:t>Keeping Hybrid Teams Motivated</a:t>
            </a: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838200" y="2750296"/>
            <a:ext cx="15621000" cy="10402848"/>
          </a:xfrm>
          <a:prstGeom prst="rect">
            <a:avLst/>
          </a:prstGeom>
          <a:noFill/>
        </p:spPr>
        <p:txBody>
          <a:bodyPr wrap="square">
            <a:spAutoFit/>
          </a:bodyPr>
          <a:lstStyle/>
          <a:p>
            <a:pPr algn="just"/>
            <a:r>
              <a:rPr lang="en-US" sz="2200" b="1" dirty="0">
                <a:effectLst/>
                <a:latin typeface="Century Gothic" panose="020B0502020202020204" pitchFamily="34" charset="0"/>
                <a:ea typeface="Trebuchet MS" panose="020B0603020202020204" pitchFamily="34" charset="0"/>
                <a:cs typeface="Trebuchet MS" panose="020B0603020202020204" pitchFamily="34" charset="0"/>
              </a:rPr>
              <a:t>Proximity Disadvantage </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Close proximity to the central workplace should not dictate decisions on hybrid work possibility</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Where job function requires daily attendance, the employee should be fairly incentivized </a:t>
            </a:r>
          </a:p>
          <a:p>
            <a:endParaRPr lang="en-US" sz="2200" b="1" dirty="0">
              <a:latin typeface="Century Gothic" panose="020B0502020202020204" pitchFamily="34" charset="0"/>
              <a:ea typeface="Trebuchet MS" panose="020B0603020202020204" pitchFamily="34" charset="0"/>
              <a:cs typeface="Trebuchet MS" panose="020B0603020202020204" pitchFamily="34" charset="0"/>
            </a:endParaRPr>
          </a:p>
          <a:p>
            <a:r>
              <a:rPr lang="en-US" sz="2200" b="1" dirty="0">
                <a:effectLst/>
                <a:latin typeface="Century Gothic" panose="020B0502020202020204" pitchFamily="34" charset="0"/>
                <a:ea typeface="Trebuchet MS" panose="020B0603020202020204" pitchFamily="34" charset="0"/>
                <a:cs typeface="Trebuchet MS" panose="020B0603020202020204" pitchFamily="34" charset="0"/>
              </a:rPr>
              <a:t>Reward and recognition </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More difficult to recognize achievement</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Effective teamwork structure including a degree of mentorship and consciously taking time for recognition</a:t>
            </a:r>
          </a:p>
          <a:p>
            <a:endParaRPr lang="en-US" sz="2200" b="1"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200" b="1" dirty="0" err="1">
                <a:effectLst/>
                <a:latin typeface="Century Gothic" panose="020B0502020202020204" pitchFamily="34" charset="0"/>
                <a:ea typeface="Trebuchet MS" panose="020B0603020202020204" pitchFamily="34" charset="0"/>
                <a:cs typeface="Trebuchet MS" panose="020B0603020202020204" pitchFamily="34" charset="0"/>
              </a:rPr>
              <a:t>Organised</a:t>
            </a:r>
            <a:r>
              <a:rPr lang="en-US" sz="2200" b="1" dirty="0">
                <a:effectLst/>
                <a:latin typeface="Century Gothic" panose="020B0502020202020204" pitchFamily="34" charset="0"/>
                <a:ea typeface="Trebuchet MS" panose="020B0603020202020204" pitchFamily="34" charset="0"/>
                <a:cs typeface="Trebuchet MS" panose="020B0603020202020204" pitchFamily="34" charset="0"/>
              </a:rPr>
              <a:t> Work Schedules </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Hybrid can easily become chaotic. </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Uncertainly demotivating and a perception of unfairness can develop. </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Shared daily work calendar and regular scheduled events or meetings</a:t>
            </a:r>
          </a:p>
          <a:p>
            <a:endParaRPr lang="en-US" sz="22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US" sz="2200" b="1" dirty="0">
                <a:effectLst/>
                <a:latin typeface="Century Gothic" panose="020B0502020202020204" pitchFamily="34" charset="0"/>
                <a:ea typeface="Trebuchet MS" panose="020B0603020202020204" pitchFamily="34" charset="0"/>
                <a:cs typeface="Trebuchet MS" panose="020B0603020202020204" pitchFamily="34" charset="0"/>
              </a:rPr>
              <a:t>Shared Decision Making </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In a rural micro enterprise staff appreciate opportunity to take part in decision making.</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In many cases a shared decision is the only right decision. </a:t>
            </a:r>
          </a:p>
          <a:p>
            <a:r>
              <a:rPr lang="en-US" sz="2200" dirty="0">
                <a:effectLst/>
                <a:latin typeface="Century Gothic" panose="020B0502020202020204" pitchFamily="34" charset="0"/>
                <a:ea typeface="Trebuchet MS" panose="020B0603020202020204" pitchFamily="34" charset="0"/>
                <a:cs typeface="Trebuchet MS" panose="020B0603020202020204" pitchFamily="34" charset="0"/>
              </a:rPr>
              <a:t>Ensuring that Staff working on a hybrid or virtual basis are not excluded</a:t>
            </a:r>
            <a:endParaRPr lang="es-ES" sz="2200" dirty="0">
              <a:effectLst/>
              <a:latin typeface="Century Gothic" panose="020B0502020202020204" pitchFamily="34" charset="0"/>
              <a:ea typeface="Trebuchet MS" panose="020B0603020202020204" pitchFamily="34" charset="0"/>
              <a:cs typeface="Trebuchet MS" panose="020B0603020202020204" pitchFamily="34" charset="0"/>
            </a:endParaRPr>
          </a:p>
          <a:p>
            <a:r>
              <a:rPr lang="en-GB" sz="22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2200"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a:r>
              <a:rPr lang="en-GB" sz="22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2200"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a:r>
              <a:rPr lang="en-GB" sz="2200" b="1" dirty="0">
                <a:effectLst/>
                <a:latin typeface="Century Gothic" panose="020B0502020202020204" pitchFamily="34" charset="0"/>
                <a:ea typeface="Trebuchet MS" panose="020B0603020202020204" pitchFamily="34" charset="0"/>
                <a:cs typeface="Trebuchet MS" panose="020B0603020202020204" pitchFamily="34" charset="0"/>
              </a:rPr>
              <a:t> </a:t>
            </a:r>
          </a:p>
          <a:p>
            <a:pPr marL="457200"/>
            <a:endParaRPr lang="en-GB" b="1" dirty="0">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n-GB" b="1"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034558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Self-assessment questions</a:t>
            </a:r>
          </a:p>
        </p:txBody>
      </p:sp>
      <p:graphicFrame>
        <p:nvGraphicFramePr>
          <p:cNvPr id="3" name="Tabla 10">
            <a:extLst>
              <a:ext uri="{FF2B5EF4-FFF2-40B4-BE49-F238E27FC236}">
                <a16:creationId xmlns:a16="http://schemas.microsoft.com/office/drawing/2014/main" id="{5E363DD7-A912-299B-F393-910068957039}"/>
              </a:ext>
            </a:extLst>
          </p:cNvPr>
          <p:cNvGraphicFramePr>
            <a:graphicFrameLocks/>
          </p:cNvGraphicFramePr>
          <p:nvPr>
            <p:extLst>
              <p:ext uri="{D42A27DB-BD31-4B8C-83A1-F6EECF244321}">
                <p14:modId xmlns:p14="http://schemas.microsoft.com/office/powerpoint/2010/main" val="2884693095"/>
              </p:ext>
            </p:extLst>
          </p:nvPr>
        </p:nvGraphicFramePr>
        <p:xfrm>
          <a:off x="1600200" y="3771900"/>
          <a:ext cx="15925800" cy="5334000"/>
        </p:xfrm>
        <a:graphic>
          <a:graphicData uri="http://schemas.openxmlformats.org/drawingml/2006/table">
            <a:tbl>
              <a:tblPr firstRow="1" bandRow="1">
                <a:tableStyleId>{21E4AEA4-8DFA-4A89-87EB-49C32662AFE0}</a:tableStyleId>
              </a:tblPr>
              <a:tblGrid>
                <a:gridCol w="3185160">
                  <a:extLst>
                    <a:ext uri="{9D8B030D-6E8A-4147-A177-3AD203B41FA5}">
                      <a16:colId xmlns:a16="http://schemas.microsoft.com/office/drawing/2014/main" val="2601891750"/>
                    </a:ext>
                  </a:extLst>
                </a:gridCol>
                <a:gridCol w="3185160">
                  <a:extLst>
                    <a:ext uri="{9D8B030D-6E8A-4147-A177-3AD203B41FA5}">
                      <a16:colId xmlns:a16="http://schemas.microsoft.com/office/drawing/2014/main" val="3559158159"/>
                    </a:ext>
                  </a:extLst>
                </a:gridCol>
                <a:gridCol w="3185160">
                  <a:extLst>
                    <a:ext uri="{9D8B030D-6E8A-4147-A177-3AD203B41FA5}">
                      <a16:colId xmlns:a16="http://schemas.microsoft.com/office/drawing/2014/main" val="1947302738"/>
                    </a:ext>
                  </a:extLst>
                </a:gridCol>
                <a:gridCol w="3185160">
                  <a:extLst>
                    <a:ext uri="{9D8B030D-6E8A-4147-A177-3AD203B41FA5}">
                      <a16:colId xmlns:a16="http://schemas.microsoft.com/office/drawing/2014/main" val="3283798389"/>
                    </a:ext>
                  </a:extLst>
                </a:gridCol>
                <a:gridCol w="3185160">
                  <a:extLst>
                    <a:ext uri="{9D8B030D-6E8A-4147-A177-3AD203B41FA5}">
                      <a16:colId xmlns:a16="http://schemas.microsoft.com/office/drawing/2014/main" val="2128591119"/>
                    </a:ext>
                  </a:extLst>
                </a:gridCol>
              </a:tblGrid>
              <a:tr h="1746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lt1"/>
                          </a:solidFill>
                          <a:effectLst/>
                          <a:latin typeface="+mn-lt"/>
                          <a:ea typeface="+mn-ea"/>
                          <a:cs typeface="+mn-cs"/>
                        </a:rPr>
                        <a:t>1) </a:t>
                      </a:r>
                      <a:r>
                        <a:rPr lang="en-US" sz="1800" kern="1200" dirty="0">
                          <a:solidFill>
                            <a:srgbClr val="FFFFFF"/>
                          </a:solidFill>
                          <a:effectLst/>
                          <a:latin typeface="+mn-lt"/>
                          <a:ea typeface="+mn-ea"/>
                          <a:cs typeface="+mn-cs"/>
                        </a:rPr>
                        <a:t>What is a perceived disadvantage of Hybrid work structures?</a:t>
                      </a:r>
                    </a:p>
                    <a:p>
                      <a:endParaRPr lang="es-ES" sz="1800" b="1" kern="1200" dirty="0">
                        <a:solidFill>
                          <a:srgbClr val="FFFFFF"/>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2) </a:t>
                      </a:r>
                      <a:r>
                        <a:rPr lang="en-US" sz="1800" kern="1200" dirty="0">
                          <a:solidFill>
                            <a:schemeClr val="bg1"/>
                          </a:solidFill>
                          <a:effectLst/>
                          <a:latin typeface="+mn-lt"/>
                          <a:ea typeface="+mn-ea"/>
                          <a:cs typeface="+mn-cs"/>
                        </a:rPr>
                        <a:t>What does ‘Workplace rhythm’ relate to?</a:t>
                      </a:r>
                    </a:p>
                    <a:p>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3) </a:t>
                      </a:r>
                      <a:r>
                        <a:rPr lang="en-US" sz="1800" b="1" kern="1200" dirty="0">
                          <a:solidFill>
                            <a:schemeClr val="bg1"/>
                          </a:solidFill>
                          <a:effectLst/>
                          <a:latin typeface="+mn-lt"/>
                          <a:ea typeface="+mn-ea"/>
                          <a:cs typeface="+mn-cs"/>
                        </a:rPr>
                        <a:t>ICT tools for management for the rural micro enterprise are;</a:t>
                      </a:r>
                    </a:p>
                    <a:p>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4)</a:t>
                      </a:r>
                      <a:r>
                        <a:rPr lang="en-GB" sz="1800" b="1" kern="1200" dirty="0">
                          <a:solidFill>
                            <a:schemeClr val="bg1"/>
                          </a:solidFill>
                          <a:effectLst/>
                          <a:latin typeface="+mn-lt"/>
                          <a:ea typeface="+mn-ea"/>
                          <a:cs typeface="+mn-cs"/>
                        </a:rPr>
                        <a:t> </a:t>
                      </a:r>
                      <a:r>
                        <a:rPr lang="en-US" sz="1800" kern="1200" dirty="0">
                          <a:solidFill>
                            <a:schemeClr val="bg1"/>
                          </a:solidFill>
                          <a:effectLst/>
                          <a:latin typeface="+mn-lt"/>
                          <a:ea typeface="+mn-ea"/>
                          <a:cs typeface="+mn-cs"/>
                        </a:rPr>
                        <a:t>In Reflective </a:t>
                      </a:r>
                      <a:r>
                        <a:rPr lang="en-US" sz="1800" kern="1200" dirty="0" err="1">
                          <a:solidFill>
                            <a:schemeClr val="bg1"/>
                          </a:solidFill>
                          <a:effectLst/>
                          <a:latin typeface="+mn-lt"/>
                          <a:ea typeface="+mn-ea"/>
                          <a:cs typeface="+mn-cs"/>
                        </a:rPr>
                        <a:t>practise</a:t>
                      </a:r>
                      <a:r>
                        <a:rPr lang="en-US" sz="1800" kern="1200" dirty="0">
                          <a:solidFill>
                            <a:schemeClr val="bg1"/>
                          </a:solidFill>
                          <a:effectLst/>
                          <a:latin typeface="+mn-lt"/>
                          <a:ea typeface="+mn-ea"/>
                          <a:cs typeface="+mn-cs"/>
                        </a:rPr>
                        <a:t> what is considered essential?</a:t>
                      </a:r>
                    </a:p>
                    <a:p>
                      <a:endParaRPr lang="es-ES" sz="2000" dirty="0"/>
                    </a:p>
                  </a:txBody>
                  <a:tcPr/>
                </a:tc>
                <a:tc>
                  <a:txBody>
                    <a:bodyPr/>
                    <a:lstStyle/>
                    <a:p>
                      <a:r>
                        <a:rPr lang="en-GB" sz="1800" b="1" kern="1200" dirty="0">
                          <a:solidFill>
                            <a:srgbClr val="FFFFFF"/>
                          </a:solidFill>
                          <a:effectLst/>
                          <a:latin typeface="+mn-lt"/>
                          <a:ea typeface="+mn-ea"/>
                          <a:cs typeface="+mn-cs"/>
                        </a:rPr>
                        <a:t>5) </a:t>
                      </a:r>
                      <a:r>
                        <a:rPr lang="en-US" sz="1800" kern="1200" dirty="0">
                          <a:solidFill>
                            <a:srgbClr val="FFFFFF"/>
                          </a:solidFill>
                          <a:effectLst/>
                          <a:latin typeface="+mn-lt"/>
                          <a:ea typeface="+mn-ea"/>
                          <a:cs typeface="+mn-cs"/>
                        </a:rPr>
                        <a:t>What is the ‘Right to disconnect’?</a:t>
                      </a:r>
                    </a:p>
                    <a:p>
                      <a:endParaRPr lang="es-ES" sz="1800" b="1" kern="1200" dirty="0">
                        <a:solidFill>
                          <a:schemeClr val="lt1"/>
                        </a:solidFill>
                        <a:effectLst/>
                        <a:latin typeface="+mn-lt"/>
                        <a:ea typeface="+mn-ea"/>
                        <a:cs typeface="+mn-cs"/>
                      </a:endParaRPr>
                    </a:p>
                  </a:txBody>
                  <a:tcPr/>
                </a:tc>
                <a:extLst>
                  <a:ext uri="{0D108BD9-81ED-4DB2-BD59-A6C34878D82A}">
                    <a16:rowId xmlns:a16="http://schemas.microsoft.com/office/drawing/2014/main" val="4178373252"/>
                  </a:ext>
                </a:extLst>
              </a:tr>
              <a:tr h="3587029">
                <a:tc>
                  <a:txBody>
                    <a:bodyPr/>
                    <a:lstStyle/>
                    <a:p>
                      <a:r>
                        <a:rPr lang="en-US" sz="1800" kern="1200" dirty="0">
                          <a:solidFill>
                            <a:schemeClr val="dk1"/>
                          </a:solidFill>
                          <a:effectLst/>
                          <a:latin typeface="+mn-lt"/>
                          <a:ea typeface="+mn-ea"/>
                          <a:cs typeface="+mn-cs"/>
                        </a:rPr>
                        <a:t>a) Staff may not have strong enough broadband</a:t>
                      </a:r>
                    </a:p>
                    <a:p>
                      <a:r>
                        <a:rPr lang="en-US" sz="1800" kern="1200" dirty="0">
                          <a:solidFill>
                            <a:schemeClr val="dk1"/>
                          </a:solidFill>
                          <a:effectLst/>
                          <a:latin typeface="+mn-lt"/>
                          <a:ea typeface="+mn-ea"/>
                          <a:cs typeface="+mn-cs"/>
                        </a:rPr>
                        <a:t>b) It is very expensive to equip a workspace at home</a:t>
                      </a:r>
                    </a:p>
                    <a:p>
                      <a:r>
                        <a:rPr lang="en-US" sz="1800" b="1" kern="1200" dirty="0">
                          <a:solidFill>
                            <a:schemeClr val="dk1"/>
                          </a:solidFill>
                          <a:effectLst/>
                          <a:latin typeface="+mn-lt"/>
                          <a:ea typeface="+mn-ea"/>
                          <a:cs typeface="+mn-cs"/>
                        </a:rPr>
                        <a:t>c) Staff feeling less connected to the organization's culture and sense of team </a:t>
                      </a:r>
                    </a:p>
                    <a:p>
                      <a:r>
                        <a:rPr lang="en-US" sz="1800" kern="1200" dirty="0">
                          <a:solidFill>
                            <a:schemeClr val="dk1"/>
                          </a:solidFill>
                          <a:effectLst/>
                          <a:latin typeface="+mn-lt"/>
                          <a:ea typeface="+mn-ea"/>
                          <a:cs typeface="+mn-cs"/>
                        </a:rPr>
                        <a:t>d) There is a bigger risk of data breaches</a:t>
                      </a:r>
                    </a:p>
                  </a:txBody>
                  <a:tcPr/>
                </a:tc>
                <a:tc>
                  <a:txBody>
                    <a:bodyPr/>
                    <a:lstStyle/>
                    <a:p>
                      <a:r>
                        <a:rPr lang="en-US" sz="1800" kern="1200" dirty="0">
                          <a:solidFill>
                            <a:schemeClr val="dk1"/>
                          </a:solidFill>
                          <a:effectLst/>
                          <a:latin typeface="+mn-lt"/>
                          <a:ea typeface="+mn-ea"/>
                          <a:cs typeface="+mn-cs"/>
                        </a:rPr>
                        <a:t>a) The chosen background music of the office</a:t>
                      </a:r>
                    </a:p>
                    <a:p>
                      <a:r>
                        <a:rPr lang="en-US" sz="1800" b="1" kern="1200" dirty="0">
                          <a:solidFill>
                            <a:schemeClr val="dk1"/>
                          </a:solidFill>
                          <a:effectLst/>
                          <a:latin typeface="+mn-lt"/>
                          <a:ea typeface="+mn-ea"/>
                          <a:cs typeface="+mn-cs"/>
                        </a:rPr>
                        <a:t>b) The daily routine of the working day</a:t>
                      </a:r>
                    </a:p>
                    <a:p>
                      <a:r>
                        <a:rPr lang="en-US" sz="1800" kern="1200" dirty="0">
                          <a:solidFill>
                            <a:schemeClr val="dk1"/>
                          </a:solidFill>
                          <a:effectLst/>
                          <a:latin typeface="+mn-lt"/>
                          <a:ea typeface="+mn-ea"/>
                          <a:cs typeface="+mn-cs"/>
                        </a:rPr>
                        <a:t>c) The time the workday begins and ends each day</a:t>
                      </a:r>
                    </a:p>
                    <a:p>
                      <a:r>
                        <a:rPr lang="en-US" sz="1800" kern="1200" dirty="0">
                          <a:solidFill>
                            <a:schemeClr val="dk1"/>
                          </a:solidFill>
                          <a:effectLst/>
                          <a:latin typeface="+mn-lt"/>
                          <a:ea typeface="+mn-ea"/>
                          <a:cs typeface="+mn-cs"/>
                        </a:rPr>
                        <a:t>d) The schedule of full team </a:t>
                      </a:r>
                      <a:r>
                        <a:rPr lang="en-US" sz="1800" kern="1200" dirty="0" err="1">
                          <a:solidFill>
                            <a:schemeClr val="dk1"/>
                          </a:solidFill>
                          <a:effectLst/>
                          <a:latin typeface="+mn-lt"/>
                          <a:ea typeface="+mn-ea"/>
                          <a:cs typeface="+mn-cs"/>
                        </a:rPr>
                        <a:t>meatings</a:t>
                      </a:r>
                      <a:r>
                        <a:rPr lang="en-US" sz="1800" kern="1200" dirty="0">
                          <a:solidFill>
                            <a:schemeClr val="dk1"/>
                          </a:solidFill>
                          <a:effectLst/>
                          <a:latin typeface="+mn-lt"/>
                          <a:ea typeface="+mn-ea"/>
                          <a:cs typeface="+mn-cs"/>
                        </a:rPr>
                        <a:t>. </a:t>
                      </a:r>
                    </a:p>
                    <a:p>
                      <a:endParaRPr lang="es-ES" sz="2000" dirty="0"/>
                    </a:p>
                  </a:txBody>
                  <a:tcPr/>
                </a:tc>
                <a:tc>
                  <a:txBody>
                    <a:bodyPr/>
                    <a:lstStyle/>
                    <a:p>
                      <a:r>
                        <a:rPr lang="en-US" sz="1800" b="0" kern="1200" dirty="0">
                          <a:solidFill>
                            <a:schemeClr val="dk1"/>
                          </a:solidFill>
                          <a:effectLst/>
                          <a:latin typeface="+mn-lt"/>
                          <a:ea typeface="+mn-ea"/>
                          <a:cs typeface="+mn-cs"/>
                        </a:rPr>
                        <a:t>a) prohibitively expensive</a:t>
                      </a:r>
                    </a:p>
                    <a:p>
                      <a:r>
                        <a:rPr lang="en-US" sz="1800" b="0" kern="1200" dirty="0">
                          <a:solidFill>
                            <a:schemeClr val="dk1"/>
                          </a:solidFill>
                          <a:effectLst/>
                          <a:latin typeface="+mn-lt"/>
                          <a:ea typeface="+mn-ea"/>
                          <a:cs typeface="+mn-cs"/>
                        </a:rPr>
                        <a:t>b) </a:t>
                      </a:r>
                      <a:r>
                        <a:rPr lang="en-US" sz="1800" b="1" kern="1200" dirty="0">
                          <a:solidFill>
                            <a:schemeClr val="dk1"/>
                          </a:solidFill>
                          <a:effectLst/>
                          <a:latin typeface="+mn-lt"/>
                          <a:ea typeface="+mn-ea"/>
                          <a:cs typeface="+mn-cs"/>
                        </a:rPr>
                        <a:t>Relatively inexpensive</a:t>
                      </a:r>
                    </a:p>
                    <a:p>
                      <a:r>
                        <a:rPr lang="en-US" sz="1800" b="0" kern="1200" dirty="0">
                          <a:solidFill>
                            <a:schemeClr val="dk1"/>
                          </a:solidFill>
                          <a:effectLst/>
                          <a:latin typeface="+mn-lt"/>
                          <a:ea typeface="+mn-ea"/>
                          <a:cs typeface="+mn-cs"/>
                        </a:rPr>
                        <a:t>c) very difficult to learn how to use</a:t>
                      </a:r>
                    </a:p>
                    <a:p>
                      <a:r>
                        <a:rPr lang="en-US" sz="1800" b="0" kern="1200" dirty="0">
                          <a:solidFill>
                            <a:schemeClr val="dk1"/>
                          </a:solidFill>
                          <a:effectLst/>
                          <a:latin typeface="+mn-lt"/>
                          <a:ea typeface="+mn-ea"/>
                          <a:cs typeface="+mn-cs"/>
                        </a:rPr>
                        <a:t>d) Only available for use with IT systems using Windows 10 or above</a:t>
                      </a:r>
                    </a:p>
                    <a:p>
                      <a:endParaRPr lang="es-ES" sz="2000" dirty="0"/>
                    </a:p>
                  </a:txBody>
                  <a:tcPr/>
                </a:tc>
                <a:tc>
                  <a:txBody>
                    <a:bodyPr/>
                    <a:lstStyle/>
                    <a:p>
                      <a:r>
                        <a:rPr lang="en-US" sz="1800" kern="1200" dirty="0">
                          <a:solidFill>
                            <a:schemeClr val="dk1"/>
                          </a:solidFill>
                          <a:effectLst/>
                          <a:latin typeface="+mn-lt"/>
                          <a:ea typeface="+mn-ea"/>
                          <a:cs typeface="+mn-cs"/>
                        </a:rPr>
                        <a:t>a)</a:t>
                      </a:r>
                      <a:r>
                        <a:rPr lang="en-US" sz="1800" b="1" kern="1200" dirty="0">
                          <a:solidFill>
                            <a:schemeClr val="dk1"/>
                          </a:solidFill>
                          <a:effectLst/>
                          <a:latin typeface="+mn-lt"/>
                          <a:ea typeface="+mn-ea"/>
                          <a:cs typeface="+mn-cs"/>
                        </a:rPr>
                        <a:t> It is essential to write in reflective </a:t>
                      </a:r>
                      <a:r>
                        <a:rPr lang="en-US" sz="1800" b="1" kern="1200" dirty="0" err="1">
                          <a:solidFill>
                            <a:schemeClr val="dk1"/>
                          </a:solidFill>
                          <a:effectLst/>
                          <a:latin typeface="+mn-lt"/>
                          <a:ea typeface="+mn-ea"/>
                          <a:cs typeface="+mn-cs"/>
                        </a:rPr>
                        <a:t>practise</a:t>
                      </a:r>
                      <a:r>
                        <a:rPr lang="en-US" sz="1800" b="1" kern="1200" dirty="0">
                          <a:solidFill>
                            <a:schemeClr val="dk1"/>
                          </a:solidFill>
                          <a:effectLst/>
                          <a:latin typeface="+mn-lt"/>
                          <a:ea typeface="+mn-ea"/>
                          <a:cs typeface="+mn-cs"/>
                        </a:rPr>
                        <a:t>.</a:t>
                      </a:r>
                    </a:p>
                    <a:p>
                      <a:r>
                        <a:rPr lang="en-US" sz="1800" kern="1200" dirty="0">
                          <a:solidFill>
                            <a:schemeClr val="dk1"/>
                          </a:solidFill>
                          <a:effectLst/>
                          <a:latin typeface="+mn-lt"/>
                          <a:ea typeface="+mn-ea"/>
                          <a:cs typeface="+mn-cs"/>
                        </a:rPr>
                        <a:t>b) It is essential that reflective </a:t>
                      </a:r>
                      <a:r>
                        <a:rPr lang="en-US" sz="1800" kern="1200" dirty="0" err="1">
                          <a:solidFill>
                            <a:schemeClr val="dk1"/>
                          </a:solidFill>
                          <a:effectLst/>
                          <a:latin typeface="+mn-lt"/>
                          <a:ea typeface="+mn-ea"/>
                          <a:cs typeface="+mn-cs"/>
                        </a:rPr>
                        <a:t>practise</a:t>
                      </a:r>
                      <a:r>
                        <a:rPr lang="en-US" sz="1800" kern="1200" dirty="0">
                          <a:solidFill>
                            <a:schemeClr val="dk1"/>
                          </a:solidFill>
                          <a:effectLst/>
                          <a:latin typeface="+mn-lt"/>
                          <a:ea typeface="+mn-ea"/>
                          <a:cs typeface="+mn-cs"/>
                        </a:rPr>
                        <a:t> be carried out privately.</a:t>
                      </a:r>
                    </a:p>
                    <a:p>
                      <a:r>
                        <a:rPr lang="en-US" sz="1800" kern="1200" dirty="0">
                          <a:solidFill>
                            <a:schemeClr val="dk1"/>
                          </a:solidFill>
                          <a:effectLst/>
                          <a:latin typeface="+mn-lt"/>
                          <a:ea typeface="+mn-ea"/>
                          <a:cs typeface="+mn-cs"/>
                        </a:rPr>
                        <a:t>c) It is essential that reflective practice be carried out in a team.</a:t>
                      </a:r>
                    </a:p>
                    <a:p>
                      <a:r>
                        <a:rPr lang="en-US" sz="1800" kern="1200" dirty="0">
                          <a:solidFill>
                            <a:schemeClr val="dk1"/>
                          </a:solidFill>
                          <a:effectLst/>
                          <a:latin typeface="+mn-lt"/>
                          <a:ea typeface="+mn-ea"/>
                          <a:cs typeface="+mn-cs"/>
                        </a:rPr>
                        <a:t>d) It is essential that reflective </a:t>
                      </a:r>
                      <a:r>
                        <a:rPr lang="en-US" sz="1800" kern="1200" dirty="0" err="1">
                          <a:solidFill>
                            <a:schemeClr val="dk1"/>
                          </a:solidFill>
                          <a:effectLst/>
                          <a:latin typeface="+mn-lt"/>
                          <a:ea typeface="+mn-ea"/>
                          <a:cs typeface="+mn-cs"/>
                        </a:rPr>
                        <a:t>practise</a:t>
                      </a:r>
                      <a:r>
                        <a:rPr lang="en-US" sz="1800" kern="1200" dirty="0">
                          <a:solidFill>
                            <a:schemeClr val="dk1"/>
                          </a:solidFill>
                          <a:effectLst/>
                          <a:latin typeface="+mn-lt"/>
                          <a:ea typeface="+mn-ea"/>
                          <a:cs typeface="+mn-cs"/>
                        </a:rPr>
                        <a:t> leads to immediate action.</a:t>
                      </a:r>
                    </a:p>
                    <a:p>
                      <a:endParaRPr lang="es-ES" sz="2000" dirty="0"/>
                    </a:p>
                  </a:txBody>
                  <a:tcPr/>
                </a:tc>
                <a:tc>
                  <a:txBody>
                    <a:bodyPr/>
                    <a:lstStyle/>
                    <a:p>
                      <a:r>
                        <a:rPr lang="en-US" sz="1800" kern="1200" dirty="0">
                          <a:solidFill>
                            <a:schemeClr val="dk1"/>
                          </a:solidFill>
                          <a:effectLst/>
                          <a:latin typeface="+mn-lt"/>
                          <a:ea typeface="+mn-ea"/>
                          <a:cs typeface="+mn-cs"/>
                        </a:rPr>
                        <a:t>a) the right to turn off your home computer at weekends</a:t>
                      </a:r>
                    </a:p>
                    <a:p>
                      <a:r>
                        <a:rPr lang="en-US" sz="1800" kern="1200" dirty="0">
                          <a:solidFill>
                            <a:schemeClr val="dk1"/>
                          </a:solidFill>
                          <a:effectLst/>
                          <a:latin typeface="+mn-lt"/>
                          <a:ea typeface="+mn-ea"/>
                          <a:cs typeface="+mn-cs"/>
                        </a:rPr>
                        <a:t>b) the right to work outside of the employers premises</a:t>
                      </a:r>
                    </a:p>
                    <a:p>
                      <a:r>
                        <a:rPr lang="en-US" sz="1800" b="1" kern="1200" dirty="0">
                          <a:solidFill>
                            <a:schemeClr val="dk1"/>
                          </a:solidFill>
                          <a:effectLst/>
                          <a:latin typeface="+mn-lt"/>
                          <a:ea typeface="+mn-ea"/>
                          <a:cs typeface="+mn-cs"/>
                        </a:rPr>
                        <a:t>c) the right to disengage from work and not  engage in work-related electronic communications during non work hours</a:t>
                      </a:r>
                    </a:p>
                    <a:p>
                      <a:r>
                        <a:rPr lang="en-US" sz="1800" kern="1200" dirty="0">
                          <a:solidFill>
                            <a:schemeClr val="dk1"/>
                          </a:solidFill>
                          <a:effectLst/>
                          <a:latin typeface="+mn-lt"/>
                          <a:ea typeface="+mn-ea"/>
                          <a:cs typeface="+mn-cs"/>
                        </a:rPr>
                        <a:t>d) The right to work individually and not as part of a team</a:t>
                      </a:r>
                    </a:p>
                    <a:p>
                      <a:endParaRPr lang="es-ES" sz="2000" dirty="0"/>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4088786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6019800" y="1448693"/>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6934200" y="1412631"/>
            <a:ext cx="9144000" cy="707886"/>
          </a:xfrm>
          <a:prstGeom prst="rect">
            <a:avLst/>
          </a:prstGeom>
          <a:noFill/>
        </p:spPr>
        <p:txBody>
          <a:bodyPr wrap="square">
            <a:spAutoFit/>
          </a:bodyPr>
          <a:lstStyle/>
          <a:p>
            <a:r>
              <a:rPr lang="es-ES" sz="40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Summing</a:t>
            </a:r>
            <a:r>
              <a:rPr lang="es-ES"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up</a:t>
            </a:r>
          </a:p>
        </p:txBody>
      </p:sp>
      <p:graphicFrame>
        <p:nvGraphicFramePr>
          <p:cNvPr id="11" name="Marcador de contenido 7">
            <a:extLst>
              <a:ext uri="{FF2B5EF4-FFF2-40B4-BE49-F238E27FC236}">
                <a16:creationId xmlns:a16="http://schemas.microsoft.com/office/drawing/2014/main" id="{D386A990-52C7-0F55-9D8B-30CC1BB3A664}"/>
              </a:ext>
            </a:extLst>
          </p:cNvPr>
          <p:cNvGraphicFramePr>
            <a:graphicFrameLocks/>
          </p:cNvGraphicFramePr>
          <p:nvPr>
            <p:extLst>
              <p:ext uri="{D42A27DB-BD31-4B8C-83A1-F6EECF244321}">
                <p14:modId xmlns:p14="http://schemas.microsoft.com/office/powerpoint/2010/main" val="1180052768"/>
              </p:ext>
            </p:extLst>
          </p:nvPr>
        </p:nvGraphicFramePr>
        <p:xfrm>
          <a:off x="1143000" y="3314700"/>
          <a:ext cx="16396799" cy="6172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50292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Aims</a:t>
            </a:r>
            <a:endParaRPr lang="es-ES"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TextBox 8">
            <a:extLst>
              <a:ext uri="{FF2B5EF4-FFF2-40B4-BE49-F238E27FC236}">
                <a16:creationId xmlns:a16="http://schemas.microsoft.com/office/drawing/2014/main" id="{10DCCB25-E963-4C13-8FC4-E9CED037D67D}"/>
              </a:ext>
            </a:extLst>
          </p:cNvPr>
          <p:cNvSpPr txBox="1"/>
          <p:nvPr/>
        </p:nvSpPr>
        <p:spPr>
          <a:xfrm>
            <a:off x="1143000" y="4305300"/>
            <a:ext cx="11277600" cy="6124754"/>
          </a:xfrm>
          <a:prstGeom prst="rect">
            <a:avLst/>
          </a:prstGeom>
          <a:noFill/>
        </p:spPr>
        <p:txBody>
          <a:bodyPr wrap="square">
            <a:spAutoFit/>
          </a:bodyPr>
          <a:lstStyle/>
          <a:p>
            <a:r>
              <a:rPr lang="en-US" sz="2800" dirty="0"/>
              <a:t>•</a:t>
            </a:r>
            <a:r>
              <a:rPr lang="en-US" sz="2800" b="1" dirty="0">
                <a:latin typeface="Century Gothic" panose="020B0502020202020204" pitchFamily="34" charset="0"/>
              </a:rPr>
              <a:t>	That participants appreciate the challenges and  	opportunities of hybrid work for rural micro enterprises</a:t>
            </a:r>
          </a:p>
          <a:p>
            <a:endParaRPr lang="en-US" sz="2800" b="1" dirty="0">
              <a:latin typeface="Century Gothic" panose="020B0502020202020204" pitchFamily="34" charset="0"/>
            </a:endParaRPr>
          </a:p>
          <a:p>
            <a:r>
              <a:rPr lang="en-US" sz="2800" dirty="0"/>
              <a:t>•</a:t>
            </a:r>
            <a:r>
              <a:rPr lang="en-US" sz="2800" b="1" dirty="0">
                <a:latin typeface="Century Gothic" panose="020B0502020202020204" pitchFamily="34" charset="0"/>
              </a:rPr>
              <a:t>	That participants are equipped with the knowledge and 	skills necessary to develop a rural micro enterprise hybrid 	work team model</a:t>
            </a:r>
          </a:p>
          <a:p>
            <a:r>
              <a:rPr lang="en-US" sz="2800" b="1" dirty="0">
                <a:latin typeface="Century Gothic" panose="020B0502020202020204" pitchFamily="34" charset="0"/>
              </a:rPr>
              <a:t>	</a:t>
            </a:r>
          </a:p>
          <a:p>
            <a:endParaRPr lang="en-US" sz="2800" b="1" dirty="0">
              <a:latin typeface="Century Gothic" panose="020B0502020202020204" pitchFamily="34" charset="0"/>
            </a:endParaRPr>
          </a:p>
          <a:p>
            <a:endParaRPr lang="en-US" sz="2800" b="1" dirty="0">
              <a:latin typeface="Century Gothic" panose="020B0502020202020204" pitchFamily="34" charset="0"/>
            </a:endParaRPr>
          </a:p>
          <a:p>
            <a:endParaRPr lang="en-US" sz="2800" b="1" dirty="0">
              <a:latin typeface="Century Gothic" panose="020B0502020202020204" pitchFamily="34" charset="0"/>
            </a:endParaRPr>
          </a:p>
          <a:p>
            <a:endParaRPr lang="en-US" sz="2800" b="1" dirty="0">
              <a:latin typeface="Century Gothic" panose="020B0502020202020204" pitchFamily="34" charset="0"/>
            </a:endParaRPr>
          </a:p>
          <a:p>
            <a:r>
              <a:rPr lang="en-US" sz="2800" b="1" dirty="0">
                <a:latin typeface="Century Gothic" panose="020B0502020202020204" pitchFamily="34" charset="0"/>
              </a:rPr>
              <a:t> </a:t>
            </a:r>
          </a:p>
          <a:p>
            <a:endParaRPr lang="en-US" sz="2800" b="1" dirty="0">
              <a:latin typeface="Century Gothic" panose="020B0502020202020204" pitchFamily="34" charset="0"/>
            </a:endParaRPr>
          </a:p>
          <a:p>
            <a:r>
              <a:rPr lang="en-US" sz="2800" b="1" dirty="0">
                <a:latin typeface="Century Gothic" panose="020B0502020202020204" pitchFamily="34" charset="0"/>
              </a:rPr>
              <a:t>	</a:t>
            </a:r>
          </a:p>
        </p:txBody>
      </p:sp>
      <p:pic>
        <p:nvPicPr>
          <p:cNvPr id="4" name="Picture 3" descr="A group of people sitting at desks with laptops&#10;&#10;Description automatically generated">
            <a:extLst>
              <a:ext uri="{FF2B5EF4-FFF2-40B4-BE49-F238E27FC236}">
                <a16:creationId xmlns:a16="http://schemas.microsoft.com/office/drawing/2014/main" id="{4DE2E8EF-0DEA-4982-81A3-10B5BFE3D2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82945" y="3248649"/>
            <a:ext cx="4876190" cy="4876190"/>
          </a:xfrm>
          <a:prstGeom prst="rect">
            <a:avLst/>
          </a:prstGeom>
        </p:spPr>
      </p:pic>
    </p:spTree>
    <p:extLst>
      <p:ext uri="{BB962C8B-B14F-4D97-AF65-F5344CB8AC3E}">
        <p14:creationId xmlns:p14="http://schemas.microsoft.com/office/powerpoint/2010/main" val="726562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000" b="1" spc="-114"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Thank you! </a:t>
            </a:r>
          </a:p>
          <a:p>
            <a:pPr algn="ctr">
              <a:spcBef>
                <a:spcPts val="5"/>
              </a:spcBef>
              <a:tabLst>
                <a:tab pos="1205230" algn="l"/>
                <a:tab pos="1926589" algn="l"/>
                <a:tab pos="2915920" algn="l"/>
                <a:tab pos="3444875" algn="l"/>
                <a:tab pos="4383405" algn="l"/>
                <a:tab pos="6796405" algn="l"/>
              </a:tabLst>
              <a:defRPr/>
            </a:pPr>
            <a:r>
              <a:rPr lang="es-ES" sz="4000" b="1" dirty="0" err="1">
                <a:latin typeface="Microsoft Sans Serif" panose="020B0604020202020204" pitchFamily="34" charset="0"/>
                <a:ea typeface="Microsoft Sans Serif" panose="020B0604020202020204" pitchFamily="34" charset="0"/>
                <a:cs typeface="Microsoft Sans Serif" panose="020B0604020202020204" pitchFamily="34" charset="0"/>
              </a:rPr>
              <a:t>Continue</a:t>
            </a:r>
            <a:r>
              <a:rPr lang="es-ES" sz="40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4000" b="1" dirty="0" err="1">
                <a:latin typeface="Microsoft Sans Serif" panose="020B0604020202020204" pitchFamily="34" charset="0"/>
                <a:ea typeface="Microsoft Sans Serif" panose="020B0604020202020204" pitchFamily="34" charset="0"/>
                <a:cs typeface="Microsoft Sans Serif" panose="020B0604020202020204" pitchFamily="34" charset="0"/>
              </a:rPr>
              <a:t>your</a:t>
            </a:r>
            <a:r>
              <a:rPr lang="es-ES" sz="4000" b="1" dirty="0">
                <a:latin typeface="Microsoft Sans Serif" panose="020B0604020202020204" pitchFamily="34" charset="0"/>
                <a:ea typeface="Microsoft Sans Serif" panose="020B0604020202020204" pitchFamily="34" charset="0"/>
                <a:cs typeface="Microsoft Sans Serif" panose="020B0604020202020204" pitchFamily="34" charset="0"/>
              </a:rPr>
              <a:t> training </a:t>
            </a:r>
            <a:r>
              <a:rPr lang="es-ES" sz="4000" b="1" dirty="0" err="1">
                <a:latin typeface="Microsoft Sans Serif" panose="020B0604020202020204" pitchFamily="34" charset="0"/>
                <a:ea typeface="Microsoft Sans Serif" panose="020B0604020202020204" pitchFamily="34" charset="0"/>
                <a:cs typeface="Microsoft Sans Serif" panose="020B0604020202020204" pitchFamily="34" charset="0"/>
              </a:rPr>
              <a:t>path</a:t>
            </a:r>
            <a:r>
              <a:rPr lang="es-ES" sz="4000" b="1" dirty="0">
                <a:latin typeface="Microsoft Sans Serif" panose="020B0604020202020204" pitchFamily="34" charset="0"/>
                <a:ea typeface="Microsoft Sans Serif" panose="020B0604020202020204" pitchFamily="34" charset="0"/>
                <a:cs typeface="Microsoft Sans Serif" panose="020B0604020202020204" pitchFamily="34" charset="0"/>
              </a:rPr>
              <a:t> at </a:t>
            </a:r>
            <a:r>
              <a:rPr lang="es-ES"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hlinkClick r:id="rId2">
                  <a:extLst>
                    <a:ext uri="{A12FA001-AC4F-418D-AE19-62706E023703}">
                      <ahyp:hlinkClr xmlns:ahyp="http://schemas.microsoft.com/office/drawing/2018/hyperlinkcolor" val="tx"/>
                    </a:ext>
                  </a:extLst>
                </a:hlinkClick>
              </a:rPr>
              <a:t>https://www.digitalmicro2.eu/</a:t>
            </a:r>
            <a:r>
              <a:rPr lang="es-ES"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052" name="Picture 4">
            <a:extLst>
              <a:ext uri="{FF2B5EF4-FFF2-40B4-BE49-F238E27FC236}">
                <a16:creationId xmlns:a16="http://schemas.microsoft.com/office/drawing/2014/main" id="{CBC53B56-2E07-45B5-8A3A-80CBD6E383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 y="7505700"/>
            <a:ext cx="2360139" cy="1788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17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433945" y="3587406"/>
            <a:ext cx="10040186" cy="523220"/>
          </a:xfrm>
          <a:prstGeom prst="rect">
            <a:avLst/>
          </a:prstGeom>
          <a:noFill/>
        </p:spPr>
        <p:txBody>
          <a:bodyPr wrap="square" rtlCol="0">
            <a:spAutoFit/>
          </a:bodyPr>
          <a:lstStyle/>
          <a:p>
            <a:r>
              <a:rPr lang="es-ES"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At the end of this module, you will be able to:</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399309" y="4134871"/>
            <a:ext cx="13563600"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a:effectLst/>
                <a:latin typeface="Century Gothic" panose="020B0502020202020204" pitchFamily="34" charset="0"/>
                <a:ea typeface="Trebuchet MS" panose="020B0603020202020204" pitchFamily="34" charset="0"/>
                <a:cs typeface="Trebuchet MS" panose="020B0603020202020204" pitchFamily="34" charset="0"/>
              </a:rPr>
              <a:t>	Identify and value the potential rewards and opportunities offered by 	the rural micro -enterprises Hybrid workplace</a:t>
            </a:r>
          </a:p>
          <a:p>
            <a:pPr marL="457200" indent="-457200">
              <a:buFont typeface="Arial" panose="020B0604020202020204" pitchFamily="34" charset="0"/>
              <a:buChar char="•"/>
            </a:pPr>
            <a:r>
              <a:rPr lang="en-US" sz="2800" dirty="0">
                <a:latin typeface="Century Gothic" panose="020B0502020202020204" pitchFamily="34" charset="0"/>
                <a:ea typeface="Trebuchet MS" panose="020B0603020202020204" pitchFamily="34" charset="0"/>
                <a:cs typeface="Trebuchet MS" panose="020B0603020202020204" pitchFamily="34" charset="0"/>
              </a:rPr>
              <a:t>     </a:t>
            </a:r>
            <a:r>
              <a:rPr lang="en-US" sz="2800" dirty="0">
                <a:effectLst/>
                <a:latin typeface="Century Gothic" panose="020B0502020202020204" pitchFamily="34" charset="0"/>
                <a:ea typeface="Trebuchet MS" panose="020B0603020202020204" pitchFamily="34" charset="0"/>
                <a:cs typeface="Trebuchet MS" panose="020B0603020202020204" pitchFamily="34" charset="0"/>
              </a:rPr>
              <a:t>Understand the challenges and possible solutions of managing small   	hybrid teams</a:t>
            </a:r>
          </a:p>
          <a:p>
            <a:pPr marL="457200" indent="-457200">
              <a:buFont typeface="Arial" panose="020B0604020202020204" pitchFamily="34" charset="0"/>
              <a:buChar char="•"/>
            </a:pPr>
            <a:r>
              <a:rPr lang="en-US" sz="2800" dirty="0">
                <a:effectLst/>
                <a:latin typeface="Century Gothic" panose="020B0502020202020204" pitchFamily="34" charset="0"/>
                <a:ea typeface="Trebuchet MS" panose="020B0603020202020204" pitchFamily="34" charset="0"/>
                <a:cs typeface="Trebuchet MS" panose="020B0603020202020204" pitchFamily="34" charset="0"/>
              </a:rPr>
              <a:t>	Compare and Contrast different digital tools for Hybrid Team  	Management</a:t>
            </a:r>
          </a:p>
          <a:p>
            <a:pPr marL="457200" indent="-457200">
              <a:buFont typeface="Arial" panose="020B0604020202020204" pitchFamily="34" charset="0"/>
              <a:buChar char="•"/>
            </a:pPr>
            <a:r>
              <a:rPr lang="en-US" sz="2800" dirty="0">
                <a:effectLst/>
                <a:latin typeface="Century Gothic" panose="020B0502020202020204" pitchFamily="34" charset="0"/>
                <a:ea typeface="Trebuchet MS" panose="020B0603020202020204" pitchFamily="34" charset="0"/>
                <a:cs typeface="Trebuchet MS" panose="020B0603020202020204" pitchFamily="34" charset="0"/>
              </a:rPr>
              <a:t>	Foster an appreciation of the value of reflective practice</a:t>
            </a:r>
          </a:p>
          <a:p>
            <a:pPr marL="457200" indent="-457200">
              <a:buFont typeface="Arial" panose="020B0604020202020204" pitchFamily="34" charset="0"/>
              <a:buChar char="•"/>
            </a:pPr>
            <a:r>
              <a:rPr lang="en-US" sz="2800" dirty="0">
                <a:effectLst/>
                <a:latin typeface="Century Gothic" panose="020B0502020202020204" pitchFamily="34" charset="0"/>
                <a:ea typeface="Trebuchet MS" panose="020B0603020202020204" pitchFamily="34" charset="0"/>
                <a:cs typeface="Trebuchet MS" panose="020B0603020202020204" pitchFamily="34" charset="0"/>
              </a:rPr>
              <a:t>	Have an awareness of the legal responsibilities of rural micro enterprise 	employers in relation to hybrid working</a:t>
            </a:r>
          </a:p>
          <a:p>
            <a:pPr marL="457200" indent="-457200">
              <a:buFont typeface="Arial" panose="020B0604020202020204" pitchFamily="34" charset="0"/>
              <a:buChar char="•"/>
            </a:pPr>
            <a:r>
              <a:rPr lang="en-US" sz="2800" dirty="0">
                <a:effectLst/>
                <a:latin typeface="Century Gothic" panose="020B0502020202020204" pitchFamily="34" charset="0"/>
                <a:ea typeface="Trebuchet MS" panose="020B0603020202020204" pitchFamily="34" charset="0"/>
                <a:cs typeface="Trebuchet MS" panose="020B0603020202020204" pitchFamily="34" charset="0"/>
              </a:rPr>
              <a:t>	Understand how motivation can be enhanced in rural micro enterprise 	hybrid work teams. </a:t>
            </a:r>
            <a:endParaRPr lang="es-ES" sz="2800" b="1" dirty="0">
              <a:effectLst/>
              <a:latin typeface="Century Gothic" panose="020B0502020202020204" pitchFamily="34" charset="0"/>
              <a:ea typeface="Trebuchet MS" panose="020B0603020202020204" pitchFamily="34" charset="0"/>
              <a:cs typeface="Arial"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Objectives and Goals</a:t>
            </a:r>
          </a:p>
        </p:txBody>
      </p:sp>
    </p:spTree>
    <p:extLst>
      <p:ext uri="{BB962C8B-B14F-4D97-AF65-F5344CB8AC3E}">
        <p14:creationId xmlns:p14="http://schemas.microsoft.com/office/powerpoint/2010/main" val="338302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F19F49C-3670-C73E-FDDD-54763C807290}"/>
              </a:ext>
            </a:extLst>
          </p:cNvPr>
          <p:cNvSpPr txBox="1"/>
          <p:nvPr/>
        </p:nvSpPr>
        <p:spPr>
          <a:xfrm>
            <a:off x="1371600" y="2858511"/>
            <a:ext cx="2743200" cy="707886"/>
          </a:xfrm>
          <a:prstGeom prst="rect">
            <a:avLst/>
          </a:prstGeom>
          <a:noFill/>
        </p:spPr>
        <p:txBody>
          <a:bodyPr wrap="square" rtlCol="0">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Index</a:t>
            </a:r>
            <a:endParaRPr lang="es-ES"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FC64073F-97D5-77DA-0FD1-F534E0F9DF2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812615444"/>
              </p:ext>
            </p:extLst>
          </p:nvPr>
        </p:nvGraphicFramePr>
        <p:xfrm>
          <a:off x="1143000" y="3659828"/>
          <a:ext cx="16230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500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F19F49C-3670-C73E-FDDD-54763C807290}"/>
              </a:ext>
            </a:extLst>
          </p:cNvPr>
          <p:cNvSpPr txBox="1"/>
          <p:nvPr/>
        </p:nvSpPr>
        <p:spPr>
          <a:xfrm>
            <a:off x="1371600" y="2858511"/>
            <a:ext cx="2743200" cy="707886"/>
          </a:xfrm>
          <a:prstGeom prst="rect">
            <a:avLst/>
          </a:prstGeom>
          <a:noFill/>
        </p:spPr>
        <p:txBody>
          <a:bodyPr wrap="square" rtlCol="0">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Index</a:t>
            </a:r>
            <a:endParaRPr lang="es-ES"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FC64073F-97D5-77DA-0FD1-F534E0F9DF2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194653971"/>
              </p:ext>
            </p:extLst>
          </p:nvPr>
        </p:nvGraphicFramePr>
        <p:xfrm>
          <a:off x="1143000" y="3659828"/>
          <a:ext cx="162306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1669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943601" y="1617512"/>
            <a:ext cx="10040186" cy="1384995"/>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a:t>
            </a:r>
            <a:r>
              <a:rPr lang="en-GB" sz="2800" b="1" dirty="0">
                <a:solidFill>
                  <a:srgbClr val="0000FE"/>
                </a:solidFill>
              </a:rPr>
              <a:t>Introduction: </a:t>
            </a:r>
            <a:r>
              <a:rPr lang="en-US" sz="2800" b="1" dirty="0">
                <a:solidFill>
                  <a:srgbClr val="0000FE"/>
                </a:solidFill>
              </a:rPr>
              <a:t>Hybrid Teamwork – The Future of Work</a:t>
            </a:r>
            <a:endParaRPr lang="en-IE" sz="2800" dirty="0">
              <a:solidFill>
                <a:srgbClr val="0000FE"/>
              </a:solidFill>
            </a:endParaRPr>
          </a:p>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IE" sz="2400" dirty="0">
              <a:solidFill>
                <a:srgbClr val="0000FE"/>
              </a:solidFill>
            </a:endParaRPr>
          </a:p>
          <a:p>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266700"/>
            <a:ext cx="10591800" cy="2369880"/>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rPr>
              <a:t>Promoting Effective Teamwork in a Hybrid Work Model for Rural Micro Enterprises </a:t>
            </a:r>
          </a:p>
          <a:p>
            <a:endParaRPr lang="en-IE" sz="2800" dirty="0">
              <a:solidFill>
                <a:srgbClr val="FF0000"/>
              </a:solidFill>
            </a:endParaRPr>
          </a:p>
          <a:p>
            <a:pPr lvl="0" algn="l"/>
            <a:endParaRPr lang="es-ES" sz="2800" dirty="0">
              <a:solidFill>
                <a:srgbClr val="FF0000"/>
              </a:solidFill>
            </a:endParaRP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838200" y="2750296"/>
            <a:ext cx="11125200" cy="7879080"/>
          </a:xfrm>
          <a:prstGeom prst="rect">
            <a:avLst/>
          </a:prstGeom>
          <a:noFill/>
        </p:spPr>
        <p:txBody>
          <a:bodyPr wrap="square">
            <a:spAutoFit/>
          </a:bodyPr>
          <a:lstStyle/>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Hybrid working is a form of flexible working where workers spend some of their time working remotely (usually, but not always, from home) and some in the employer's workspace. </a:t>
            </a:r>
          </a:p>
          <a:p>
            <a:pPr algn="just"/>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The Pandemic has transformed Hybrid </a:t>
            </a:r>
            <a:r>
              <a:rPr lang="en-US" sz="2400" dirty="0">
                <a:latin typeface="Century Gothic" panose="020B0502020202020204" pitchFamily="34" charset="0"/>
                <a:ea typeface="Trebuchet MS" panose="020B0603020202020204" pitchFamily="34" charset="0"/>
                <a:cs typeface="Trebuchet MS" panose="020B0603020202020204" pitchFamily="34" charset="0"/>
              </a:rPr>
              <a:t>work possibility</a:t>
            </a:r>
          </a:p>
          <a:p>
            <a:pPr algn="just"/>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Virtual work structures and post pandemic Hybrid work structures has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worked very well</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t>
            </a:r>
          </a:p>
          <a:p>
            <a:pPr algn="just"/>
            <a:endParaRPr lang="en-US" sz="2400" dirty="0">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For the rural micro-enterprise it has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opened up the national, and global </a:t>
            </a:r>
            <a:r>
              <a:rPr lang="en-US" sz="2400" b="1" dirty="0" err="1">
                <a:effectLst/>
                <a:latin typeface="Century Gothic" panose="020B0502020202020204" pitchFamily="34" charset="0"/>
                <a:ea typeface="Trebuchet MS" panose="020B0603020202020204" pitchFamily="34" charset="0"/>
                <a:cs typeface="Trebuchet MS" panose="020B0603020202020204" pitchFamily="34" charset="0"/>
              </a:rPr>
              <a:t>labour</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 market</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t>
            </a:r>
          </a:p>
          <a:p>
            <a:pPr algn="just"/>
            <a:endParaRPr lang="en-US" sz="2400" dirty="0">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Rural Micro Enterprise</a:t>
            </a:r>
            <a:r>
              <a:rPr lang="en-US" sz="2400" dirty="0">
                <a:latin typeface="Century Gothic" panose="020B0502020202020204" pitchFamily="34" charset="0"/>
                <a:ea typeface="Trebuchet MS" panose="020B0603020202020204" pitchFamily="34" charset="0"/>
                <a:cs typeface="Trebuchet MS" panose="020B0603020202020204" pitchFamily="34" charset="0"/>
              </a:rPr>
              <a:t>s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are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no longer disadvantaged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in </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attracting and retaining the best staff</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t>
            </a:r>
          </a:p>
          <a:p>
            <a:pPr algn="just"/>
            <a:endParaRPr lang="en-US" sz="2400" dirty="0">
              <a:latin typeface="Century Gothic" panose="020B0502020202020204" pitchFamily="34" charset="0"/>
              <a:ea typeface="Trebuchet MS" panose="020B0603020202020204" pitchFamily="34" charset="0"/>
              <a:cs typeface="Trebuchet MS" panose="020B0603020202020204" pitchFamily="34" charset="0"/>
            </a:endParaRPr>
          </a:p>
          <a:p>
            <a:pPr algn="just"/>
            <a:endParaRPr lang="en-US" sz="2400" dirty="0">
              <a:latin typeface="Century Gothic" panose="020B0502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20" name="Picture 19" descr="A black background with colorful text&#10;&#10;Description automatically generated">
            <a:extLst>
              <a:ext uri="{FF2B5EF4-FFF2-40B4-BE49-F238E27FC236}">
                <a16:creationId xmlns:a16="http://schemas.microsoft.com/office/drawing/2014/main" id="{C9B807A7-6644-4EE2-8D65-640ACAF19F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1600" y="2636580"/>
            <a:ext cx="4876190" cy="4876190"/>
          </a:xfrm>
          <a:prstGeom prst="rect">
            <a:avLst/>
          </a:prstGeom>
        </p:spPr>
      </p:pic>
    </p:spTree>
    <p:extLst>
      <p:ext uri="{BB962C8B-B14F-4D97-AF65-F5344CB8AC3E}">
        <p14:creationId xmlns:p14="http://schemas.microsoft.com/office/powerpoint/2010/main" val="3948446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954107"/>
          </a:xfrm>
          <a:prstGeom prst="rect">
            <a:avLst/>
          </a:prstGeom>
          <a:noFill/>
        </p:spPr>
        <p:txBody>
          <a:bodyPr wrap="square" rtlCol="0">
            <a:spAutoFit/>
          </a:bodyPr>
          <a:lstStyle/>
          <a:p>
            <a:pPr algn="just"/>
            <a:r>
              <a:rPr lang="en-US" sz="28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Advantages of Hybrid work include;</a:t>
            </a:r>
          </a:p>
          <a:p>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rPr>
              <a:t>Leadership for Rural Micro Enterprises</a:t>
            </a:r>
            <a:endParaRPr lang="es-ES" sz="2800" dirty="0">
              <a:solidFill>
                <a:srgbClr val="FF0000"/>
              </a:solidFill>
            </a:endParaRP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6934200" y="2171700"/>
            <a:ext cx="10040186" cy="4093428"/>
          </a:xfrm>
          <a:prstGeom prst="rect">
            <a:avLst/>
          </a:prstGeom>
          <a:noFill/>
        </p:spPr>
        <p:txBody>
          <a:bodyPr wrap="square">
            <a:spAutoFit/>
          </a:bodyPr>
          <a:lstStyle/>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b="1"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endParaRPr lang="en-US" sz="2400" b="1"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Improved productivity</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More scheduling flexibility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A stronger work-life balance</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Time money and most especially personal energy savings  	on  commuting</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Dramatically improved access to skills</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Money saved on office space</a:t>
            </a: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12" name="Picture 11" descr="A cartoon thumb up with colorful letters&#10;&#10;Description automatically generated">
            <a:extLst>
              <a:ext uri="{FF2B5EF4-FFF2-40B4-BE49-F238E27FC236}">
                <a16:creationId xmlns:a16="http://schemas.microsoft.com/office/drawing/2014/main" id="{2E30F4DE-E727-48BF-A6E2-516A6356E8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200" y="3314700"/>
            <a:ext cx="4877481" cy="4877481"/>
          </a:xfrm>
          <a:prstGeom prst="rect">
            <a:avLst/>
          </a:prstGeom>
        </p:spPr>
      </p:pic>
    </p:spTree>
    <p:extLst>
      <p:ext uri="{BB962C8B-B14F-4D97-AF65-F5344CB8AC3E}">
        <p14:creationId xmlns:p14="http://schemas.microsoft.com/office/powerpoint/2010/main" val="243514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954107"/>
          </a:xfrm>
          <a:prstGeom prst="rect">
            <a:avLst/>
          </a:prstGeom>
          <a:noFill/>
        </p:spPr>
        <p:txBody>
          <a:bodyPr wrap="square" rtlCol="0">
            <a:spAutoFit/>
          </a:bodyPr>
          <a:lstStyle/>
          <a:p>
            <a:pPr algn="just"/>
            <a:r>
              <a:rPr lang="en-US" sz="2800" b="1" dirty="0">
                <a:solidFill>
                  <a:srgbClr val="0000FE"/>
                </a:solidFill>
                <a:effectLst/>
                <a:latin typeface="Century Gothic" panose="020B0502020202020204" pitchFamily="34" charset="0"/>
                <a:ea typeface="Trebuchet MS" panose="020B0603020202020204" pitchFamily="34" charset="0"/>
                <a:cs typeface="Trebuchet MS" panose="020B0603020202020204" pitchFamily="34" charset="0"/>
              </a:rPr>
              <a:t>Disadvantages  or Fears of Hybrid work include;</a:t>
            </a:r>
          </a:p>
          <a:p>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rPr>
              <a:t>Leadership for Rural Micro Enterprises</a:t>
            </a:r>
            <a:endParaRPr lang="es-ES" sz="2800" dirty="0">
              <a:solidFill>
                <a:srgbClr val="FF0000"/>
              </a:solidFill>
            </a:endParaRP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6934200" y="2171700"/>
            <a:ext cx="10040186" cy="4093428"/>
          </a:xfrm>
          <a:prstGeom prst="rect">
            <a:avLst/>
          </a:prstGeom>
          <a:noFill/>
        </p:spPr>
        <p:txBody>
          <a:bodyPr wrap="square">
            <a:spAutoFit/>
          </a:bodyPr>
          <a:lstStyle/>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Staff feeling less connected to the organization's culture</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Impaired collaboration</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Disrupted work processes</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Less recognition of job performance</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Productivity fears</a:t>
            </a:r>
          </a:p>
          <a:p>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Resentment among the workforce obliged to attend the 	workplace in person more frequently</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	Imbalanced role development/performance</a:t>
            </a:r>
          </a:p>
          <a:p>
            <a:endParaRPr lang="es-ES" sz="3200" dirty="0">
              <a:effectLst/>
              <a:latin typeface="Trebuchet MS" panose="020B0603020202020204" pitchFamily="34" charset="0"/>
              <a:ea typeface="Trebuchet MS" panose="020B0603020202020204" pitchFamily="34" charset="0"/>
              <a:cs typeface="Trebuchet MS" panose="020B0603020202020204" pitchFamily="34" charset="0"/>
            </a:endParaRPr>
          </a:p>
        </p:txBody>
      </p:sp>
      <p:sp>
        <p:nvSpPr>
          <p:cNvPr id="9" name="TextBox 8">
            <a:extLst>
              <a:ext uri="{FF2B5EF4-FFF2-40B4-BE49-F238E27FC236}">
                <a16:creationId xmlns:a16="http://schemas.microsoft.com/office/drawing/2014/main" id="{B442E25C-FFCF-4C14-A843-8C3727863D6C}"/>
              </a:ext>
            </a:extLst>
          </p:cNvPr>
          <p:cNvSpPr txBox="1"/>
          <p:nvPr/>
        </p:nvSpPr>
        <p:spPr>
          <a:xfrm>
            <a:off x="5565002" y="7388950"/>
            <a:ext cx="11092374" cy="1569660"/>
          </a:xfrm>
          <a:prstGeom prst="rect">
            <a:avLst/>
          </a:prstGeom>
          <a:noFill/>
        </p:spPr>
        <p:txBody>
          <a:bodyPr wrap="square">
            <a:spAutoFit/>
          </a:bodyPr>
          <a:lstStyle/>
          <a:p>
            <a:r>
              <a:rPr lang="en-US" sz="2400" b="1" dirty="0">
                <a:latin typeface="Century Gothic" panose="020B0502020202020204" pitchFamily="34" charset="0"/>
              </a:rPr>
              <a:t>Fair transparent leadership, reliance on ever-improving technologies and understanding that more effort is required to ensure the natural communications channels and coordination in the physical workplace are substituted for, go a long way in addressing any difficulties. </a:t>
            </a:r>
            <a:endParaRPr lang="en-IE" sz="2400" b="1" dirty="0">
              <a:latin typeface="Century Gothic" panose="020B0502020202020204" pitchFamily="34" charset="0"/>
            </a:endParaRPr>
          </a:p>
        </p:txBody>
      </p:sp>
      <p:pic>
        <p:nvPicPr>
          <p:cNvPr id="11" name="Picture 10" descr="A hand holding a sad face&#10;&#10;Description automatically generated">
            <a:extLst>
              <a:ext uri="{FF2B5EF4-FFF2-40B4-BE49-F238E27FC236}">
                <a16:creationId xmlns:a16="http://schemas.microsoft.com/office/drawing/2014/main" id="{3DF891D3-3826-4157-8AB2-C1F64E48D9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329" y="3238500"/>
            <a:ext cx="5202371" cy="5202371"/>
          </a:xfrm>
          <a:prstGeom prst="rect">
            <a:avLst/>
          </a:prstGeom>
        </p:spPr>
      </p:pic>
    </p:spTree>
    <p:extLst>
      <p:ext uri="{BB962C8B-B14F-4D97-AF65-F5344CB8AC3E}">
        <p14:creationId xmlns:p14="http://schemas.microsoft.com/office/powerpoint/2010/main" val="333661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461665"/>
          </a:xfrm>
          <a:prstGeom prst="rect">
            <a:avLst/>
          </a:prstGeom>
          <a:noFill/>
        </p:spPr>
        <p:txBody>
          <a:bodyPr wrap="square" rtlCol="0">
            <a:spAutoFit/>
          </a:bodyPr>
          <a:lstStyle/>
          <a:p>
            <a:r>
              <a:rPr lang="en-US" sz="2400" b="1" dirty="0">
                <a:solidFill>
                  <a:srgbClr val="0000FE"/>
                </a:solidFill>
                <a:latin typeface="Century Gothic" panose="020B0502020202020204" pitchFamily="34" charset="0"/>
              </a:rPr>
              <a:t>1.2. Creating High Performing Hybrid Teams</a:t>
            </a:r>
            <a:endParaRPr lang="es-ES" sz="2800" b="1" dirty="0">
              <a:solidFill>
                <a:srgbClr val="0000FE"/>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1077218"/>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800" b="1" dirty="0">
                <a:solidFill>
                  <a:srgbClr val="FF0000"/>
                </a:solidFill>
              </a:rPr>
              <a:t>Leadership for Rural Micro Enterprises</a:t>
            </a:r>
            <a:endParaRPr lang="es-ES" sz="2800" dirty="0">
              <a:solidFill>
                <a:srgbClr val="FF0000"/>
              </a:solidFill>
            </a:endParaRPr>
          </a:p>
          <a:p>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181100" y="2552700"/>
            <a:ext cx="15925800" cy="6647974"/>
          </a:xfrm>
          <a:prstGeom prst="rect">
            <a:avLst/>
          </a:prstGeom>
          <a:noFill/>
        </p:spPr>
        <p:txBody>
          <a:bodyPr wrap="square">
            <a:spAutoFit/>
          </a:bodyPr>
          <a:lstStyle/>
          <a:p>
            <a:r>
              <a:rPr lang="en-GB"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Face-to-Face Meeting and Office attendance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regular scheduled get togethers</a:t>
            </a:r>
            <a:r>
              <a:rPr lang="en-US" sz="2400" dirty="0">
                <a:latin typeface="Century Gothic" panose="020B0502020202020204" pitchFamily="34" charset="0"/>
                <a:ea typeface="Trebuchet MS" panose="020B0603020202020204" pitchFamily="34" charset="0"/>
                <a:cs typeface="Trebuchet MS" panose="020B0603020202020204" pitchFamily="34" charset="0"/>
              </a:rPr>
              <a:t> - </a:t>
            </a:r>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‘Anchor’ Days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Clear rules about workplace attendance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Ensuring that those who attend the office more frequently aren’t </a:t>
            </a:r>
            <a:r>
              <a:rPr lang="en-US" sz="2400" dirty="0" err="1">
                <a:effectLst/>
                <a:latin typeface="Century Gothic" panose="020B0502020202020204" pitchFamily="34" charset="0"/>
                <a:ea typeface="Trebuchet MS" panose="020B0603020202020204" pitchFamily="34" charset="0"/>
                <a:cs typeface="Trebuchet MS" panose="020B0603020202020204" pitchFamily="34" charset="0"/>
              </a:rPr>
              <a:t>diadvantaged</a:t>
            </a:r>
            <a:endParaRPr lang="en-US" sz="2400"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endParaRPr lang="en-US" sz="2400" b="1"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Clearly explain and map out tasks and processes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In a hybrid work setting patterns of task completion may not be established</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More scope for confusion which can be managed by closer attention to detail</a:t>
            </a:r>
          </a:p>
          <a:p>
            <a:pPr algn="just"/>
            <a:endParaRPr lang="en-US" sz="2400" b="1"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Establish </a:t>
            </a:r>
            <a:r>
              <a:rPr lang="en-US" sz="2400" b="1" dirty="0" err="1">
                <a:effectLst/>
                <a:latin typeface="Century Gothic" panose="020B0502020202020204" pitchFamily="34" charset="0"/>
                <a:ea typeface="Trebuchet MS" panose="020B0603020202020204" pitchFamily="34" charset="0"/>
                <a:cs typeface="Trebuchet MS" panose="020B0603020202020204" pitchFamily="34" charset="0"/>
              </a:rPr>
              <a:t>Clearcut</a:t>
            </a:r>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 ‘Rules of engagement’ for Communication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Hybrid/Virtual teams communicate less frequently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Communication Norms need to be clearly established.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E.g. Agreement on when to use different modes of communication</a:t>
            </a:r>
          </a:p>
          <a:p>
            <a:pPr algn="just"/>
            <a:endParaRPr lang="en-US" sz="2400" b="1" dirty="0">
              <a:effectLst/>
              <a:latin typeface="Century Gothic" panose="020B0502020202020204" pitchFamily="34" charset="0"/>
              <a:ea typeface="Trebuchet MS" panose="020B0603020202020204" pitchFamily="34" charset="0"/>
              <a:cs typeface="Trebuchet MS" panose="020B0603020202020204" pitchFamily="34" charset="0"/>
            </a:endParaRPr>
          </a:p>
          <a:p>
            <a:pPr algn="just"/>
            <a:r>
              <a:rPr lang="en-US" sz="2400" b="1" dirty="0">
                <a:effectLst/>
                <a:latin typeface="Century Gothic" panose="020B0502020202020204" pitchFamily="34" charset="0"/>
                <a:ea typeface="Trebuchet MS" panose="020B0603020202020204" pitchFamily="34" charset="0"/>
                <a:cs typeface="Trebuchet MS" panose="020B0603020202020204" pitchFamily="34" charset="0"/>
              </a:rPr>
              <a:t>Establish Workplace Rhythm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In a traditional workplace, the rhythm of the working day come naturally.  </a:t>
            </a:r>
          </a:p>
          <a:p>
            <a:pPr algn="just"/>
            <a:r>
              <a:rPr lang="en-US" sz="2400" dirty="0">
                <a:effectLst/>
                <a:latin typeface="Century Gothic" panose="020B0502020202020204" pitchFamily="34" charset="0"/>
                <a:ea typeface="Trebuchet MS" panose="020B0603020202020204" pitchFamily="34" charset="0"/>
                <a:cs typeface="Trebuchet MS" panose="020B0603020202020204" pitchFamily="34" charset="0"/>
              </a:rPr>
              <a:t>This should be aspired to in the hybrid workplace. </a:t>
            </a:r>
          </a:p>
        </p:txBody>
      </p:sp>
      <p:pic>
        <p:nvPicPr>
          <p:cNvPr id="9" name="Picture 8" descr="A group of hands holding a puzzle piece&#10;&#10;Description automatically generated">
            <a:extLst>
              <a:ext uri="{FF2B5EF4-FFF2-40B4-BE49-F238E27FC236}">
                <a16:creationId xmlns:a16="http://schemas.microsoft.com/office/drawing/2014/main" id="{5613DC73-403D-44CB-B779-12BCAF0484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2600" y="2858110"/>
            <a:ext cx="4876190" cy="4876190"/>
          </a:xfrm>
          <a:prstGeom prst="rect">
            <a:avLst/>
          </a:prstGeom>
        </p:spPr>
      </p:pic>
    </p:spTree>
    <p:extLst>
      <p:ext uri="{BB962C8B-B14F-4D97-AF65-F5344CB8AC3E}">
        <p14:creationId xmlns:p14="http://schemas.microsoft.com/office/powerpoint/2010/main" val="3603119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3704</TotalTime>
  <Words>2126</Words>
  <Application>Microsoft Office PowerPoint</Application>
  <PresentationFormat>Custom</PresentationFormat>
  <Paragraphs>298</Paragraphs>
  <Slides>20</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Calibri Light</vt:lpstr>
      <vt:lpstr>Century Gothic</vt:lpstr>
      <vt:lpstr>Microsoft Sans Serif</vt:lpstr>
      <vt:lpstr>Trebuchet MS</vt:lpstr>
      <vt:lpstr>Office Theme</vt:lpstr>
      <vt:lpstr>Diseño personalizado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brendan mulry</cp:lastModifiedBy>
  <cp:revision>79</cp:revision>
  <dcterms:created xsi:type="dcterms:W3CDTF">2022-12-15T14:43:32Z</dcterms:created>
  <dcterms:modified xsi:type="dcterms:W3CDTF">2023-11-22T12:08:31Z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