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Lst>
  <p:notesMasterIdLst>
    <p:notesMasterId r:id="rId27"/>
  </p:notesMasterIdLst>
  <p:sldIdLst>
    <p:sldId id="260" r:id="rId3"/>
    <p:sldId id="261" r:id="rId4"/>
    <p:sldId id="262" r:id="rId5"/>
    <p:sldId id="269" r:id="rId6"/>
    <p:sldId id="307" r:id="rId7"/>
    <p:sldId id="292" r:id="rId8"/>
    <p:sldId id="297" r:id="rId9"/>
    <p:sldId id="293" r:id="rId10"/>
    <p:sldId id="298" r:id="rId11"/>
    <p:sldId id="294" r:id="rId12"/>
    <p:sldId id="295" r:id="rId13"/>
    <p:sldId id="308" r:id="rId14"/>
    <p:sldId id="296" r:id="rId15"/>
    <p:sldId id="299" r:id="rId16"/>
    <p:sldId id="310" r:id="rId17"/>
    <p:sldId id="311" r:id="rId18"/>
    <p:sldId id="301" r:id="rId19"/>
    <p:sldId id="306" r:id="rId20"/>
    <p:sldId id="302" r:id="rId21"/>
    <p:sldId id="312" r:id="rId22"/>
    <p:sldId id="304" r:id="rId23"/>
    <p:sldId id="290" r:id="rId24"/>
    <p:sldId id="291" r:id="rId25"/>
    <p:sldId id="263" r:id="rId26"/>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592FC8B-2241-4B8B-908C-4938DCB9A394}">
          <p14:sldIdLst>
            <p14:sldId id="260"/>
            <p14:sldId id="261"/>
            <p14:sldId id="262"/>
            <p14:sldId id="269"/>
            <p14:sldId id="307"/>
            <p14:sldId id="292"/>
            <p14:sldId id="297"/>
            <p14:sldId id="293"/>
            <p14:sldId id="298"/>
            <p14:sldId id="294"/>
            <p14:sldId id="295"/>
            <p14:sldId id="308"/>
            <p14:sldId id="296"/>
            <p14:sldId id="299"/>
            <p14:sldId id="310"/>
            <p14:sldId id="311"/>
            <p14:sldId id="301"/>
            <p14:sldId id="306"/>
            <p14:sldId id="302"/>
            <p14:sldId id="312"/>
            <p14:sldId id="304"/>
            <p14:sldId id="290"/>
            <p14:sldId id="291"/>
            <p14:sldId id="263"/>
          </p14:sldIdLst>
        </p14:section>
      </p14:sectionLst>
    </p:ex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D7EE"/>
    <a:srgbClr val="0070C0"/>
    <a:srgbClr val="F08B33"/>
    <a:srgbClr val="71A7D9"/>
    <a:srgbClr val="F1B9B9"/>
    <a:srgbClr val="EA8C8C"/>
    <a:srgbClr val="FF0000"/>
    <a:srgbClr val="FF8C00"/>
    <a:srgbClr val="0000FE"/>
    <a:srgbClr val="7EA8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4"/>
    <p:restoredTop sz="94650"/>
  </p:normalViewPr>
  <p:slideViewPr>
    <p:cSldViewPr>
      <p:cViewPr>
        <p:scale>
          <a:sx n="89" d="100"/>
          <a:sy n="89" d="100"/>
        </p:scale>
        <p:origin x="280" y="-12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AF0E53-CBCF-4C04-A4FB-7AC87E586F76}" type="doc">
      <dgm:prSet loTypeId="urn:microsoft.com/office/officeart/2005/8/layout/hList6" loCatId="list" qsTypeId="urn:microsoft.com/office/officeart/2005/8/quickstyle/simple1" qsCatId="simple" csTypeId="urn:microsoft.com/office/officeart/2005/8/colors/accent2_2" csCatId="accent2" phldr="1"/>
      <dgm:spPr/>
      <dgm:t>
        <a:bodyPr/>
        <a:lstStyle/>
        <a:p>
          <a:endParaRPr lang="es-ES"/>
        </a:p>
      </dgm:t>
    </dgm:pt>
    <dgm:pt modelId="{19D75968-110D-4570-A796-4EFA7A289980}">
      <dgm:prSet phldrT="[Texto]" custT="1"/>
      <dgm:spPr/>
      <dgm:t>
        <a:bodyPr/>
        <a:lstStyle/>
        <a:p>
          <a:r>
            <a:rPr lang="en-GB" sz="2500" b="1" noProof="0" dirty="0"/>
            <a:t>UNIT 1: Mastering Digital Marketing Strategies</a:t>
          </a:r>
        </a:p>
      </dgm:t>
    </dgm:pt>
    <dgm:pt modelId="{78AFBB9F-F438-4106-A4C3-7D8B2021376F}" type="parTrans" cxnId="{B3CC6CB5-BB5B-4A96-8B1E-A8A3F01CC766}">
      <dgm:prSet/>
      <dgm:spPr/>
      <dgm:t>
        <a:bodyPr/>
        <a:lstStyle/>
        <a:p>
          <a:endParaRPr lang="en-GB" sz="2500" noProof="0" dirty="0"/>
        </a:p>
      </dgm:t>
    </dgm:pt>
    <dgm:pt modelId="{B5F78038-C462-4723-A996-05689A91AF21}" type="sibTrans" cxnId="{B3CC6CB5-BB5B-4A96-8B1E-A8A3F01CC766}">
      <dgm:prSet/>
      <dgm:spPr/>
      <dgm:t>
        <a:bodyPr/>
        <a:lstStyle/>
        <a:p>
          <a:endParaRPr lang="en-GB" sz="2500" noProof="0" dirty="0"/>
        </a:p>
      </dgm:t>
    </dgm:pt>
    <dgm:pt modelId="{609B7737-2F8B-426B-AF67-1EE3ED08022C}">
      <dgm:prSet phldrT="[Texto]" custT="1"/>
      <dgm:spPr/>
      <dgm:t>
        <a:bodyPr/>
        <a:lstStyle/>
        <a:p>
          <a:r>
            <a:rPr lang="en-GB" sz="2500" b="1" noProof="0" dirty="0"/>
            <a:t>UNIT 2: Digital Communication and Interaction</a:t>
          </a:r>
        </a:p>
      </dgm:t>
    </dgm:pt>
    <dgm:pt modelId="{975E8B56-3427-4763-936D-3ECC0B455C10}" type="parTrans" cxnId="{ADD302FE-967B-4FE9-B6D1-D27BC1B89707}">
      <dgm:prSet/>
      <dgm:spPr/>
      <dgm:t>
        <a:bodyPr/>
        <a:lstStyle/>
        <a:p>
          <a:endParaRPr lang="en-GB" sz="2500" noProof="0" dirty="0"/>
        </a:p>
      </dgm:t>
    </dgm:pt>
    <dgm:pt modelId="{0E0957BF-B5FA-4EBB-B90A-1ECF37440F7B}" type="sibTrans" cxnId="{ADD302FE-967B-4FE9-B6D1-D27BC1B89707}">
      <dgm:prSet/>
      <dgm:spPr/>
      <dgm:t>
        <a:bodyPr/>
        <a:lstStyle/>
        <a:p>
          <a:endParaRPr lang="en-GB" sz="2500" noProof="0" dirty="0"/>
        </a:p>
      </dgm:t>
    </dgm:pt>
    <dgm:pt modelId="{42A9927F-7EEB-49E2-AAE0-BB93F204DC73}">
      <dgm:prSet phldrT="[Texto]" custT="1"/>
      <dgm:spPr/>
      <dgm:t>
        <a:bodyPr/>
        <a:lstStyle/>
        <a:p>
          <a:r>
            <a:rPr lang="en-GB" sz="2500" noProof="0" dirty="0"/>
            <a:t>1.1 Introduction to Digital Marketing</a:t>
          </a:r>
        </a:p>
      </dgm:t>
    </dgm:pt>
    <dgm:pt modelId="{5DB0D6A3-46B0-4811-A8CA-83424F54EA2C}" type="parTrans" cxnId="{F06D23CE-DC23-4FAC-BB37-755864DD5239}">
      <dgm:prSet/>
      <dgm:spPr/>
      <dgm:t>
        <a:bodyPr/>
        <a:lstStyle/>
        <a:p>
          <a:endParaRPr lang="en-GB" sz="2500" noProof="0" dirty="0"/>
        </a:p>
      </dgm:t>
    </dgm:pt>
    <dgm:pt modelId="{4F51661B-22E6-4157-ABC3-8828C1279766}" type="sibTrans" cxnId="{F06D23CE-DC23-4FAC-BB37-755864DD5239}">
      <dgm:prSet/>
      <dgm:spPr/>
      <dgm:t>
        <a:bodyPr/>
        <a:lstStyle/>
        <a:p>
          <a:endParaRPr lang="en-GB" sz="2500" noProof="0" dirty="0"/>
        </a:p>
      </dgm:t>
    </dgm:pt>
    <dgm:pt modelId="{F3138C2B-07EE-EA4D-9872-9FFFD5DF4094}">
      <dgm:prSet phldrT="[Texto]" custT="1"/>
      <dgm:spPr/>
      <dgm:t>
        <a:bodyPr/>
        <a:lstStyle/>
        <a:p>
          <a:r>
            <a:rPr lang="en-GB" sz="2500" noProof="0" dirty="0"/>
            <a:t>1.3 Lead Generation Strategies</a:t>
          </a:r>
        </a:p>
      </dgm:t>
    </dgm:pt>
    <dgm:pt modelId="{6039C5DF-0C16-1B4B-9A64-F02DD2B4FE50}" type="parTrans" cxnId="{BAF8B15D-981B-F743-B524-2793474508D2}">
      <dgm:prSet/>
      <dgm:spPr/>
      <dgm:t>
        <a:bodyPr/>
        <a:lstStyle/>
        <a:p>
          <a:endParaRPr lang="en-GB" sz="2500" noProof="0" dirty="0"/>
        </a:p>
      </dgm:t>
    </dgm:pt>
    <dgm:pt modelId="{78625433-4DE6-004C-91A3-F1E6A86F7816}" type="sibTrans" cxnId="{BAF8B15D-981B-F743-B524-2793474508D2}">
      <dgm:prSet/>
      <dgm:spPr/>
      <dgm:t>
        <a:bodyPr/>
        <a:lstStyle/>
        <a:p>
          <a:endParaRPr lang="en-GB" sz="2500" noProof="0" dirty="0"/>
        </a:p>
      </dgm:t>
    </dgm:pt>
    <dgm:pt modelId="{E66DA7E5-97BB-DF47-AB9F-8B2C7D736D1B}">
      <dgm:prSet phldrT="[Texto]" custT="1"/>
      <dgm:spPr/>
      <dgm:t>
        <a:bodyPr/>
        <a:lstStyle/>
        <a:p>
          <a:r>
            <a:rPr lang="en-GB" sz="2500" noProof="0" dirty="0"/>
            <a:t>1.4 Conversion Optimisation</a:t>
          </a:r>
        </a:p>
      </dgm:t>
    </dgm:pt>
    <dgm:pt modelId="{217ABF85-C553-BD46-907F-F1815633D4E1}" type="parTrans" cxnId="{6E594159-F866-1B4E-9EBD-E96F2B4EC210}">
      <dgm:prSet/>
      <dgm:spPr/>
      <dgm:t>
        <a:bodyPr/>
        <a:lstStyle/>
        <a:p>
          <a:endParaRPr lang="en-GB" sz="2500" noProof="0" dirty="0"/>
        </a:p>
      </dgm:t>
    </dgm:pt>
    <dgm:pt modelId="{331D6D9A-BA1B-344F-8FC5-09A5A7D62C23}" type="sibTrans" cxnId="{6E594159-F866-1B4E-9EBD-E96F2B4EC210}">
      <dgm:prSet/>
      <dgm:spPr/>
      <dgm:t>
        <a:bodyPr/>
        <a:lstStyle/>
        <a:p>
          <a:endParaRPr lang="en-GB" sz="2500" noProof="0" dirty="0"/>
        </a:p>
      </dgm:t>
    </dgm:pt>
    <dgm:pt modelId="{865B8DBD-8D52-FB49-8D27-F6E0E19C3321}">
      <dgm:prSet phldrT="[Texto]" custT="1"/>
      <dgm:spPr/>
      <dgm:t>
        <a:bodyPr/>
        <a:lstStyle/>
        <a:p>
          <a:r>
            <a:rPr lang="en-GB" sz="2500" noProof="0" dirty="0"/>
            <a:t>1.5 Customer Retention in the Digital Age</a:t>
          </a:r>
        </a:p>
      </dgm:t>
    </dgm:pt>
    <dgm:pt modelId="{2EE034B8-89CD-884A-BC6E-E821A6EBF593}" type="parTrans" cxnId="{B19DF913-636E-A040-B12B-5F1ABCC0D2A6}">
      <dgm:prSet/>
      <dgm:spPr/>
      <dgm:t>
        <a:bodyPr/>
        <a:lstStyle/>
        <a:p>
          <a:endParaRPr lang="en-GB" sz="2500" noProof="0" dirty="0"/>
        </a:p>
      </dgm:t>
    </dgm:pt>
    <dgm:pt modelId="{448C24C9-46A1-2C48-84AB-6347B35C4552}" type="sibTrans" cxnId="{B19DF913-636E-A040-B12B-5F1ABCC0D2A6}">
      <dgm:prSet/>
      <dgm:spPr/>
      <dgm:t>
        <a:bodyPr/>
        <a:lstStyle/>
        <a:p>
          <a:endParaRPr lang="en-GB" sz="2500" noProof="0" dirty="0"/>
        </a:p>
      </dgm:t>
    </dgm:pt>
    <dgm:pt modelId="{A6BA572E-E5C0-4EEE-90CE-31877E0F0790}">
      <dgm:prSet phldrT="[Texto]" custT="1"/>
      <dgm:spPr/>
      <dgm:t>
        <a:bodyPr/>
        <a:lstStyle/>
        <a:p>
          <a:r>
            <a:rPr lang="en-GB" sz="2500" noProof="0" dirty="0"/>
            <a:t>2.1 Introduction to Digital Communication</a:t>
          </a:r>
        </a:p>
      </dgm:t>
    </dgm:pt>
    <dgm:pt modelId="{7FC9B69B-175E-4E9B-A1E3-4807EA68850B}" type="sibTrans" cxnId="{8DF58874-90BD-40B0-9B30-7FDE6ACFD19F}">
      <dgm:prSet/>
      <dgm:spPr/>
      <dgm:t>
        <a:bodyPr/>
        <a:lstStyle/>
        <a:p>
          <a:endParaRPr lang="en-GB" sz="2500" noProof="0" dirty="0"/>
        </a:p>
      </dgm:t>
    </dgm:pt>
    <dgm:pt modelId="{288CA62C-7E68-441B-BF77-1ACBD0260079}" type="parTrans" cxnId="{8DF58874-90BD-40B0-9B30-7FDE6ACFD19F}">
      <dgm:prSet/>
      <dgm:spPr/>
      <dgm:t>
        <a:bodyPr/>
        <a:lstStyle/>
        <a:p>
          <a:endParaRPr lang="en-GB" sz="2500" noProof="0" dirty="0"/>
        </a:p>
      </dgm:t>
    </dgm:pt>
    <dgm:pt modelId="{11DBDE9E-1701-1A40-96FE-209ECFF7BA8F}">
      <dgm:prSet phldrT="[Texto]" custT="1"/>
      <dgm:spPr/>
      <dgm:t>
        <a:bodyPr/>
        <a:lstStyle/>
        <a:p>
          <a:r>
            <a:rPr lang="en-GB" sz="2500" noProof="0" dirty="0"/>
            <a:t>2.4 Crafting an Effective Editorial Plan</a:t>
          </a:r>
        </a:p>
      </dgm:t>
    </dgm:pt>
    <dgm:pt modelId="{D179B50A-7661-7E4E-AB10-39DF7F5FE31F}" type="parTrans" cxnId="{F7A11C88-7918-224C-BDF5-BEFBB46824DE}">
      <dgm:prSet/>
      <dgm:spPr/>
      <dgm:t>
        <a:bodyPr/>
        <a:lstStyle/>
        <a:p>
          <a:endParaRPr lang="en-GB" sz="2500" noProof="0" dirty="0"/>
        </a:p>
      </dgm:t>
    </dgm:pt>
    <dgm:pt modelId="{B37DF02C-0AC9-504A-8EA8-4A633D14ED83}" type="sibTrans" cxnId="{F7A11C88-7918-224C-BDF5-BEFBB46824DE}">
      <dgm:prSet/>
      <dgm:spPr/>
      <dgm:t>
        <a:bodyPr/>
        <a:lstStyle/>
        <a:p>
          <a:endParaRPr lang="en-GB" sz="2500" noProof="0" dirty="0"/>
        </a:p>
      </dgm:t>
    </dgm:pt>
    <dgm:pt modelId="{2AF559D4-B5FB-BC43-94C5-3801D3D1609C}">
      <dgm:prSet phldrT="[Texto]" custT="1"/>
      <dgm:spPr/>
      <dgm:t>
        <a:bodyPr/>
        <a:lstStyle/>
        <a:p>
          <a:r>
            <a:rPr lang="en-GB" sz="2500" noProof="0" dirty="0"/>
            <a:t>2.5 Integrating Digital Marketing and Communication Strategies</a:t>
          </a:r>
        </a:p>
      </dgm:t>
    </dgm:pt>
    <dgm:pt modelId="{356FF26F-032D-BB4B-9EBD-27CEDFAEE2FE}" type="parTrans" cxnId="{55AB0C65-3D16-6A4D-926B-51923520A73D}">
      <dgm:prSet/>
      <dgm:spPr/>
      <dgm:t>
        <a:bodyPr/>
        <a:lstStyle/>
        <a:p>
          <a:endParaRPr lang="en-GB" sz="2500" noProof="0" dirty="0"/>
        </a:p>
      </dgm:t>
    </dgm:pt>
    <dgm:pt modelId="{E5C3F70D-7907-9C40-8264-B9B27F8C7B96}" type="sibTrans" cxnId="{55AB0C65-3D16-6A4D-926B-51923520A73D}">
      <dgm:prSet/>
      <dgm:spPr/>
      <dgm:t>
        <a:bodyPr/>
        <a:lstStyle/>
        <a:p>
          <a:endParaRPr lang="en-GB" sz="2500" noProof="0" dirty="0"/>
        </a:p>
      </dgm:t>
    </dgm:pt>
    <dgm:pt modelId="{527BB445-F64E-634F-8250-1F58671FCD97}">
      <dgm:prSet phldrT="[Texto]" custT="1"/>
      <dgm:spPr/>
      <dgm:t>
        <a:bodyPr/>
        <a:lstStyle/>
        <a:p>
          <a:r>
            <a:rPr lang="en-GB" sz="2500" noProof="0" dirty="0"/>
            <a:t>1.6 A Practical Example for Building an Online Presence: Google Business Profile</a:t>
          </a:r>
        </a:p>
      </dgm:t>
    </dgm:pt>
    <dgm:pt modelId="{013C7A8F-4B98-AD48-9206-F1B24CE07190}" type="parTrans" cxnId="{2965A5F2-7992-1945-B657-E1AB488038D4}">
      <dgm:prSet/>
      <dgm:spPr/>
      <dgm:t>
        <a:bodyPr/>
        <a:lstStyle/>
        <a:p>
          <a:endParaRPr lang="it-IT"/>
        </a:p>
      </dgm:t>
    </dgm:pt>
    <dgm:pt modelId="{129D393D-752A-7640-9415-4FEE84B096E6}" type="sibTrans" cxnId="{2965A5F2-7992-1945-B657-E1AB488038D4}">
      <dgm:prSet/>
      <dgm:spPr/>
      <dgm:t>
        <a:bodyPr/>
        <a:lstStyle/>
        <a:p>
          <a:endParaRPr lang="it-IT"/>
        </a:p>
      </dgm:t>
    </dgm:pt>
    <dgm:pt modelId="{860CF492-C8FC-B64E-82A9-4AE72AD447C8}">
      <dgm:prSet phldrT="[Texto]" custT="1"/>
      <dgm:spPr/>
      <dgm:t>
        <a:bodyPr/>
        <a:lstStyle/>
        <a:p>
          <a:r>
            <a:rPr lang="en-GB" sz="2500" noProof="0" dirty="0"/>
            <a:t>1.2 Developing a Digital Marketing Plan</a:t>
          </a:r>
        </a:p>
      </dgm:t>
    </dgm:pt>
    <dgm:pt modelId="{39B6865A-BC24-7341-AFCE-B543B975FAED}" type="parTrans" cxnId="{781107A5-AE5F-EA44-921E-28A0220FF10D}">
      <dgm:prSet/>
      <dgm:spPr/>
      <dgm:t>
        <a:bodyPr/>
        <a:lstStyle/>
        <a:p>
          <a:endParaRPr lang="it-IT"/>
        </a:p>
      </dgm:t>
    </dgm:pt>
    <dgm:pt modelId="{AA502935-368D-8249-AE9F-3D297CF6D537}" type="sibTrans" cxnId="{781107A5-AE5F-EA44-921E-28A0220FF10D}">
      <dgm:prSet/>
      <dgm:spPr/>
      <dgm:t>
        <a:bodyPr/>
        <a:lstStyle/>
        <a:p>
          <a:endParaRPr lang="it-IT"/>
        </a:p>
      </dgm:t>
    </dgm:pt>
    <dgm:pt modelId="{55DB04CE-5557-C846-B4FF-1238135CADD9}">
      <dgm:prSet phldrT="[Texto]" custT="1"/>
      <dgm:spPr/>
      <dgm:t>
        <a:bodyPr/>
        <a:lstStyle/>
        <a:p>
          <a:r>
            <a:rPr lang="en-GB" sz="2500" noProof="0" dirty="0"/>
            <a:t>2.3 Choosing the Right Social Media Platforms</a:t>
          </a:r>
        </a:p>
      </dgm:t>
    </dgm:pt>
    <dgm:pt modelId="{FB637183-9B3E-5E4E-8AF4-CE856B13D551}" type="parTrans" cxnId="{F3E0EEE4-618A-3B4F-86F4-715C07309EB7}">
      <dgm:prSet/>
      <dgm:spPr/>
      <dgm:t>
        <a:bodyPr/>
        <a:lstStyle/>
        <a:p>
          <a:endParaRPr lang="it-IT"/>
        </a:p>
      </dgm:t>
    </dgm:pt>
    <dgm:pt modelId="{0BDADF7C-5953-1642-8B7C-BBC6B94D6EBA}" type="sibTrans" cxnId="{F3E0EEE4-618A-3B4F-86F4-715C07309EB7}">
      <dgm:prSet/>
      <dgm:spPr/>
      <dgm:t>
        <a:bodyPr/>
        <a:lstStyle/>
        <a:p>
          <a:endParaRPr lang="it-IT"/>
        </a:p>
      </dgm:t>
    </dgm:pt>
    <dgm:pt modelId="{22312DAA-6163-FA45-9C91-EFBD42B086C4}">
      <dgm:prSet phldrT="[Texto]" custT="1"/>
      <dgm:spPr/>
      <dgm:t>
        <a:bodyPr/>
        <a:lstStyle/>
        <a:p>
          <a:r>
            <a:rPr lang="en-GB" sz="2500" noProof="0" dirty="0"/>
            <a:t>2.2 Interactive Communication Strategies</a:t>
          </a:r>
        </a:p>
      </dgm:t>
    </dgm:pt>
    <dgm:pt modelId="{986E5A94-6231-C440-B7E0-1E364FD72CB2}" type="parTrans" cxnId="{B0312827-625A-2A4C-AA00-0729088A463C}">
      <dgm:prSet/>
      <dgm:spPr/>
      <dgm:t>
        <a:bodyPr/>
        <a:lstStyle/>
        <a:p>
          <a:endParaRPr lang="it-IT"/>
        </a:p>
      </dgm:t>
    </dgm:pt>
    <dgm:pt modelId="{9D4F0C31-1DEE-7E4D-BC90-245D15DB8583}" type="sibTrans" cxnId="{B0312827-625A-2A4C-AA00-0729088A463C}">
      <dgm:prSet/>
      <dgm:spPr/>
      <dgm:t>
        <a:bodyPr/>
        <a:lstStyle/>
        <a:p>
          <a:endParaRPr lang="it-IT"/>
        </a:p>
      </dgm:t>
    </dgm:pt>
    <dgm:pt modelId="{6FB93B61-4A53-45FE-ACC1-D6604E1BAA6B}" type="pres">
      <dgm:prSet presAssocID="{36AF0E53-CBCF-4C04-A4FB-7AC87E586F76}" presName="Name0" presStyleCnt="0">
        <dgm:presLayoutVars>
          <dgm:dir/>
          <dgm:resizeHandles val="exact"/>
        </dgm:presLayoutVars>
      </dgm:prSet>
      <dgm:spPr/>
    </dgm:pt>
    <dgm:pt modelId="{3812FEFD-0534-4CDE-BDFC-5DC8A0A6E211}" type="pres">
      <dgm:prSet presAssocID="{19D75968-110D-4570-A796-4EFA7A289980}" presName="node" presStyleLbl="node1" presStyleIdx="0" presStyleCnt="2">
        <dgm:presLayoutVars>
          <dgm:bulletEnabled val="1"/>
        </dgm:presLayoutVars>
      </dgm:prSet>
      <dgm:spPr/>
    </dgm:pt>
    <dgm:pt modelId="{632743F5-E281-41B2-B8E1-5F853312A20E}" type="pres">
      <dgm:prSet presAssocID="{B5F78038-C462-4723-A996-05689A91AF21}" presName="sibTrans" presStyleCnt="0"/>
      <dgm:spPr/>
    </dgm:pt>
    <dgm:pt modelId="{6A06E1D3-CB2E-499A-A964-4B9EA4634424}" type="pres">
      <dgm:prSet presAssocID="{609B7737-2F8B-426B-AF67-1EE3ED08022C}" presName="node" presStyleLbl="node1" presStyleIdx="1" presStyleCnt="2">
        <dgm:presLayoutVars>
          <dgm:bulletEnabled val="1"/>
        </dgm:presLayoutVars>
      </dgm:prSet>
      <dgm:spPr/>
    </dgm:pt>
  </dgm:ptLst>
  <dgm:cxnLst>
    <dgm:cxn modelId="{25AE130A-09B9-F844-88D9-F4BC322A01EE}" type="presOf" srcId="{55DB04CE-5557-C846-B4FF-1238135CADD9}" destId="{6A06E1D3-CB2E-499A-A964-4B9EA4634424}" srcOrd="0" destOrd="3" presId="urn:microsoft.com/office/officeart/2005/8/layout/hList6"/>
    <dgm:cxn modelId="{A269130C-CD2D-CF45-8481-405198516214}" type="presOf" srcId="{E66DA7E5-97BB-DF47-AB9F-8B2C7D736D1B}" destId="{3812FEFD-0534-4CDE-BDFC-5DC8A0A6E211}" srcOrd="0" destOrd="4" presId="urn:microsoft.com/office/officeart/2005/8/layout/hList6"/>
    <dgm:cxn modelId="{B19DF913-636E-A040-B12B-5F1ABCC0D2A6}" srcId="{19D75968-110D-4570-A796-4EFA7A289980}" destId="{865B8DBD-8D52-FB49-8D27-F6E0E19C3321}" srcOrd="4" destOrd="0" parTransId="{2EE034B8-89CD-884A-BC6E-E821A6EBF593}" sibTransId="{448C24C9-46A1-2C48-84AB-6347B35C4552}"/>
    <dgm:cxn modelId="{B0312827-625A-2A4C-AA00-0729088A463C}" srcId="{609B7737-2F8B-426B-AF67-1EE3ED08022C}" destId="{22312DAA-6163-FA45-9C91-EFBD42B086C4}" srcOrd="1" destOrd="0" parTransId="{986E5A94-6231-C440-B7E0-1E364FD72CB2}" sibTransId="{9D4F0C31-1DEE-7E4D-BC90-245D15DB8583}"/>
    <dgm:cxn modelId="{00DBA840-2EFC-D04F-921F-F17CC2BAF14A}" type="presOf" srcId="{860CF492-C8FC-B64E-82A9-4AE72AD447C8}" destId="{3812FEFD-0534-4CDE-BDFC-5DC8A0A6E211}" srcOrd="0" destOrd="2" presId="urn:microsoft.com/office/officeart/2005/8/layout/hList6"/>
    <dgm:cxn modelId="{6E594159-F866-1B4E-9EBD-E96F2B4EC210}" srcId="{19D75968-110D-4570-A796-4EFA7A289980}" destId="{E66DA7E5-97BB-DF47-AB9F-8B2C7D736D1B}" srcOrd="3" destOrd="0" parTransId="{217ABF85-C553-BD46-907F-F1815633D4E1}" sibTransId="{331D6D9A-BA1B-344F-8FC5-09A5A7D62C23}"/>
    <dgm:cxn modelId="{D129385D-7F33-8D41-B6A3-13A4CE0BDC79}" type="presOf" srcId="{19D75968-110D-4570-A796-4EFA7A289980}" destId="{3812FEFD-0534-4CDE-BDFC-5DC8A0A6E211}" srcOrd="0" destOrd="0" presId="urn:microsoft.com/office/officeart/2005/8/layout/hList6"/>
    <dgm:cxn modelId="{BAF8B15D-981B-F743-B524-2793474508D2}" srcId="{19D75968-110D-4570-A796-4EFA7A289980}" destId="{F3138C2B-07EE-EA4D-9872-9FFFD5DF4094}" srcOrd="2" destOrd="0" parTransId="{6039C5DF-0C16-1B4B-9A64-F02DD2B4FE50}" sibTransId="{78625433-4DE6-004C-91A3-F1E6A86F7816}"/>
    <dgm:cxn modelId="{55AB0C65-3D16-6A4D-926B-51923520A73D}" srcId="{609B7737-2F8B-426B-AF67-1EE3ED08022C}" destId="{2AF559D4-B5FB-BC43-94C5-3801D3D1609C}" srcOrd="4" destOrd="0" parTransId="{356FF26F-032D-BB4B-9EBD-27CEDFAEE2FE}" sibTransId="{E5C3F70D-7907-9C40-8264-B9B27F8C7B96}"/>
    <dgm:cxn modelId="{8DF58874-90BD-40B0-9B30-7FDE6ACFD19F}" srcId="{609B7737-2F8B-426B-AF67-1EE3ED08022C}" destId="{A6BA572E-E5C0-4EEE-90CE-31877E0F0790}" srcOrd="0" destOrd="0" parTransId="{288CA62C-7E68-441B-BF77-1ACBD0260079}" sibTransId="{7FC9B69B-175E-4E9B-A1E3-4807EA68850B}"/>
    <dgm:cxn modelId="{F7A11C88-7918-224C-BDF5-BEFBB46824DE}" srcId="{609B7737-2F8B-426B-AF67-1EE3ED08022C}" destId="{11DBDE9E-1701-1A40-96FE-209ECFF7BA8F}" srcOrd="3" destOrd="0" parTransId="{D179B50A-7661-7E4E-AB10-39DF7F5FE31F}" sibTransId="{B37DF02C-0AC9-504A-8EA8-4A633D14ED83}"/>
    <dgm:cxn modelId="{781107A5-AE5F-EA44-921E-28A0220FF10D}" srcId="{19D75968-110D-4570-A796-4EFA7A289980}" destId="{860CF492-C8FC-B64E-82A9-4AE72AD447C8}" srcOrd="1" destOrd="0" parTransId="{39B6865A-BC24-7341-AFCE-B543B975FAED}" sibTransId="{AA502935-368D-8249-AE9F-3D297CF6D537}"/>
    <dgm:cxn modelId="{19AB66A8-B8A5-9646-A2EC-A6BDFE68F017}" type="presOf" srcId="{11DBDE9E-1701-1A40-96FE-209ECFF7BA8F}" destId="{6A06E1D3-CB2E-499A-A964-4B9EA4634424}" srcOrd="0" destOrd="4" presId="urn:microsoft.com/office/officeart/2005/8/layout/hList6"/>
    <dgm:cxn modelId="{A140DCAE-B90A-884F-BBBD-7A9469A9E2D0}" type="presOf" srcId="{865B8DBD-8D52-FB49-8D27-F6E0E19C3321}" destId="{3812FEFD-0534-4CDE-BDFC-5DC8A0A6E211}" srcOrd="0" destOrd="5" presId="urn:microsoft.com/office/officeart/2005/8/layout/hList6"/>
    <dgm:cxn modelId="{485BFEB3-6DA0-8D4F-98B6-56C4AB78115E}" type="presOf" srcId="{609B7737-2F8B-426B-AF67-1EE3ED08022C}" destId="{6A06E1D3-CB2E-499A-A964-4B9EA4634424}" srcOrd="0" destOrd="0" presId="urn:microsoft.com/office/officeart/2005/8/layout/hList6"/>
    <dgm:cxn modelId="{B3CC6CB5-BB5B-4A96-8B1E-A8A3F01CC766}" srcId="{36AF0E53-CBCF-4C04-A4FB-7AC87E586F76}" destId="{19D75968-110D-4570-A796-4EFA7A289980}" srcOrd="0" destOrd="0" parTransId="{78AFBB9F-F438-4106-A4C3-7D8B2021376F}" sibTransId="{B5F78038-C462-4723-A996-05689A91AF21}"/>
    <dgm:cxn modelId="{26C90CBF-B399-9D43-96E0-D991952AF0AE}" type="presOf" srcId="{F3138C2B-07EE-EA4D-9872-9FFFD5DF4094}" destId="{3812FEFD-0534-4CDE-BDFC-5DC8A0A6E211}" srcOrd="0" destOrd="3" presId="urn:microsoft.com/office/officeart/2005/8/layout/hList6"/>
    <dgm:cxn modelId="{4B28A6C3-82C2-4E4B-A3E6-F96B368EB6ED}" type="presOf" srcId="{2AF559D4-B5FB-BC43-94C5-3801D3D1609C}" destId="{6A06E1D3-CB2E-499A-A964-4B9EA4634424}" srcOrd="0" destOrd="5" presId="urn:microsoft.com/office/officeart/2005/8/layout/hList6"/>
    <dgm:cxn modelId="{F06D23CE-DC23-4FAC-BB37-755864DD5239}" srcId="{19D75968-110D-4570-A796-4EFA7A289980}" destId="{42A9927F-7EEB-49E2-AAE0-BB93F204DC73}" srcOrd="0" destOrd="0" parTransId="{5DB0D6A3-46B0-4811-A8CA-83424F54EA2C}" sibTransId="{4F51661B-22E6-4157-ABC3-8828C1279766}"/>
    <dgm:cxn modelId="{8BF6BED3-9C0B-D044-B04C-A4CE45F95954}" type="presOf" srcId="{527BB445-F64E-634F-8250-1F58671FCD97}" destId="{3812FEFD-0534-4CDE-BDFC-5DC8A0A6E211}" srcOrd="0" destOrd="6" presId="urn:microsoft.com/office/officeart/2005/8/layout/hList6"/>
    <dgm:cxn modelId="{BCC583DC-FD7C-D04D-B899-5DFAD5F6C895}" type="presOf" srcId="{42A9927F-7EEB-49E2-AAE0-BB93F204DC73}" destId="{3812FEFD-0534-4CDE-BDFC-5DC8A0A6E211}" srcOrd="0" destOrd="1" presId="urn:microsoft.com/office/officeart/2005/8/layout/hList6"/>
    <dgm:cxn modelId="{F3E0EEE4-618A-3B4F-86F4-715C07309EB7}" srcId="{609B7737-2F8B-426B-AF67-1EE3ED08022C}" destId="{55DB04CE-5557-C846-B4FF-1238135CADD9}" srcOrd="2" destOrd="0" parTransId="{FB637183-9B3E-5E4E-8AF4-CE856B13D551}" sibTransId="{0BDADF7C-5953-1642-8B7C-BBC6B94D6EBA}"/>
    <dgm:cxn modelId="{2965A5F2-7992-1945-B657-E1AB488038D4}" srcId="{19D75968-110D-4570-A796-4EFA7A289980}" destId="{527BB445-F64E-634F-8250-1F58671FCD97}" srcOrd="5" destOrd="0" parTransId="{013C7A8F-4B98-AD48-9206-F1B24CE07190}" sibTransId="{129D393D-752A-7640-9415-4FEE84B096E6}"/>
    <dgm:cxn modelId="{BA8EDDF4-5039-8D47-98B5-CD4CC41865B2}" type="presOf" srcId="{36AF0E53-CBCF-4C04-A4FB-7AC87E586F76}" destId="{6FB93B61-4A53-45FE-ACC1-D6604E1BAA6B}" srcOrd="0" destOrd="0" presId="urn:microsoft.com/office/officeart/2005/8/layout/hList6"/>
    <dgm:cxn modelId="{636D90F7-518A-B949-A82E-DD73F58F7CC5}" type="presOf" srcId="{A6BA572E-E5C0-4EEE-90CE-31877E0F0790}" destId="{6A06E1D3-CB2E-499A-A964-4B9EA4634424}" srcOrd="0" destOrd="1" presId="urn:microsoft.com/office/officeart/2005/8/layout/hList6"/>
    <dgm:cxn modelId="{ADD302FE-967B-4FE9-B6D1-D27BC1B89707}" srcId="{36AF0E53-CBCF-4C04-A4FB-7AC87E586F76}" destId="{609B7737-2F8B-426B-AF67-1EE3ED08022C}" srcOrd="1" destOrd="0" parTransId="{975E8B56-3427-4763-936D-3ECC0B455C10}" sibTransId="{0E0957BF-B5FA-4EBB-B90A-1ECF37440F7B}"/>
    <dgm:cxn modelId="{D40538FF-FB83-BC4E-8AE0-8468F6D3FE8D}" type="presOf" srcId="{22312DAA-6163-FA45-9C91-EFBD42B086C4}" destId="{6A06E1D3-CB2E-499A-A964-4B9EA4634424}" srcOrd="0" destOrd="2" presId="urn:microsoft.com/office/officeart/2005/8/layout/hList6"/>
    <dgm:cxn modelId="{02BE0E38-6953-3949-AF0B-F3C8AC84D0C6}" type="presParOf" srcId="{6FB93B61-4A53-45FE-ACC1-D6604E1BAA6B}" destId="{3812FEFD-0534-4CDE-BDFC-5DC8A0A6E211}" srcOrd="0" destOrd="0" presId="urn:microsoft.com/office/officeart/2005/8/layout/hList6"/>
    <dgm:cxn modelId="{F593E241-3194-C74E-85B6-6048726784B3}" type="presParOf" srcId="{6FB93B61-4A53-45FE-ACC1-D6604E1BAA6B}" destId="{632743F5-E281-41B2-B8E1-5F853312A20E}" srcOrd="1" destOrd="0" presId="urn:microsoft.com/office/officeart/2005/8/layout/hList6"/>
    <dgm:cxn modelId="{05BFF042-2643-B142-987A-19A46481E8B0}" type="presParOf" srcId="{6FB93B61-4A53-45FE-ACC1-D6604E1BAA6B}" destId="{6A06E1D3-CB2E-499A-A964-4B9EA4634424}"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A8052D1-940B-244C-AD74-25DB91B3CA10}" type="doc">
      <dgm:prSet loTypeId="urn:microsoft.com/office/officeart/2005/8/layout/process1" loCatId="" qsTypeId="urn:microsoft.com/office/officeart/2005/8/quickstyle/simple1" qsCatId="simple" csTypeId="urn:microsoft.com/office/officeart/2005/8/colors/accent1_2" csCatId="accent1" phldr="1"/>
      <dgm:spPr/>
      <dgm:t>
        <a:bodyPr/>
        <a:lstStyle/>
        <a:p>
          <a:endParaRPr lang="it-IT"/>
        </a:p>
      </dgm:t>
    </dgm:pt>
    <dgm:pt modelId="{10EB291C-4867-8347-8BFD-6AE495702F89}">
      <dgm:prSet phldrT="[Testo]" custT="1">
        <dgm:style>
          <a:lnRef idx="2">
            <a:schemeClr val="accent1"/>
          </a:lnRef>
          <a:fillRef idx="1">
            <a:schemeClr val="lt1"/>
          </a:fillRef>
          <a:effectRef idx="0">
            <a:schemeClr val="accent1"/>
          </a:effectRef>
          <a:fontRef idx="minor">
            <a:schemeClr val="dk1"/>
          </a:fontRef>
        </dgm:style>
      </dgm:prSet>
      <dgm:spPr>
        <a:solidFill>
          <a:srgbClr val="0070C0"/>
        </a:solidFill>
        <a:ln>
          <a:solidFill>
            <a:srgbClr val="0070C0"/>
          </a:solidFill>
        </a:ln>
      </dgm:spPr>
      <dgm:t>
        <a:bodyPr/>
        <a:lstStyle/>
        <a:p>
          <a:r>
            <a:rPr lang="en-GB" sz="2200" b="1" noProof="0" dirty="0">
              <a:solidFill>
                <a:schemeClr val="bg1"/>
              </a:solidFill>
              <a:latin typeface="Microsoft Sans Serif" panose="020B0604020202020204" pitchFamily="34" charset="0"/>
              <a:cs typeface="Microsoft Sans Serif" panose="020B0604020202020204" pitchFamily="34" charset="0"/>
            </a:rPr>
            <a:t>Goal Setting</a:t>
          </a:r>
        </a:p>
      </dgm:t>
    </dgm:pt>
    <dgm:pt modelId="{8B1FD0B8-9B71-AA41-9576-D16F1D2C55E0}" type="parTrans" cxnId="{4EFA8BC7-2FD3-2B4F-86FB-CAF71C160641}">
      <dgm:prSet/>
      <dgm:spPr/>
      <dgm:t>
        <a:bodyPr/>
        <a:lstStyle/>
        <a:p>
          <a:endParaRPr lang="en-GB" sz="2200" noProof="0" dirty="0">
            <a:latin typeface="Microsoft Sans Serif" panose="020B0604020202020204" pitchFamily="34" charset="0"/>
            <a:cs typeface="Microsoft Sans Serif" panose="020B0604020202020204" pitchFamily="34" charset="0"/>
          </a:endParaRPr>
        </a:p>
      </dgm:t>
    </dgm:pt>
    <dgm:pt modelId="{3118F1E0-004F-244C-ABA3-A1230363659C}" type="sibTrans" cxnId="{4EFA8BC7-2FD3-2B4F-86FB-CAF71C160641}">
      <dgm:prSet custT="1"/>
      <dgm:spPr>
        <a:solidFill>
          <a:srgbClr val="0070C0"/>
        </a:solidFill>
        <a:ln>
          <a:solidFill>
            <a:srgbClr val="0070C0"/>
          </a:solidFill>
        </a:ln>
      </dgm:spPr>
      <dgm:t>
        <a:bodyPr/>
        <a:lstStyle/>
        <a:p>
          <a:endParaRPr lang="en-GB" sz="2200" noProof="0" dirty="0">
            <a:latin typeface="Microsoft Sans Serif" panose="020B0604020202020204" pitchFamily="34" charset="0"/>
            <a:cs typeface="Microsoft Sans Serif" panose="020B0604020202020204" pitchFamily="34" charset="0"/>
          </a:endParaRPr>
        </a:p>
      </dgm:t>
    </dgm:pt>
    <dgm:pt modelId="{03A6EB64-F8AE-5141-8B3A-8D3DED73EF42}">
      <dgm:prSet phldrT="[Testo]" custT="1">
        <dgm:style>
          <a:lnRef idx="2">
            <a:schemeClr val="accent1"/>
          </a:lnRef>
          <a:fillRef idx="1">
            <a:schemeClr val="lt1"/>
          </a:fillRef>
          <a:effectRef idx="0">
            <a:schemeClr val="accent1"/>
          </a:effectRef>
          <a:fontRef idx="minor">
            <a:schemeClr val="dk1"/>
          </a:fontRef>
        </dgm:style>
      </dgm:prSet>
      <dgm:spPr>
        <a:solidFill>
          <a:srgbClr val="0070C0"/>
        </a:solidFill>
        <a:ln>
          <a:solidFill>
            <a:srgbClr val="0070C0"/>
          </a:solidFill>
        </a:ln>
      </dgm:spPr>
      <dgm:t>
        <a:bodyPr/>
        <a:lstStyle/>
        <a:p>
          <a:r>
            <a:rPr lang="en-GB" sz="2200" b="1" noProof="0" dirty="0">
              <a:solidFill>
                <a:schemeClr val="bg1"/>
              </a:solidFill>
              <a:latin typeface="Microsoft Sans Serif" panose="020B0604020202020204" pitchFamily="34" charset="0"/>
              <a:cs typeface="Microsoft Sans Serif" panose="020B0604020202020204" pitchFamily="34" charset="0"/>
            </a:rPr>
            <a:t>Strategy Formulation</a:t>
          </a:r>
        </a:p>
      </dgm:t>
    </dgm:pt>
    <dgm:pt modelId="{02F8AECF-07E5-064B-AC98-4CF6351BF4F5}" type="parTrans" cxnId="{C8296655-5A1E-F046-B81D-D6A8C592954A}">
      <dgm:prSet/>
      <dgm:spPr/>
      <dgm:t>
        <a:bodyPr/>
        <a:lstStyle/>
        <a:p>
          <a:endParaRPr lang="en-GB" sz="2200" noProof="0" dirty="0">
            <a:latin typeface="Microsoft Sans Serif" panose="020B0604020202020204" pitchFamily="34" charset="0"/>
            <a:cs typeface="Microsoft Sans Serif" panose="020B0604020202020204" pitchFamily="34" charset="0"/>
          </a:endParaRPr>
        </a:p>
      </dgm:t>
    </dgm:pt>
    <dgm:pt modelId="{7D500352-276D-A449-AE5A-4029AE1095EE}" type="sibTrans" cxnId="{C8296655-5A1E-F046-B81D-D6A8C592954A}">
      <dgm:prSet custT="1"/>
      <dgm:spPr>
        <a:solidFill>
          <a:srgbClr val="0070C0"/>
        </a:solidFill>
        <a:ln>
          <a:solidFill>
            <a:srgbClr val="0070C0"/>
          </a:solidFill>
        </a:ln>
      </dgm:spPr>
      <dgm:t>
        <a:bodyPr/>
        <a:lstStyle/>
        <a:p>
          <a:endParaRPr lang="en-GB" sz="2200" noProof="0" dirty="0">
            <a:latin typeface="Microsoft Sans Serif" panose="020B0604020202020204" pitchFamily="34" charset="0"/>
            <a:cs typeface="Microsoft Sans Serif" panose="020B0604020202020204" pitchFamily="34" charset="0"/>
          </a:endParaRPr>
        </a:p>
      </dgm:t>
    </dgm:pt>
    <dgm:pt modelId="{49D69D19-6552-8042-8F2B-6043FFC7D2D0}">
      <dgm:prSet custT="1">
        <dgm:style>
          <a:lnRef idx="2">
            <a:schemeClr val="accent1"/>
          </a:lnRef>
          <a:fillRef idx="1">
            <a:schemeClr val="lt1"/>
          </a:fillRef>
          <a:effectRef idx="0">
            <a:schemeClr val="accent1"/>
          </a:effectRef>
          <a:fontRef idx="minor">
            <a:schemeClr val="dk1"/>
          </a:fontRef>
        </dgm:style>
      </dgm:prSet>
      <dgm:spPr>
        <a:solidFill>
          <a:srgbClr val="0070C0"/>
        </a:solidFill>
        <a:ln>
          <a:solidFill>
            <a:srgbClr val="0070C0"/>
          </a:solidFill>
        </a:ln>
      </dgm:spPr>
      <dgm:t>
        <a:bodyPr/>
        <a:lstStyle/>
        <a:p>
          <a:r>
            <a:rPr lang="en-GB" sz="2200" b="1" noProof="0" dirty="0">
              <a:solidFill>
                <a:schemeClr val="bg1"/>
              </a:solidFill>
              <a:latin typeface="Microsoft Sans Serif" panose="020B0604020202020204" pitchFamily="34" charset="0"/>
              <a:cs typeface="Microsoft Sans Serif" panose="020B0604020202020204" pitchFamily="34" charset="0"/>
            </a:rPr>
            <a:t>Tactical Planning</a:t>
          </a:r>
        </a:p>
      </dgm:t>
    </dgm:pt>
    <dgm:pt modelId="{C8ED64FC-96A6-954A-99F9-8AECDDDED6F9}" type="parTrans" cxnId="{C086E205-FC06-DD44-8024-329AD5682742}">
      <dgm:prSet/>
      <dgm:spPr/>
      <dgm:t>
        <a:bodyPr/>
        <a:lstStyle/>
        <a:p>
          <a:endParaRPr lang="en-GB" sz="2200" noProof="0" dirty="0">
            <a:latin typeface="Microsoft Sans Serif" panose="020B0604020202020204" pitchFamily="34" charset="0"/>
            <a:cs typeface="Microsoft Sans Serif" panose="020B0604020202020204" pitchFamily="34" charset="0"/>
          </a:endParaRPr>
        </a:p>
      </dgm:t>
    </dgm:pt>
    <dgm:pt modelId="{42CF0F5E-00EA-3B40-9FD3-BBA326BDDD29}" type="sibTrans" cxnId="{C086E205-FC06-DD44-8024-329AD5682742}">
      <dgm:prSet custT="1"/>
      <dgm:spPr>
        <a:solidFill>
          <a:srgbClr val="0070C0"/>
        </a:solidFill>
        <a:ln>
          <a:solidFill>
            <a:srgbClr val="0070C0"/>
          </a:solidFill>
        </a:ln>
      </dgm:spPr>
      <dgm:t>
        <a:bodyPr/>
        <a:lstStyle/>
        <a:p>
          <a:endParaRPr lang="en-GB" sz="2200" noProof="0" dirty="0">
            <a:latin typeface="Microsoft Sans Serif" panose="020B0604020202020204" pitchFamily="34" charset="0"/>
            <a:cs typeface="Microsoft Sans Serif" panose="020B0604020202020204" pitchFamily="34" charset="0"/>
          </a:endParaRPr>
        </a:p>
      </dgm:t>
    </dgm:pt>
    <dgm:pt modelId="{93780A88-070F-3A40-8E56-0F10655ACC8D}">
      <dgm:prSet custT="1">
        <dgm:style>
          <a:lnRef idx="2">
            <a:schemeClr val="accent1"/>
          </a:lnRef>
          <a:fillRef idx="1">
            <a:schemeClr val="lt1"/>
          </a:fillRef>
          <a:effectRef idx="0">
            <a:schemeClr val="accent1"/>
          </a:effectRef>
          <a:fontRef idx="minor">
            <a:schemeClr val="dk1"/>
          </a:fontRef>
        </dgm:style>
      </dgm:prSet>
      <dgm:spPr>
        <a:solidFill>
          <a:srgbClr val="0070C0"/>
        </a:solidFill>
        <a:ln>
          <a:solidFill>
            <a:srgbClr val="0070C0"/>
          </a:solidFill>
        </a:ln>
      </dgm:spPr>
      <dgm:t>
        <a:bodyPr/>
        <a:lstStyle/>
        <a:p>
          <a:r>
            <a:rPr lang="en-GB" sz="2200" b="1" noProof="0" dirty="0">
              <a:solidFill>
                <a:schemeClr val="bg1"/>
              </a:solidFill>
              <a:latin typeface="Microsoft Sans Serif" panose="020B0604020202020204" pitchFamily="34" charset="0"/>
              <a:cs typeface="Microsoft Sans Serif" panose="020B0604020202020204" pitchFamily="34" charset="0"/>
            </a:rPr>
            <a:t>Ongoing Assessment</a:t>
          </a:r>
        </a:p>
      </dgm:t>
    </dgm:pt>
    <dgm:pt modelId="{DB8057AC-F108-ED46-9A97-CE6EA2E64E5B}" type="parTrans" cxnId="{22E71F1A-4B0B-9443-B43C-04EE859A46C2}">
      <dgm:prSet/>
      <dgm:spPr/>
      <dgm:t>
        <a:bodyPr/>
        <a:lstStyle/>
        <a:p>
          <a:endParaRPr lang="en-GB" sz="2200" noProof="0" dirty="0">
            <a:latin typeface="Microsoft Sans Serif" panose="020B0604020202020204" pitchFamily="34" charset="0"/>
            <a:cs typeface="Microsoft Sans Serif" panose="020B0604020202020204" pitchFamily="34" charset="0"/>
          </a:endParaRPr>
        </a:p>
      </dgm:t>
    </dgm:pt>
    <dgm:pt modelId="{1D2769F4-0B2B-C54D-B23F-6754997B607B}" type="sibTrans" cxnId="{22E71F1A-4B0B-9443-B43C-04EE859A46C2}">
      <dgm:prSet/>
      <dgm:spPr/>
      <dgm:t>
        <a:bodyPr/>
        <a:lstStyle/>
        <a:p>
          <a:endParaRPr lang="en-GB" sz="2200" noProof="0" dirty="0">
            <a:latin typeface="Microsoft Sans Serif" panose="020B0604020202020204" pitchFamily="34" charset="0"/>
            <a:cs typeface="Microsoft Sans Serif" panose="020B0604020202020204" pitchFamily="34" charset="0"/>
          </a:endParaRPr>
        </a:p>
      </dgm:t>
    </dgm:pt>
    <dgm:pt modelId="{A7851261-9DB9-D845-8CA3-484E225BC711}">
      <dgm:prSet phldrT="[Testo]" custT="1">
        <dgm:style>
          <a:lnRef idx="2">
            <a:schemeClr val="accent1"/>
          </a:lnRef>
          <a:fillRef idx="1">
            <a:schemeClr val="lt1"/>
          </a:fillRef>
          <a:effectRef idx="0">
            <a:schemeClr val="accent1"/>
          </a:effectRef>
          <a:fontRef idx="minor">
            <a:schemeClr val="dk1"/>
          </a:fontRef>
        </dgm:style>
      </dgm:prSet>
      <dgm:spPr>
        <a:solidFill>
          <a:srgbClr val="0070C0"/>
        </a:solidFill>
        <a:ln>
          <a:solidFill>
            <a:srgbClr val="0070C0"/>
          </a:solidFill>
        </a:ln>
      </dgm:spPr>
      <dgm:t>
        <a:bodyPr/>
        <a:lstStyle/>
        <a:p>
          <a:r>
            <a:rPr lang="en-GB" sz="2200" b="1" noProof="0" dirty="0">
              <a:solidFill>
                <a:schemeClr val="bg1"/>
              </a:solidFill>
              <a:latin typeface="Microsoft Sans Serif" panose="020B0604020202020204" pitchFamily="34" charset="0"/>
              <a:cs typeface="Microsoft Sans Serif" panose="020B0604020202020204" pitchFamily="34" charset="0"/>
            </a:rPr>
            <a:t>Analysis Phase</a:t>
          </a:r>
        </a:p>
      </dgm:t>
    </dgm:pt>
    <dgm:pt modelId="{3764D6C3-E0E6-0B4F-986D-F90C95DD3FC7}" type="sibTrans" cxnId="{8BA6345C-5BD8-B84B-8D75-1782FBBD206F}">
      <dgm:prSet custT="1"/>
      <dgm:spPr>
        <a:solidFill>
          <a:srgbClr val="0070C0"/>
        </a:solidFill>
        <a:ln>
          <a:solidFill>
            <a:srgbClr val="0070C0"/>
          </a:solidFill>
        </a:ln>
      </dgm:spPr>
      <dgm:t>
        <a:bodyPr/>
        <a:lstStyle/>
        <a:p>
          <a:endParaRPr lang="en-GB" sz="2200" noProof="0" dirty="0">
            <a:latin typeface="Microsoft Sans Serif" panose="020B0604020202020204" pitchFamily="34" charset="0"/>
            <a:cs typeface="Microsoft Sans Serif" panose="020B0604020202020204" pitchFamily="34" charset="0"/>
          </a:endParaRPr>
        </a:p>
      </dgm:t>
    </dgm:pt>
    <dgm:pt modelId="{EEF63FE2-B61A-D74B-B4E9-F90C6A25D305}" type="parTrans" cxnId="{8BA6345C-5BD8-B84B-8D75-1782FBBD206F}">
      <dgm:prSet/>
      <dgm:spPr/>
      <dgm:t>
        <a:bodyPr/>
        <a:lstStyle/>
        <a:p>
          <a:endParaRPr lang="en-GB" sz="2200" noProof="0" dirty="0">
            <a:latin typeface="Microsoft Sans Serif" panose="020B0604020202020204" pitchFamily="34" charset="0"/>
            <a:cs typeface="Microsoft Sans Serif" panose="020B0604020202020204" pitchFamily="34" charset="0"/>
          </a:endParaRPr>
        </a:p>
      </dgm:t>
    </dgm:pt>
    <dgm:pt modelId="{3F1E1F26-9111-DF4C-B815-468B07F69273}" type="pres">
      <dgm:prSet presAssocID="{7A8052D1-940B-244C-AD74-25DB91B3CA10}" presName="Name0" presStyleCnt="0">
        <dgm:presLayoutVars>
          <dgm:dir/>
          <dgm:resizeHandles val="exact"/>
        </dgm:presLayoutVars>
      </dgm:prSet>
      <dgm:spPr/>
    </dgm:pt>
    <dgm:pt modelId="{3A6F904F-77B6-0040-884E-5AE361F16FF5}" type="pres">
      <dgm:prSet presAssocID="{A7851261-9DB9-D845-8CA3-484E225BC711}" presName="node" presStyleLbl="node1" presStyleIdx="0" presStyleCnt="5" custScaleX="259490">
        <dgm:presLayoutVars>
          <dgm:bulletEnabled val="1"/>
        </dgm:presLayoutVars>
      </dgm:prSet>
      <dgm:spPr>
        <a:prstGeom prst="rect">
          <a:avLst/>
        </a:prstGeom>
      </dgm:spPr>
    </dgm:pt>
    <dgm:pt modelId="{8760F31A-0223-7B4D-8107-BC450668984B}" type="pres">
      <dgm:prSet presAssocID="{3764D6C3-E0E6-0B4F-986D-F90C95DD3FC7}" presName="sibTrans" presStyleLbl="sibTrans2D1" presStyleIdx="0" presStyleCnt="4"/>
      <dgm:spPr/>
    </dgm:pt>
    <dgm:pt modelId="{4F2A6C93-F9E4-0D4E-BA81-32746BCCFDCD}" type="pres">
      <dgm:prSet presAssocID="{3764D6C3-E0E6-0B4F-986D-F90C95DD3FC7}" presName="connectorText" presStyleLbl="sibTrans2D1" presStyleIdx="0" presStyleCnt="4"/>
      <dgm:spPr/>
    </dgm:pt>
    <dgm:pt modelId="{EA191B47-0D79-6C47-B2B2-CFCD93E5DB0C}" type="pres">
      <dgm:prSet presAssocID="{10EB291C-4867-8347-8BFD-6AE495702F89}" presName="node" presStyleLbl="node1" presStyleIdx="1" presStyleCnt="5" custScaleX="259490">
        <dgm:presLayoutVars>
          <dgm:bulletEnabled val="1"/>
        </dgm:presLayoutVars>
      </dgm:prSet>
      <dgm:spPr>
        <a:prstGeom prst="rect">
          <a:avLst/>
        </a:prstGeom>
      </dgm:spPr>
    </dgm:pt>
    <dgm:pt modelId="{657F2FFE-D32D-3648-ACC4-5EA8C8CAF777}" type="pres">
      <dgm:prSet presAssocID="{3118F1E0-004F-244C-ABA3-A1230363659C}" presName="sibTrans" presStyleLbl="sibTrans2D1" presStyleIdx="1" presStyleCnt="4"/>
      <dgm:spPr/>
    </dgm:pt>
    <dgm:pt modelId="{D378CF52-E6C6-1F40-99BD-2319ED26792E}" type="pres">
      <dgm:prSet presAssocID="{3118F1E0-004F-244C-ABA3-A1230363659C}" presName="connectorText" presStyleLbl="sibTrans2D1" presStyleIdx="1" presStyleCnt="4"/>
      <dgm:spPr/>
    </dgm:pt>
    <dgm:pt modelId="{9DAB9E9B-31EF-FA4A-A501-DA0D6ADA7448}" type="pres">
      <dgm:prSet presAssocID="{03A6EB64-F8AE-5141-8B3A-8D3DED73EF42}" presName="node" presStyleLbl="node1" presStyleIdx="2" presStyleCnt="5" custScaleX="259490">
        <dgm:presLayoutVars>
          <dgm:bulletEnabled val="1"/>
        </dgm:presLayoutVars>
      </dgm:prSet>
      <dgm:spPr>
        <a:prstGeom prst="rect">
          <a:avLst/>
        </a:prstGeom>
      </dgm:spPr>
    </dgm:pt>
    <dgm:pt modelId="{B34FB9FB-70F4-5A4B-A204-805392DC2DEA}" type="pres">
      <dgm:prSet presAssocID="{7D500352-276D-A449-AE5A-4029AE1095EE}" presName="sibTrans" presStyleLbl="sibTrans2D1" presStyleIdx="2" presStyleCnt="4"/>
      <dgm:spPr/>
    </dgm:pt>
    <dgm:pt modelId="{FF8AA172-881E-2A4F-AFFE-38DAC27B6B4D}" type="pres">
      <dgm:prSet presAssocID="{7D500352-276D-A449-AE5A-4029AE1095EE}" presName="connectorText" presStyleLbl="sibTrans2D1" presStyleIdx="2" presStyleCnt="4"/>
      <dgm:spPr/>
    </dgm:pt>
    <dgm:pt modelId="{CD66F2D2-D561-5A4C-870B-0984B24BCE57}" type="pres">
      <dgm:prSet presAssocID="{49D69D19-6552-8042-8F2B-6043FFC7D2D0}" presName="node" presStyleLbl="node1" presStyleIdx="3" presStyleCnt="5" custScaleX="259490">
        <dgm:presLayoutVars>
          <dgm:bulletEnabled val="1"/>
        </dgm:presLayoutVars>
      </dgm:prSet>
      <dgm:spPr>
        <a:prstGeom prst="rect">
          <a:avLst/>
        </a:prstGeom>
      </dgm:spPr>
    </dgm:pt>
    <dgm:pt modelId="{38142B90-9F49-AF4D-8FD9-3480AF9E4E55}" type="pres">
      <dgm:prSet presAssocID="{42CF0F5E-00EA-3B40-9FD3-BBA326BDDD29}" presName="sibTrans" presStyleLbl="sibTrans2D1" presStyleIdx="3" presStyleCnt="4"/>
      <dgm:spPr/>
    </dgm:pt>
    <dgm:pt modelId="{43F84331-510A-5E40-9554-E99155CDC6CE}" type="pres">
      <dgm:prSet presAssocID="{42CF0F5E-00EA-3B40-9FD3-BBA326BDDD29}" presName="connectorText" presStyleLbl="sibTrans2D1" presStyleIdx="3" presStyleCnt="4"/>
      <dgm:spPr/>
    </dgm:pt>
    <dgm:pt modelId="{4F519BC0-F083-3F4E-AF64-66CB1DFBB081}" type="pres">
      <dgm:prSet presAssocID="{93780A88-070F-3A40-8E56-0F10655ACC8D}" presName="node" presStyleLbl="node1" presStyleIdx="4" presStyleCnt="5" custScaleX="259490">
        <dgm:presLayoutVars>
          <dgm:bulletEnabled val="1"/>
        </dgm:presLayoutVars>
      </dgm:prSet>
      <dgm:spPr>
        <a:prstGeom prst="rect">
          <a:avLst/>
        </a:prstGeom>
      </dgm:spPr>
    </dgm:pt>
  </dgm:ptLst>
  <dgm:cxnLst>
    <dgm:cxn modelId="{C086E205-FC06-DD44-8024-329AD5682742}" srcId="{7A8052D1-940B-244C-AD74-25DB91B3CA10}" destId="{49D69D19-6552-8042-8F2B-6043FFC7D2D0}" srcOrd="3" destOrd="0" parTransId="{C8ED64FC-96A6-954A-99F9-8AECDDDED6F9}" sibTransId="{42CF0F5E-00EA-3B40-9FD3-BBA326BDDD29}"/>
    <dgm:cxn modelId="{22E71F1A-4B0B-9443-B43C-04EE859A46C2}" srcId="{7A8052D1-940B-244C-AD74-25DB91B3CA10}" destId="{93780A88-070F-3A40-8E56-0F10655ACC8D}" srcOrd="4" destOrd="0" parTransId="{DB8057AC-F108-ED46-9A97-CE6EA2E64E5B}" sibTransId="{1D2769F4-0B2B-C54D-B23F-6754997B607B}"/>
    <dgm:cxn modelId="{ED088A3E-8C2E-F44C-941E-9A91E5F65674}" type="presOf" srcId="{7D500352-276D-A449-AE5A-4029AE1095EE}" destId="{B34FB9FB-70F4-5A4B-A204-805392DC2DEA}" srcOrd="0" destOrd="0" presId="urn:microsoft.com/office/officeart/2005/8/layout/process1"/>
    <dgm:cxn modelId="{AFCFBC43-F02C-2848-BFB7-8F2A558B7319}" type="presOf" srcId="{3118F1E0-004F-244C-ABA3-A1230363659C}" destId="{D378CF52-E6C6-1F40-99BD-2319ED26792E}" srcOrd="1" destOrd="0" presId="urn:microsoft.com/office/officeart/2005/8/layout/process1"/>
    <dgm:cxn modelId="{4EEA8C4C-5908-2E49-86C1-8366BBE9C80E}" type="presOf" srcId="{42CF0F5E-00EA-3B40-9FD3-BBA326BDDD29}" destId="{43F84331-510A-5E40-9554-E99155CDC6CE}" srcOrd="1" destOrd="0" presId="urn:microsoft.com/office/officeart/2005/8/layout/process1"/>
    <dgm:cxn modelId="{C8296655-5A1E-F046-B81D-D6A8C592954A}" srcId="{7A8052D1-940B-244C-AD74-25DB91B3CA10}" destId="{03A6EB64-F8AE-5141-8B3A-8D3DED73EF42}" srcOrd="2" destOrd="0" parTransId="{02F8AECF-07E5-064B-AC98-4CF6351BF4F5}" sibTransId="{7D500352-276D-A449-AE5A-4029AE1095EE}"/>
    <dgm:cxn modelId="{8BA6345C-5BD8-B84B-8D75-1782FBBD206F}" srcId="{7A8052D1-940B-244C-AD74-25DB91B3CA10}" destId="{A7851261-9DB9-D845-8CA3-484E225BC711}" srcOrd="0" destOrd="0" parTransId="{EEF63FE2-B61A-D74B-B4E9-F90C6A25D305}" sibTransId="{3764D6C3-E0E6-0B4F-986D-F90C95DD3FC7}"/>
    <dgm:cxn modelId="{55B89C60-B909-DF40-BD66-CFB415454728}" type="presOf" srcId="{3764D6C3-E0E6-0B4F-986D-F90C95DD3FC7}" destId="{8760F31A-0223-7B4D-8107-BC450668984B}" srcOrd="0" destOrd="0" presId="urn:microsoft.com/office/officeart/2005/8/layout/process1"/>
    <dgm:cxn modelId="{BEA51475-2373-294D-9DBC-389CD12585CE}" type="presOf" srcId="{42CF0F5E-00EA-3B40-9FD3-BBA326BDDD29}" destId="{38142B90-9F49-AF4D-8FD9-3480AF9E4E55}" srcOrd="0" destOrd="0" presId="urn:microsoft.com/office/officeart/2005/8/layout/process1"/>
    <dgm:cxn modelId="{35FCB09B-DBFB-2840-B094-90F9999DB961}" type="presOf" srcId="{93780A88-070F-3A40-8E56-0F10655ACC8D}" destId="{4F519BC0-F083-3F4E-AF64-66CB1DFBB081}" srcOrd="0" destOrd="0" presId="urn:microsoft.com/office/officeart/2005/8/layout/process1"/>
    <dgm:cxn modelId="{1FE887A1-09D9-1246-8EAC-D1CDDFB1A544}" type="presOf" srcId="{7A8052D1-940B-244C-AD74-25DB91B3CA10}" destId="{3F1E1F26-9111-DF4C-B815-468B07F69273}" srcOrd="0" destOrd="0" presId="urn:microsoft.com/office/officeart/2005/8/layout/process1"/>
    <dgm:cxn modelId="{DED90FA9-21C7-724E-90C7-E208AA56BE27}" type="presOf" srcId="{A7851261-9DB9-D845-8CA3-484E225BC711}" destId="{3A6F904F-77B6-0040-884E-5AE361F16FF5}" srcOrd="0" destOrd="0" presId="urn:microsoft.com/office/officeart/2005/8/layout/process1"/>
    <dgm:cxn modelId="{4EFA8BC7-2FD3-2B4F-86FB-CAF71C160641}" srcId="{7A8052D1-940B-244C-AD74-25DB91B3CA10}" destId="{10EB291C-4867-8347-8BFD-6AE495702F89}" srcOrd="1" destOrd="0" parTransId="{8B1FD0B8-9B71-AA41-9576-D16F1D2C55E0}" sibTransId="{3118F1E0-004F-244C-ABA3-A1230363659C}"/>
    <dgm:cxn modelId="{947F8FC7-5D3D-9645-8DF5-B22441F75059}" type="presOf" srcId="{03A6EB64-F8AE-5141-8B3A-8D3DED73EF42}" destId="{9DAB9E9B-31EF-FA4A-A501-DA0D6ADA7448}" srcOrd="0" destOrd="0" presId="urn:microsoft.com/office/officeart/2005/8/layout/process1"/>
    <dgm:cxn modelId="{271100CD-8BF6-0143-B0C0-64D88A7AD09D}" type="presOf" srcId="{49D69D19-6552-8042-8F2B-6043FFC7D2D0}" destId="{CD66F2D2-D561-5A4C-870B-0984B24BCE57}" srcOrd="0" destOrd="0" presId="urn:microsoft.com/office/officeart/2005/8/layout/process1"/>
    <dgm:cxn modelId="{60A524E3-DBD4-0B46-B06F-2FA9977DB77F}" type="presOf" srcId="{3764D6C3-E0E6-0B4F-986D-F90C95DD3FC7}" destId="{4F2A6C93-F9E4-0D4E-BA81-32746BCCFDCD}" srcOrd="1" destOrd="0" presId="urn:microsoft.com/office/officeart/2005/8/layout/process1"/>
    <dgm:cxn modelId="{7373C4E9-3FA5-4845-B445-0E6C6B195C5F}" type="presOf" srcId="{10EB291C-4867-8347-8BFD-6AE495702F89}" destId="{EA191B47-0D79-6C47-B2B2-CFCD93E5DB0C}" srcOrd="0" destOrd="0" presId="urn:microsoft.com/office/officeart/2005/8/layout/process1"/>
    <dgm:cxn modelId="{6E4C4FEF-E67B-9A47-A2E3-0951E663C446}" type="presOf" srcId="{7D500352-276D-A449-AE5A-4029AE1095EE}" destId="{FF8AA172-881E-2A4F-AFFE-38DAC27B6B4D}" srcOrd="1" destOrd="0" presId="urn:microsoft.com/office/officeart/2005/8/layout/process1"/>
    <dgm:cxn modelId="{15AC64F0-384B-C542-87DF-4A5A7606DF9D}" type="presOf" srcId="{3118F1E0-004F-244C-ABA3-A1230363659C}" destId="{657F2FFE-D32D-3648-ACC4-5EA8C8CAF777}" srcOrd="0" destOrd="0" presId="urn:microsoft.com/office/officeart/2005/8/layout/process1"/>
    <dgm:cxn modelId="{0A108358-2230-A549-8B85-0E4B0BE4D55C}" type="presParOf" srcId="{3F1E1F26-9111-DF4C-B815-468B07F69273}" destId="{3A6F904F-77B6-0040-884E-5AE361F16FF5}" srcOrd="0" destOrd="0" presId="urn:microsoft.com/office/officeart/2005/8/layout/process1"/>
    <dgm:cxn modelId="{63BF5728-7361-C145-A526-DCA3EAFBA2C1}" type="presParOf" srcId="{3F1E1F26-9111-DF4C-B815-468B07F69273}" destId="{8760F31A-0223-7B4D-8107-BC450668984B}" srcOrd="1" destOrd="0" presId="urn:microsoft.com/office/officeart/2005/8/layout/process1"/>
    <dgm:cxn modelId="{71BCCF11-E621-504E-9603-97DAE7A1902A}" type="presParOf" srcId="{8760F31A-0223-7B4D-8107-BC450668984B}" destId="{4F2A6C93-F9E4-0D4E-BA81-32746BCCFDCD}" srcOrd="0" destOrd="0" presId="urn:microsoft.com/office/officeart/2005/8/layout/process1"/>
    <dgm:cxn modelId="{EE146D5C-F98B-5449-87C7-C3D8F33BC1B0}" type="presParOf" srcId="{3F1E1F26-9111-DF4C-B815-468B07F69273}" destId="{EA191B47-0D79-6C47-B2B2-CFCD93E5DB0C}" srcOrd="2" destOrd="0" presId="urn:microsoft.com/office/officeart/2005/8/layout/process1"/>
    <dgm:cxn modelId="{5D853D34-8A83-2043-AD5E-1CF8B51C9949}" type="presParOf" srcId="{3F1E1F26-9111-DF4C-B815-468B07F69273}" destId="{657F2FFE-D32D-3648-ACC4-5EA8C8CAF777}" srcOrd="3" destOrd="0" presId="urn:microsoft.com/office/officeart/2005/8/layout/process1"/>
    <dgm:cxn modelId="{41DE0FFF-F109-6848-B760-B31EBF3A9BC4}" type="presParOf" srcId="{657F2FFE-D32D-3648-ACC4-5EA8C8CAF777}" destId="{D378CF52-E6C6-1F40-99BD-2319ED26792E}" srcOrd="0" destOrd="0" presId="urn:microsoft.com/office/officeart/2005/8/layout/process1"/>
    <dgm:cxn modelId="{4D5E01D7-3F44-7D4A-8B56-B1DB5F3ABD1C}" type="presParOf" srcId="{3F1E1F26-9111-DF4C-B815-468B07F69273}" destId="{9DAB9E9B-31EF-FA4A-A501-DA0D6ADA7448}" srcOrd="4" destOrd="0" presId="urn:microsoft.com/office/officeart/2005/8/layout/process1"/>
    <dgm:cxn modelId="{366D396F-54D3-CB41-A8B1-B18A5E18916D}" type="presParOf" srcId="{3F1E1F26-9111-DF4C-B815-468B07F69273}" destId="{B34FB9FB-70F4-5A4B-A204-805392DC2DEA}" srcOrd="5" destOrd="0" presId="urn:microsoft.com/office/officeart/2005/8/layout/process1"/>
    <dgm:cxn modelId="{2D3B8C9C-7217-E646-8169-4C5E1E1F5A94}" type="presParOf" srcId="{B34FB9FB-70F4-5A4B-A204-805392DC2DEA}" destId="{FF8AA172-881E-2A4F-AFFE-38DAC27B6B4D}" srcOrd="0" destOrd="0" presId="urn:microsoft.com/office/officeart/2005/8/layout/process1"/>
    <dgm:cxn modelId="{6C410700-3C1B-6B4C-97B9-2C6618647AFC}" type="presParOf" srcId="{3F1E1F26-9111-DF4C-B815-468B07F69273}" destId="{CD66F2D2-D561-5A4C-870B-0984B24BCE57}" srcOrd="6" destOrd="0" presId="urn:microsoft.com/office/officeart/2005/8/layout/process1"/>
    <dgm:cxn modelId="{9E0E611E-1FE7-DB4E-89ED-FC0E9EEFCE39}" type="presParOf" srcId="{3F1E1F26-9111-DF4C-B815-468B07F69273}" destId="{38142B90-9F49-AF4D-8FD9-3480AF9E4E55}" srcOrd="7" destOrd="0" presId="urn:microsoft.com/office/officeart/2005/8/layout/process1"/>
    <dgm:cxn modelId="{6CCA8B89-C3DD-394C-9191-2483647A3579}" type="presParOf" srcId="{38142B90-9F49-AF4D-8FD9-3480AF9E4E55}" destId="{43F84331-510A-5E40-9554-E99155CDC6CE}" srcOrd="0" destOrd="0" presId="urn:microsoft.com/office/officeart/2005/8/layout/process1"/>
    <dgm:cxn modelId="{4E7C7E38-255D-A240-A623-DD9F87F0B151}" type="presParOf" srcId="{3F1E1F26-9111-DF4C-B815-468B07F69273}" destId="{4F519BC0-F083-3F4E-AF64-66CB1DFBB081}" srcOrd="8"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A8052D1-940B-244C-AD74-25DB91B3CA10}" type="doc">
      <dgm:prSet loTypeId="urn:microsoft.com/office/officeart/2005/8/layout/process1" loCatId="" qsTypeId="urn:microsoft.com/office/officeart/2005/8/quickstyle/simple1" qsCatId="simple" csTypeId="urn:microsoft.com/office/officeart/2005/8/colors/accent1_2" csCatId="accent1" phldr="1"/>
      <dgm:spPr/>
      <dgm:t>
        <a:bodyPr/>
        <a:lstStyle/>
        <a:p>
          <a:endParaRPr lang="it-IT"/>
        </a:p>
      </dgm:t>
    </dgm:pt>
    <dgm:pt modelId="{10EB291C-4867-8347-8BFD-6AE495702F89}">
      <dgm:prSet phldrT="[Testo]" custT="1">
        <dgm:style>
          <a:lnRef idx="2">
            <a:schemeClr val="accent1"/>
          </a:lnRef>
          <a:fillRef idx="1">
            <a:schemeClr val="lt1"/>
          </a:fillRef>
          <a:effectRef idx="0">
            <a:schemeClr val="accent1"/>
          </a:effectRef>
          <a:fontRef idx="minor">
            <a:schemeClr val="dk1"/>
          </a:fontRef>
        </dgm:style>
      </dgm:prSet>
      <dgm:spPr>
        <a:solidFill>
          <a:srgbClr val="BFD7EE"/>
        </a:solidFill>
        <a:ln>
          <a:solidFill>
            <a:srgbClr val="0070C0"/>
          </a:solidFill>
          <a:prstDash val="dash"/>
        </a:ln>
      </dgm:spPr>
      <dgm:t>
        <a:bodyPr/>
        <a:lstStyle/>
        <a:p>
          <a:r>
            <a:rPr lang="en-GB" sz="2200" b="1" noProof="0" dirty="0">
              <a:solidFill>
                <a:schemeClr val="bg1"/>
              </a:solidFill>
              <a:latin typeface="Microsoft Sans Serif" panose="020B0604020202020204" pitchFamily="34" charset="0"/>
              <a:cs typeface="Microsoft Sans Serif" panose="020B0604020202020204" pitchFamily="34" charset="0"/>
            </a:rPr>
            <a:t>Conversion</a:t>
          </a:r>
        </a:p>
      </dgm:t>
    </dgm:pt>
    <dgm:pt modelId="{8B1FD0B8-9B71-AA41-9576-D16F1D2C55E0}" type="parTrans" cxnId="{4EFA8BC7-2FD3-2B4F-86FB-CAF71C160641}">
      <dgm:prSet/>
      <dgm:spPr/>
      <dgm:t>
        <a:bodyPr/>
        <a:lstStyle/>
        <a:p>
          <a:endParaRPr lang="en-GB" sz="2200" noProof="0" dirty="0">
            <a:latin typeface="Microsoft Sans Serif" panose="020B0604020202020204" pitchFamily="34" charset="0"/>
            <a:cs typeface="Microsoft Sans Serif" panose="020B0604020202020204" pitchFamily="34" charset="0"/>
          </a:endParaRPr>
        </a:p>
      </dgm:t>
    </dgm:pt>
    <dgm:pt modelId="{3118F1E0-004F-244C-ABA3-A1230363659C}" type="sibTrans" cxnId="{4EFA8BC7-2FD3-2B4F-86FB-CAF71C160641}">
      <dgm:prSet custT="1"/>
      <dgm:spPr>
        <a:solidFill>
          <a:srgbClr val="BFD7EE"/>
        </a:solidFill>
        <a:ln>
          <a:solidFill>
            <a:srgbClr val="0070C0"/>
          </a:solidFill>
          <a:prstDash val="dash"/>
        </a:ln>
      </dgm:spPr>
      <dgm:t>
        <a:bodyPr/>
        <a:lstStyle/>
        <a:p>
          <a:endParaRPr lang="en-GB" sz="2200" noProof="0" dirty="0">
            <a:latin typeface="Microsoft Sans Serif" panose="020B0604020202020204" pitchFamily="34" charset="0"/>
            <a:cs typeface="Microsoft Sans Serif" panose="020B0604020202020204" pitchFamily="34" charset="0"/>
          </a:endParaRPr>
        </a:p>
      </dgm:t>
    </dgm:pt>
    <dgm:pt modelId="{03A6EB64-F8AE-5141-8B3A-8D3DED73EF42}">
      <dgm:prSet phldrT="[Testo]" custT="1">
        <dgm:style>
          <a:lnRef idx="2">
            <a:schemeClr val="accent1"/>
          </a:lnRef>
          <a:fillRef idx="1">
            <a:schemeClr val="lt1"/>
          </a:fillRef>
          <a:effectRef idx="0">
            <a:schemeClr val="accent1"/>
          </a:effectRef>
          <a:fontRef idx="minor">
            <a:schemeClr val="dk1"/>
          </a:fontRef>
        </dgm:style>
      </dgm:prSet>
      <dgm:spPr>
        <a:solidFill>
          <a:srgbClr val="BFD7EE"/>
        </a:solidFill>
        <a:ln>
          <a:solidFill>
            <a:srgbClr val="0070C0"/>
          </a:solidFill>
          <a:prstDash val="dash"/>
        </a:ln>
      </dgm:spPr>
      <dgm:t>
        <a:bodyPr/>
        <a:lstStyle/>
        <a:p>
          <a:r>
            <a:rPr lang="en-GB" sz="2200" b="1" noProof="0" dirty="0">
              <a:solidFill>
                <a:schemeClr val="bg1"/>
              </a:solidFill>
              <a:latin typeface="Microsoft Sans Serif" panose="020B0604020202020204" pitchFamily="34" charset="0"/>
              <a:cs typeface="Microsoft Sans Serif" panose="020B0604020202020204" pitchFamily="34" charset="0"/>
            </a:rPr>
            <a:t>Retention</a:t>
          </a:r>
        </a:p>
      </dgm:t>
    </dgm:pt>
    <dgm:pt modelId="{02F8AECF-07E5-064B-AC98-4CF6351BF4F5}" type="parTrans" cxnId="{C8296655-5A1E-F046-B81D-D6A8C592954A}">
      <dgm:prSet/>
      <dgm:spPr/>
      <dgm:t>
        <a:bodyPr/>
        <a:lstStyle/>
        <a:p>
          <a:endParaRPr lang="en-GB" sz="2200" noProof="0" dirty="0">
            <a:latin typeface="Microsoft Sans Serif" panose="020B0604020202020204" pitchFamily="34" charset="0"/>
            <a:cs typeface="Microsoft Sans Serif" panose="020B0604020202020204" pitchFamily="34" charset="0"/>
          </a:endParaRPr>
        </a:p>
      </dgm:t>
    </dgm:pt>
    <dgm:pt modelId="{7D500352-276D-A449-AE5A-4029AE1095EE}" type="sibTrans" cxnId="{C8296655-5A1E-F046-B81D-D6A8C592954A}">
      <dgm:prSet custT="1"/>
      <dgm:spPr>
        <a:solidFill>
          <a:srgbClr val="0070C0"/>
        </a:solidFill>
        <a:ln>
          <a:solidFill>
            <a:srgbClr val="0070C0"/>
          </a:solidFill>
        </a:ln>
      </dgm:spPr>
      <dgm:t>
        <a:bodyPr/>
        <a:lstStyle/>
        <a:p>
          <a:endParaRPr lang="en-GB" sz="2200" noProof="0" dirty="0">
            <a:latin typeface="Microsoft Sans Serif" panose="020B0604020202020204" pitchFamily="34" charset="0"/>
            <a:cs typeface="Microsoft Sans Serif" panose="020B0604020202020204" pitchFamily="34" charset="0"/>
          </a:endParaRPr>
        </a:p>
      </dgm:t>
    </dgm:pt>
    <dgm:pt modelId="{A7851261-9DB9-D845-8CA3-484E225BC711}">
      <dgm:prSet phldrT="[Testo]" custT="1">
        <dgm:style>
          <a:lnRef idx="2">
            <a:schemeClr val="accent1"/>
          </a:lnRef>
          <a:fillRef idx="1">
            <a:schemeClr val="lt1"/>
          </a:fillRef>
          <a:effectRef idx="0">
            <a:schemeClr val="accent1"/>
          </a:effectRef>
          <a:fontRef idx="minor">
            <a:schemeClr val="dk1"/>
          </a:fontRef>
        </dgm:style>
      </dgm:prSet>
      <dgm:spPr>
        <a:solidFill>
          <a:srgbClr val="0070C0"/>
        </a:solidFill>
        <a:ln>
          <a:solidFill>
            <a:srgbClr val="0070C0"/>
          </a:solidFill>
        </a:ln>
      </dgm:spPr>
      <dgm:t>
        <a:bodyPr/>
        <a:lstStyle/>
        <a:p>
          <a:r>
            <a:rPr lang="en-GB" sz="2200" b="1" noProof="0" dirty="0">
              <a:solidFill>
                <a:schemeClr val="bg1"/>
              </a:solidFill>
              <a:latin typeface="Microsoft Sans Serif" panose="020B0604020202020204" pitchFamily="34" charset="0"/>
              <a:cs typeface="Microsoft Sans Serif" panose="020B0604020202020204" pitchFamily="34" charset="0"/>
            </a:rPr>
            <a:t>Lead Generation</a:t>
          </a:r>
        </a:p>
      </dgm:t>
    </dgm:pt>
    <dgm:pt modelId="{3764D6C3-E0E6-0B4F-986D-F90C95DD3FC7}" type="sibTrans" cxnId="{8BA6345C-5BD8-B84B-8D75-1782FBBD206F}">
      <dgm:prSet custT="1"/>
      <dgm:spPr>
        <a:solidFill>
          <a:srgbClr val="BFD7EE"/>
        </a:solidFill>
        <a:ln>
          <a:solidFill>
            <a:srgbClr val="0070C0"/>
          </a:solidFill>
          <a:prstDash val="dash"/>
        </a:ln>
      </dgm:spPr>
      <dgm:t>
        <a:bodyPr/>
        <a:lstStyle/>
        <a:p>
          <a:endParaRPr lang="en-GB" sz="2200" noProof="0" dirty="0">
            <a:latin typeface="Microsoft Sans Serif" panose="020B0604020202020204" pitchFamily="34" charset="0"/>
            <a:cs typeface="Microsoft Sans Serif" panose="020B0604020202020204" pitchFamily="34" charset="0"/>
          </a:endParaRPr>
        </a:p>
      </dgm:t>
    </dgm:pt>
    <dgm:pt modelId="{EEF63FE2-B61A-D74B-B4E9-F90C6A25D305}" type="parTrans" cxnId="{8BA6345C-5BD8-B84B-8D75-1782FBBD206F}">
      <dgm:prSet/>
      <dgm:spPr/>
      <dgm:t>
        <a:bodyPr/>
        <a:lstStyle/>
        <a:p>
          <a:endParaRPr lang="en-GB" sz="2200" noProof="0" dirty="0">
            <a:latin typeface="Microsoft Sans Serif" panose="020B0604020202020204" pitchFamily="34" charset="0"/>
            <a:cs typeface="Microsoft Sans Serif" panose="020B0604020202020204" pitchFamily="34" charset="0"/>
          </a:endParaRPr>
        </a:p>
      </dgm:t>
    </dgm:pt>
    <dgm:pt modelId="{3F1E1F26-9111-DF4C-B815-468B07F69273}" type="pres">
      <dgm:prSet presAssocID="{7A8052D1-940B-244C-AD74-25DB91B3CA10}" presName="Name0" presStyleCnt="0">
        <dgm:presLayoutVars>
          <dgm:dir/>
          <dgm:resizeHandles val="exact"/>
        </dgm:presLayoutVars>
      </dgm:prSet>
      <dgm:spPr/>
    </dgm:pt>
    <dgm:pt modelId="{3A6F904F-77B6-0040-884E-5AE361F16FF5}" type="pres">
      <dgm:prSet presAssocID="{A7851261-9DB9-D845-8CA3-484E225BC711}" presName="node" presStyleLbl="node1" presStyleIdx="0" presStyleCnt="3" custScaleX="111372" custLinFactNeighborX="5235">
        <dgm:presLayoutVars>
          <dgm:bulletEnabled val="1"/>
        </dgm:presLayoutVars>
      </dgm:prSet>
      <dgm:spPr>
        <a:prstGeom prst="rect">
          <a:avLst/>
        </a:prstGeom>
      </dgm:spPr>
    </dgm:pt>
    <dgm:pt modelId="{8760F31A-0223-7B4D-8107-BC450668984B}" type="pres">
      <dgm:prSet presAssocID="{3764D6C3-E0E6-0B4F-986D-F90C95DD3FC7}" presName="sibTrans" presStyleLbl="sibTrans2D1" presStyleIdx="0" presStyleCnt="2" custScaleY="49554"/>
      <dgm:spPr/>
    </dgm:pt>
    <dgm:pt modelId="{4F2A6C93-F9E4-0D4E-BA81-32746BCCFDCD}" type="pres">
      <dgm:prSet presAssocID="{3764D6C3-E0E6-0B4F-986D-F90C95DD3FC7}" presName="connectorText" presStyleLbl="sibTrans2D1" presStyleIdx="0" presStyleCnt="2"/>
      <dgm:spPr/>
    </dgm:pt>
    <dgm:pt modelId="{EA191B47-0D79-6C47-B2B2-CFCD93E5DB0C}" type="pres">
      <dgm:prSet presAssocID="{10EB291C-4867-8347-8BFD-6AE495702F89}" presName="node" presStyleLbl="node1" presStyleIdx="1" presStyleCnt="3" custScaleX="111372">
        <dgm:presLayoutVars>
          <dgm:bulletEnabled val="1"/>
        </dgm:presLayoutVars>
      </dgm:prSet>
      <dgm:spPr>
        <a:prstGeom prst="rect">
          <a:avLst/>
        </a:prstGeom>
      </dgm:spPr>
    </dgm:pt>
    <dgm:pt modelId="{657F2FFE-D32D-3648-ACC4-5EA8C8CAF777}" type="pres">
      <dgm:prSet presAssocID="{3118F1E0-004F-244C-ABA3-A1230363659C}" presName="sibTrans" presStyleLbl="sibTrans2D1" presStyleIdx="1" presStyleCnt="2" custScaleY="49554"/>
      <dgm:spPr/>
    </dgm:pt>
    <dgm:pt modelId="{D378CF52-E6C6-1F40-99BD-2319ED26792E}" type="pres">
      <dgm:prSet presAssocID="{3118F1E0-004F-244C-ABA3-A1230363659C}" presName="connectorText" presStyleLbl="sibTrans2D1" presStyleIdx="1" presStyleCnt="2"/>
      <dgm:spPr/>
    </dgm:pt>
    <dgm:pt modelId="{9DAB9E9B-31EF-FA4A-A501-DA0D6ADA7448}" type="pres">
      <dgm:prSet presAssocID="{03A6EB64-F8AE-5141-8B3A-8D3DED73EF42}" presName="node" presStyleLbl="node1" presStyleIdx="2" presStyleCnt="3" custScaleX="111372">
        <dgm:presLayoutVars>
          <dgm:bulletEnabled val="1"/>
        </dgm:presLayoutVars>
      </dgm:prSet>
      <dgm:spPr>
        <a:prstGeom prst="rect">
          <a:avLst/>
        </a:prstGeom>
      </dgm:spPr>
    </dgm:pt>
  </dgm:ptLst>
  <dgm:cxnLst>
    <dgm:cxn modelId="{AFCFBC43-F02C-2848-BFB7-8F2A558B7319}" type="presOf" srcId="{3118F1E0-004F-244C-ABA3-A1230363659C}" destId="{D378CF52-E6C6-1F40-99BD-2319ED26792E}" srcOrd="1" destOrd="0" presId="urn:microsoft.com/office/officeart/2005/8/layout/process1"/>
    <dgm:cxn modelId="{C8296655-5A1E-F046-B81D-D6A8C592954A}" srcId="{7A8052D1-940B-244C-AD74-25DB91B3CA10}" destId="{03A6EB64-F8AE-5141-8B3A-8D3DED73EF42}" srcOrd="2" destOrd="0" parTransId="{02F8AECF-07E5-064B-AC98-4CF6351BF4F5}" sibTransId="{7D500352-276D-A449-AE5A-4029AE1095EE}"/>
    <dgm:cxn modelId="{8BA6345C-5BD8-B84B-8D75-1782FBBD206F}" srcId="{7A8052D1-940B-244C-AD74-25DB91B3CA10}" destId="{A7851261-9DB9-D845-8CA3-484E225BC711}" srcOrd="0" destOrd="0" parTransId="{EEF63FE2-B61A-D74B-B4E9-F90C6A25D305}" sibTransId="{3764D6C3-E0E6-0B4F-986D-F90C95DD3FC7}"/>
    <dgm:cxn modelId="{55B89C60-B909-DF40-BD66-CFB415454728}" type="presOf" srcId="{3764D6C3-E0E6-0B4F-986D-F90C95DD3FC7}" destId="{8760F31A-0223-7B4D-8107-BC450668984B}" srcOrd="0" destOrd="0" presId="urn:microsoft.com/office/officeart/2005/8/layout/process1"/>
    <dgm:cxn modelId="{1FE887A1-09D9-1246-8EAC-D1CDDFB1A544}" type="presOf" srcId="{7A8052D1-940B-244C-AD74-25DB91B3CA10}" destId="{3F1E1F26-9111-DF4C-B815-468B07F69273}" srcOrd="0" destOrd="0" presId="urn:microsoft.com/office/officeart/2005/8/layout/process1"/>
    <dgm:cxn modelId="{DED90FA9-21C7-724E-90C7-E208AA56BE27}" type="presOf" srcId="{A7851261-9DB9-D845-8CA3-484E225BC711}" destId="{3A6F904F-77B6-0040-884E-5AE361F16FF5}" srcOrd="0" destOrd="0" presId="urn:microsoft.com/office/officeart/2005/8/layout/process1"/>
    <dgm:cxn modelId="{4EFA8BC7-2FD3-2B4F-86FB-CAF71C160641}" srcId="{7A8052D1-940B-244C-AD74-25DB91B3CA10}" destId="{10EB291C-4867-8347-8BFD-6AE495702F89}" srcOrd="1" destOrd="0" parTransId="{8B1FD0B8-9B71-AA41-9576-D16F1D2C55E0}" sibTransId="{3118F1E0-004F-244C-ABA3-A1230363659C}"/>
    <dgm:cxn modelId="{947F8FC7-5D3D-9645-8DF5-B22441F75059}" type="presOf" srcId="{03A6EB64-F8AE-5141-8B3A-8D3DED73EF42}" destId="{9DAB9E9B-31EF-FA4A-A501-DA0D6ADA7448}" srcOrd="0" destOrd="0" presId="urn:microsoft.com/office/officeart/2005/8/layout/process1"/>
    <dgm:cxn modelId="{60A524E3-DBD4-0B46-B06F-2FA9977DB77F}" type="presOf" srcId="{3764D6C3-E0E6-0B4F-986D-F90C95DD3FC7}" destId="{4F2A6C93-F9E4-0D4E-BA81-32746BCCFDCD}" srcOrd="1" destOrd="0" presId="urn:microsoft.com/office/officeart/2005/8/layout/process1"/>
    <dgm:cxn modelId="{7373C4E9-3FA5-4845-B445-0E6C6B195C5F}" type="presOf" srcId="{10EB291C-4867-8347-8BFD-6AE495702F89}" destId="{EA191B47-0D79-6C47-B2B2-CFCD93E5DB0C}" srcOrd="0" destOrd="0" presId="urn:microsoft.com/office/officeart/2005/8/layout/process1"/>
    <dgm:cxn modelId="{15AC64F0-384B-C542-87DF-4A5A7606DF9D}" type="presOf" srcId="{3118F1E0-004F-244C-ABA3-A1230363659C}" destId="{657F2FFE-D32D-3648-ACC4-5EA8C8CAF777}" srcOrd="0" destOrd="0" presId="urn:microsoft.com/office/officeart/2005/8/layout/process1"/>
    <dgm:cxn modelId="{0A108358-2230-A549-8B85-0E4B0BE4D55C}" type="presParOf" srcId="{3F1E1F26-9111-DF4C-B815-468B07F69273}" destId="{3A6F904F-77B6-0040-884E-5AE361F16FF5}" srcOrd="0" destOrd="0" presId="urn:microsoft.com/office/officeart/2005/8/layout/process1"/>
    <dgm:cxn modelId="{63BF5728-7361-C145-A526-DCA3EAFBA2C1}" type="presParOf" srcId="{3F1E1F26-9111-DF4C-B815-468B07F69273}" destId="{8760F31A-0223-7B4D-8107-BC450668984B}" srcOrd="1" destOrd="0" presId="urn:microsoft.com/office/officeart/2005/8/layout/process1"/>
    <dgm:cxn modelId="{71BCCF11-E621-504E-9603-97DAE7A1902A}" type="presParOf" srcId="{8760F31A-0223-7B4D-8107-BC450668984B}" destId="{4F2A6C93-F9E4-0D4E-BA81-32746BCCFDCD}" srcOrd="0" destOrd="0" presId="urn:microsoft.com/office/officeart/2005/8/layout/process1"/>
    <dgm:cxn modelId="{EE146D5C-F98B-5449-87C7-C3D8F33BC1B0}" type="presParOf" srcId="{3F1E1F26-9111-DF4C-B815-468B07F69273}" destId="{EA191B47-0D79-6C47-B2B2-CFCD93E5DB0C}" srcOrd="2" destOrd="0" presId="urn:microsoft.com/office/officeart/2005/8/layout/process1"/>
    <dgm:cxn modelId="{5D853D34-8A83-2043-AD5E-1CF8B51C9949}" type="presParOf" srcId="{3F1E1F26-9111-DF4C-B815-468B07F69273}" destId="{657F2FFE-D32D-3648-ACC4-5EA8C8CAF777}" srcOrd="3" destOrd="0" presId="urn:microsoft.com/office/officeart/2005/8/layout/process1"/>
    <dgm:cxn modelId="{41DE0FFF-F109-6848-B760-B31EBF3A9BC4}" type="presParOf" srcId="{657F2FFE-D32D-3648-ACC4-5EA8C8CAF777}" destId="{D378CF52-E6C6-1F40-99BD-2319ED26792E}" srcOrd="0" destOrd="0" presId="urn:microsoft.com/office/officeart/2005/8/layout/process1"/>
    <dgm:cxn modelId="{4D5E01D7-3F44-7D4A-8B56-B1DB5F3ABD1C}" type="presParOf" srcId="{3F1E1F26-9111-DF4C-B815-468B07F69273}" destId="{9DAB9E9B-31EF-FA4A-A501-DA0D6ADA7448}"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12FEFD-0534-4CDE-BDFC-5DC8A0A6E211}">
      <dsp:nvSpPr>
        <dsp:cNvPr id="0" name=""/>
        <dsp:cNvSpPr/>
      </dsp:nvSpPr>
      <dsp:spPr>
        <a:xfrm rot="16200000">
          <a:off x="772614" y="-764529"/>
          <a:ext cx="6248401" cy="7777460"/>
        </a:xfrm>
        <a:prstGeom prst="flowChartManualOperati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0" tIns="0" rIns="158750" bIns="0" numCol="1" spcCol="1270" anchor="t" anchorCtr="0">
          <a:noAutofit/>
        </a:bodyPr>
        <a:lstStyle/>
        <a:p>
          <a:pPr marL="0" lvl="0" indent="0" algn="l" defTabSz="1111250">
            <a:lnSpc>
              <a:spcPct val="90000"/>
            </a:lnSpc>
            <a:spcBef>
              <a:spcPct val="0"/>
            </a:spcBef>
            <a:spcAft>
              <a:spcPct val="35000"/>
            </a:spcAft>
            <a:buNone/>
          </a:pPr>
          <a:r>
            <a:rPr lang="en-GB" sz="2500" b="1" kern="1200" noProof="0" dirty="0"/>
            <a:t>UNIT 1: Mastering Digital Marketing Strategies</a:t>
          </a:r>
        </a:p>
        <a:p>
          <a:pPr marL="228600" lvl="1" indent="-228600" algn="l" defTabSz="1111250">
            <a:lnSpc>
              <a:spcPct val="90000"/>
            </a:lnSpc>
            <a:spcBef>
              <a:spcPct val="0"/>
            </a:spcBef>
            <a:spcAft>
              <a:spcPct val="15000"/>
            </a:spcAft>
            <a:buChar char="•"/>
          </a:pPr>
          <a:r>
            <a:rPr lang="en-GB" sz="2500" kern="1200" noProof="0" dirty="0"/>
            <a:t>1.1 Introduction to Digital Marketing</a:t>
          </a:r>
        </a:p>
        <a:p>
          <a:pPr marL="228600" lvl="1" indent="-228600" algn="l" defTabSz="1111250">
            <a:lnSpc>
              <a:spcPct val="90000"/>
            </a:lnSpc>
            <a:spcBef>
              <a:spcPct val="0"/>
            </a:spcBef>
            <a:spcAft>
              <a:spcPct val="15000"/>
            </a:spcAft>
            <a:buChar char="•"/>
          </a:pPr>
          <a:r>
            <a:rPr lang="en-GB" sz="2500" kern="1200" noProof="0" dirty="0"/>
            <a:t>1.2 Developing a Digital Marketing Plan</a:t>
          </a:r>
        </a:p>
        <a:p>
          <a:pPr marL="228600" lvl="1" indent="-228600" algn="l" defTabSz="1111250">
            <a:lnSpc>
              <a:spcPct val="90000"/>
            </a:lnSpc>
            <a:spcBef>
              <a:spcPct val="0"/>
            </a:spcBef>
            <a:spcAft>
              <a:spcPct val="15000"/>
            </a:spcAft>
            <a:buChar char="•"/>
          </a:pPr>
          <a:r>
            <a:rPr lang="en-GB" sz="2500" kern="1200" noProof="0" dirty="0"/>
            <a:t>1.3 Lead Generation Strategies</a:t>
          </a:r>
        </a:p>
        <a:p>
          <a:pPr marL="228600" lvl="1" indent="-228600" algn="l" defTabSz="1111250">
            <a:lnSpc>
              <a:spcPct val="90000"/>
            </a:lnSpc>
            <a:spcBef>
              <a:spcPct val="0"/>
            </a:spcBef>
            <a:spcAft>
              <a:spcPct val="15000"/>
            </a:spcAft>
            <a:buChar char="•"/>
          </a:pPr>
          <a:r>
            <a:rPr lang="en-GB" sz="2500" kern="1200" noProof="0" dirty="0"/>
            <a:t>1.4 Conversion Optimisation</a:t>
          </a:r>
        </a:p>
        <a:p>
          <a:pPr marL="228600" lvl="1" indent="-228600" algn="l" defTabSz="1111250">
            <a:lnSpc>
              <a:spcPct val="90000"/>
            </a:lnSpc>
            <a:spcBef>
              <a:spcPct val="0"/>
            </a:spcBef>
            <a:spcAft>
              <a:spcPct val="15000"/>
            </a:spcAft>
            <a:buChar char="•"/>
          </a:pPr>
          <a:r>
            <a:rPr lang="en-GB" sz="2500" kern="1200" noProof="0" dirty="0"/>
            <a:t>1.5 Customer Retention in the Digital Age</a:t>
          </a:r>
        </a:p>
        <a:p>
          <a:pPr marL="228600" lvl="1" indent="-228600" algn="l" defTabSz="1111250">
            <a:lnSpc>
              <a:spcPct val="90000"/>
            </a:lnSpc>
            <a:spcBef>
              <a:spcPct val="0"/>
            </a:spcBef>
            <a:spcAft>
              <a:spcPct val="15000"/>
            </a:spcAft>
            <a:buChar char="•"/>
          </a:pPr>
          <a:r>
            <a:rPr lang="en-GB" sz="2500" kern="1200" noProof="0" dirty="0"/>
            <a:t>1.6 A Practical Example for Building an Online Presence: Google Business Profile</a:t>
          </a:r>
        </a:p>
      </dsp:txBody>
      <dsp:txXfrm rot="5400000">
        <a:off x="8085" y="1249680"/>
        <a:ext cx="7777460" cy="3749041"/>
      </dsp:txXfrm>
    </dsp:sp>
    <dsp:sp modelId="{6A06E1D3-CB2E-499A-A964-4B9EA4634424}">
      <dsp:nvSpPr>
        <dsp:cNvPr id="0" name=""/>
        <dsp:cNvSpPr/>
      </dsp:nvSpPr>
      <dsp:spPr>
        <a:xfrm rot="16200000">
          <a:off x="9133384" y="-764529"/>
          <a:ext cx="6248401" cy="7777460"/>
        </a:xfrm>
        <a:prstGeom prst="flowChartManualOperati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0" tIns="0" rIns="158750" bIns="0" numCol="1" spcCol="1270" anchor="t" anchorCtr="0">
          <a:noAutofit/>
        </a:bodyPr>
        <a:lstStyle/>
        <a:p>
          <a:pPr marL="0" lvl="0" indent="0" algn="l" defTabSz="1111250">
            <a:lnSpc>
              <a:spcPct val="90000"/>
            </a:lnSpc>
            <a:spcBef>
              <a:spcPct val="0"/>
            </a:spcBef>
            <a:spcAft>
              <a:spcPct val="35000"/>
            </a:spcAft>
            <a:buNone/>
          </a:pPr>
          <a:r>
            <a:rPr lang="en-GB" sz="2500" b="1" kern="1200" noProof="0" dirty="0"/>
            <a:t>UNIT 2: Digital Communication and Interaction</a:t>
          </a:r>
        </a:p>
        <a:p>
          <a:pPr marL="228600" lvl="1" indent="-228600" algn="l" defTabSz="1111250">
            <a:lnSpc>
              <a:spcPct val="90000"/>
            </a:lnSpc>
            <a:spcBef>
              <a:spcPct val="0"/>
            </a:spcBef>
            <a:spcAft>
              <a:spcPct val="15000"/>
            </a:spcAft>
            <a:buChar char="•"/>
          </a:pPr>
          <a:r>
            <a:rPr lang="en-GB" sz="2500" kern="1200" noProof="0" dirty="0"/>
            <a:t>2.1 Introduction to Digital Communication</a:t>
          </a:r>
        </a:p>
        <a:p>
          <a:pPr marL="228600" lvl="1" indent="-228600" algn="l" defTabSz="1111250">
            <a:lnSpc>
              <a:spcPct val="90000"/>
            </a:lnSpc>
            <a:spcBef>
              <a:spcPct val="0"/>
            </a:spcBef>
            <a:spcAft>
              <a:spcPct val="15000"/>
            </a:spcAft>
            <a:buChar char="•"/>
          </a:pPr>
          <a:r>
            <a:rPr lang="en-GB" sz="2500" kern="1200" noProof="0" dirty="0"/>
            <a:t>2.2 Interactive Communication Strategies</a:t>
          </a:r>
        </a:p>
        <a:p>
          <a:pPr marL="228600" lvl="1" indent="-228600" algn="l" defTabSz="1111250">
            <a:lnSpc>
              <a:spcPct val="90000"/>
            </a:lnSpc>
            <a:spcBef>
              <a:spcPct val="0"/>
            </a:spcBef>
            <a:spcAft>
              <a:spcPct val="15000"/>
            </a:spcAft>
            <a:buChar char="•"/>
          </a:pPr>
          <a:r>
            <a:rPr lang="en-GB" sz="2500" kern="1200" noProof="0" dirty="0"/>
            <a:t>2.3 Choosing the Right Social Media Platforms</a:t>
          </a:r>
        </a:p>
        <a:p>
          <a:pPr marL="228600" lvl="1" indent="-228600" algn="l" defTabSz="1111250">
            <a:lnSpc>
              <a:spcPct val="90000"/>
            </a:lnSpc>
            <a:spcBef>
              <a:spcPct val="0"/>
            </a:spcBef>
            <a:spcAft>
              <a:spcPct val="15000"/>
            </a:spcAft>
            <a:buChar char="•"/>
          </a:pPr>
          <a:r>
            <a:rPr lang="en-GB" sz="2500" kern="1200" noProof="0" dirty="0"/>
            <a:t>2.4 Crafting an Effective Editorial Plan</a:t>
          </a:r>
        </a:p>
        <a:p>
          <a:pPr marL="228600" lvl="1" indent="-228600" algn="l" defTabSz="1111250">
            <a:lnSpc>
              <a:spcPct val="90000"/>
            </a:lnSpc>
            <a:spcBef>
              <a:spcPct val="0"/>
            </a:spcBef>
            <a:spcAft>
              <a:spcPct val="15000"/>
            </a:spcAft>
            <a:buChar char="•"/>
          </a:pPr>
          <a:r>
            <a:rPr lang="en-GB" sz="2500" kern="1200" noProof="0" dirty="0"/>
            <a:t>2.5 Integrating Digital Marketing and Communication Strategies</a:t>
          </a:r>
        </a:p>
      </dsp:txBody>
      <dsp:txXfrm rot="5400000">
        <a:off x="8368855" y="1249680"/>
        <a:ext cx="7777460" cy="37490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6F904F-77B6-0040-884E-5AE361F16FF5}">
      <dsp:nvSpPr>
        <dsp:cNvPr id="0" name=""/>
        <dsp:cNvSpPr/>
      </dsp:nvSpPr>
      <dsp:spPr>
        <a:xfrm>
          <a:off x="9341" y="302678"/>
          <a:ext cx="2981400" cy="690041"/>
        </a:xfrm>
        <a:prstGeom prst="rect">
          <a:avLst/>
        </a:prstGeom>
        <a:solidFill>
          <a:srgbClr val="0070C0"/>
        </a:solidFill>
        <a:ln w="12700" cap="flat" cmpd="sng" algn="ctr">
          <a:solidFill>
            <a:srgbClr val="0070C0"/>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b="1" kern="1200" noProof="0" dirty="0">
              <a:solidFill>
                <a:schemeClr val="bg1"/>
              </a:solidFill>
              <a:latin typeface="Microsoft Sans Serif" panose="020B0604020202020204" pitchFamily="34" charset="0"/>
              <a:cs typeface="Microsoft Sans Serif" panose="020B0604020202020204" pitchFamily="34" charset="0"/>
            </a:rPr>
            <a:t>Analysis Phase</a:t>
          </a:r>
        </a:p>
      </dsp:txBody>
      <dsp:txXfrm>
        <a:off x="9341" y="302678"/>
        <a:ext cx="2981400" cy="690041"/>
      </dsp:txXfrm>
    </dsp:sp>
    <dsp:sp modelId="{8760F31A-0223-7B4D-8107-BC450668984B}">
      <dsp:nvSpPr>
        <dsp:cNvPr id="0" name=""/>
        <dsp:cNvSpPr/>
      </dsp:nvSpPr>
      <dsp:spPr>
        <a:xfrm>
          <a:off x="3105636" y="505230"/>
          <a:ext cx="243576" cy="284938"/>
        </a:xfrm>
        <a:prstGeom prst="rightArrow">
          <a:avLst>
            <a:gd name="adj1" fmla="val 60000"/>
            <a:gd name="adj2" fmla="val 50000"/>
          </a:avLst>
        </a:prstGeom>
        <a:solidFill>
          <a:srgbClr val="0070C0"/>
        </a:solidFill>
        <a:ln>
          <a:solidFill>
            <a:srgbClr val="0070C0"/>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GB" sz="2200" kern="1200" noProof="0" dirty="0">
            <a:latin typeface="Microsoft Sans Serif" panose="020B0604020202020204" pitchFamily="34" charset="0"/>
            <a:cs typeface="Microsoft Sans Serif" panose="020B0604020202020204" pitchFamily="34" charset="0"/>
          </a:endParaRPr>
        </a:p>
      </dsp:txBody>
      <dsp:txXfrm>
        <a:off x="3105636" y="562218"/>
        <a:ext cx="170503" cy="170962"/>
      </dsp:txXfrm>
    </dsp:sp>
    <dsp:sp modelId="{EA191B47-0D79-6C47-B2B2-CFCD93E5DB0C}">
      <dsp:nvSpPr>
        <dsp:cNvPr id="0" name=""/>
        <dsp:cNvSpPr/>
      </dsp:nvSpPr>
      <dsp:spPr>
        <a:xfrm>
          <a:off x="3450320" y="302678"/>
          <a:ext cx="2981400" cy="690041"/>
        </a:xfrm>
        <a:prstGeom prst="rect">
          <a:avLst/>
        </a:prstGeom>
        <a:solidFill>
          <a:srgbClr val="0070C0"/>
        </a:solidFill>
        <a:ln w="12700" cap="flat" cmpd="sng" algn="ctr">
          <a:solidFill>
            <a:srgbClr val="0070C0"/>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b="1" kern="1200" noProof="0" dirty="0">
              <a:solidFill>
                <a:schemeClr val="bg1"/>
              </a:solidFill>
              <a:latin typeface="Microsoft Sans Serif" panose="020B0604020202020204" pitchFamily="34" charset="0"/>
              <a:cs typeface="Microsoft Sans Serif" panose="020B0604020202020204" pitchFamily="34" charset="0"/>
            </a:rPr>
            <a:t>Goal Setting</a:t>
          </a:r>
        </a:p>
      </dsp:txBody>
      <dsp:txXfrm>
        <a:off x="3450320" y="302678"/>
        <a:ext cx="2981400" cy="690041"/>
      </dsp:txXfrm>
    </dsp:sp>
    <dsp:sp modelId="{657F2FFE-D32D-3648-ACC4-5EA8C8CAF777}">
      <dsp:nvSpPr>
        <dsp:cNvPr id="0" name=""/>
        <dsp:cNvSpPr/>
      </dsp:nvSpPr>
      <dsp:spPr>
        <a:xfrm>
          <a:off x="6546615" y="505230"/>
          <a:ext cx="243576" cy="284938"/>
        </a:xfrm>
        <a:prstGeom prst="rightArrow">
          <a:avLst>
            <a:gd name="adj1" fmla="val 60000"/>
            <a:gd name="adj2" fmla="val 50000"/>
          </a:avLst>
        </a:prstGeom>
        <a:solidFill>
          <a:srgbClr val="0070C0"/>
        </a:solidFill>
        <a:ln>
          <a:solidFill>
            <a:srgbClr val="0070C0"/>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GB" sz="2200" kern="1200" noProof="0" dirty="0">
            <a:latin typeface="Microsoft Sans Serif" panose="020B0604020202020204" pitchFamily="34" charset="0"/>
            <a:cs typeface="Microsoft Sans Serif" panose="020B0604020202020204" pitchFamily="34" charset="0"/>
          </a:endParaRPr>
        </a:p>
      </dsp:txBody>
      <dsp:txXfrm>
        <a:off x="6546615" y="562218"/>
        <a:ext cx="170503" cy="170962"/>
      </dsp:txXfrm>
    </dsp:sp>
    <dsp:sp modelId="{9DAB9E9B-31EF-FA4A-A501-DA0D6ADA7448}">
      <dsp:nvSpPr>
        <dsp:cNvPr id="0" name=""/>
        <dsp:cNvSpPr/>
      </dsp:nvSpPr>
      <dsp:spPr>
        <a:xfrm>
          <a:off x="6891299" y="302678"/>
          <a:ext cx="2981400" cy="690041"/>
        </a:xfrm>
        <a:prstGeom prst="rect">
          <a:avLst/>
        </a:prstGeom>
        <a:solidFill>
          <a:srgbClr val="0070C0"/>
        </a:solidFill>
        <a:ln w="12700" cap="flat" cmpd="sng" algn="ctr">
          <a:solidFill>
            <a:srgbClr val="0070C0"/>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b="1" kern="1200" noProof="0" dirty="0">
              <a:solidFill>
                <a:schemeClr val="bg1"/>
              </a:solidFill>
              <a:latin typeface="Microsoft Sans Serif" panose="020B0604020202020204" pitchFamily="34" charset="0"/>
              <a:cs typeface="Microsoft Sans Serif" panose="020B0604020202020204" pitchFamily="34" charset="0"/>
            </a:rPr>
            <a:t>Strategy Formulation</a:t>
          </a:r>
        </a:p>
      </dsp:txBody>
      <dsp:txXfrm>
        <a:off x="6891299" y="302678"/>
        <a:ext cx="2981400" cy="690041"/>
      </dsp:txXfrm>
    </dsp:sp>
    <dsp:sp modelId="{B34FB9FB-70F4-5A4B-A204-805392DC2DEA}">
      <dsp:nvSpPr>
        <dsp:cNvPr id="0" name=""/>
        <dsp:cNvSpPr/>
      </dsp:nvSpPr>
      <dsp:spPr>
        <a:xfrm>
          <a:off x="9987594" y="505230"/>
          <a:ext cx="243576" cy="284938"/>
        </a:xfrm>
        <a:prstGeom prst="rightArrow">
          <a:avLst>
            <a:gd name="adj1" fmla="val 60000"/>
            <a:gd name="adj2" fmla="val 50000"/>
          </a:avLst>
        </a:prstGeom>
        <a:solidFill>
          <a:srgbClr val="0070C0"/>
        </a:solidFill>
        <a:ln>
          <a:solidFill>
            <a:srgbClr val="0070C0"/>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GB" sz="2200" kern="1200" noProof="0" dirty="0">
            <a:latin typeface="Microsoft Sans Serif" panose="020B0604020202020204" pitchFamily="34" charset="0"/>
            <a:cs typeface="Microsoft Sans Serif" panose="020B0604020202020204" pitchFamily="34" charset="0"/>
          </a:endParaRPr>
        </a:p>
      </dsp:txBody>
      <dsp:txXfrm>
        <a:off x="9987594" y="562218"/>
        <a:ext cx="170503" cy="170962"/>
      </dsp:txXfrm>
    </dsp:sp>
    <dsp:sp modelId="{CD66F2D2-D561-5A4C-870B-0984B24BCE57}">
      <dsp:nvSpPr>
        <dsp:cNvPr id="0" name=""/>
        <dsp:cNvSpPr/>
      </dsp:nvSpPr>
      <dsp:spPr>
        <a:xfrm>
          <a:off x="10332278" y="302678"/>
          <a:ext cx="2981400" cy="690041"/>
        </a:xfrm>
        <a:prstGeom prst="rect">
          <a:avLst/>
        </a:prstGeom>
        <a:solidFill>
          <a:srgbClr val="0070C0"/>
        </a:solidFill>
        <a:ln w="12700" cap="flat" cmpd="sng" algn="ctr">
          <a:solidFill>
            <a:srgbClr val="0070C0"/>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b="1" kern="1200" noProof="0" dirty="0">
              <a:solidFill>
                <a:schemeClr val="bg1"/>
              </a:solidFill>
              <a:latin typeface="Microsoft Sans Serif" panose="020B0604020202020204" pitchFamily="34" charset="0"/>
              <a:cs typeface="Microsoft Sans Serif" panose="020B0604020202020204" pitchFamily="34" charset="0"/>
            </a:rPr>
            <a:t>Tactical Planning</a:t>
          </a:r>
        </a:p>
      </dsp:txBody>
      <dsp:txXfrm>
        <a:off x="10332278" y="302678"/>
        <a:ext cx="2981400" cy="690041"/>
      </dsp:txXfrm>
    </dsp:sp>
    <dsp:sp modelId="{38142B90-9F49-AF4D-8FD9-3480AF9E4E55}">
      <dsp:nvSpPr>
        <dsp:cNvPr id="0" name=""/>
        <dsp:cNvSpPr/>
      </dsp:nvSpPr>
      <dsp:spPr>
        <a:xfrm>
          <a:off x="13428573" y="505230"/>
          <a:ext cx="243576" cy="284938"/>
        </a:xfrm>
        <a:prstGeom prst="rightArrow">
          <a:avLst>
            <a:gd name="adj1" fmla="val 60000"/>
            <a:gd name="adj2" fmla="val 50000"/>
          </a:avLst>
        </a:prstGeom>
        <a:solidFill>
          <a:srgbClr val="0070C0"/>
        </a:solidFill>
        <a:ln>
          <a:solidFill>
            <a:srgbClr val="0070C0"/>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GB" sz="2200" kern="1200" noProof="0" dirty="0">
            <a:latin typeface="Microsoft Sans Serif" panose="020B0604020202020204" pitchFamily="34" charset="0"/>
            <a:cs typeface="Microsoft Sans Serif" panose="020B0604020202020204" pitchFamily="34" charset="0"/>
          </a:endParaRPr>
        </a:p>
      </dsp:txBody>
      <dsp:txXfrm>
        <a:off x="13428573" y="562218"/>
        <a:ext cx="170503" cy="170962"/>
      </dsp:txXfrm>
    </dsp:sp>
    <dsp:sp modelId="{4F519BC0-F083-3F4E-AF64-66CB1DFBB081}">
      <dsp:nvSpPr>
        <dsp:cNvPr id="0" name=""/>
        <dsp:cNvSpPr/>
      </dsp:nvSpPr>
      <dsp:spPr>
        <a:xfrm>
          <a:off x="13773257" y="302678"/>
          <a:ext cx="2981400" cy="690041"/>
        </a:xfrm>
        <a:prstGeom prst="rect">
          <a:avLst/>
        </a:prstGeom>
        <a:solidFill>
          <a:srgbClr val="0070C0"/>
        </a:solidFill>
        <a:ln w="12700" cap="flat" cmpd="sng" algn="ctr">
          <a:solidFill>
            <a:srgbClr val="0070C0"/>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b="1" kern="1200" noProof="0" dirty="0">
              <a:solidFill>
                <a:schemeClr val="bg1"/>
              </a:solidFill>
              <a:latin typeface="Microsoft Sans Serif" panose="020B0604020202020204" pitchFamily="34" charset="0"/>
              <a:cs typeface="Microsoft Sans Serif" panose="020B0604020202020204" pitchFamily="34" charset="0"/>
            </a:rPr>
            <a:t>Ongoing Assessment</a:t>
          </a:r>
        </a:p>
      </dsp:txBody>
      <dsp:txXfrm>
        <a:off x="13773257" y="302678"/>
        <a:ext cx="2981400" cy="69004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6F904F-77B6-0040-884E-5AE361F16FF5}">
      <dsp:nvSpPr>
        <dsp:cNvPr id="0" name=""/>
        <dsp:cNvSpPr/>
      </dsp:nvSpPr>
      <dsp:spPr>
        <a:xfrm>
          <a:off x="70784" y="0"/>
          <a:ext cx="3729397" cy="868721"/>
        </a:xfrm>
        <a:prstGeom prst="rect">
          <a:avLst/>
        </a:prstGeom>
        <a:solidFill>
          <a:srgbClr val="0070C0"/>
        </a:solidFill>
        <a:ln w="12700" cap="flat" cmpd="sng" algn="ctr">
          <a:solidFill>
            <a:srgbClr val="0070C0"/>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b="1" kern="1200" noProof="0" dirty="0">
              <a:solidFill>
                <a:schemeClr val="bg1"/>
              </a:solidFill>
              <a:latin typeface="Microsoft Sans Serif" panose="020B0604020202020204" pitchFamily="34" charset="0"/>
              <a:cs typeface="Microsoft Sans Serif" panose="020B0604020202020204" pitchFamily="34" charset="0"/>
            </a:rPr>
            <a:t>Lead Generation</a:t>
          </a:r>
        </a:p>
      </dsp:txBody>
      <dsp:txXfrm>
        <a:off x="70784" y="0"/>
        <a:ext cx="3729397" cy="868721"/>
      </dsp:txXfrm>
    </dsp:sp>
    <dsp:sp modelId="{8760F31A-0223-7B4D-8107-BC450668984B}">
      <dsp:nvSpPr>
        <dsp:cNvPr id="0" name=""/>
        <dsp:cNvSpPr/>
      </dsp:nvSpPr>
      <dsp:spPr>
        <a:xfrm>
          <a:off x="4117512" y="228599"/>
          <a:ext cx="672738" cy="411522"/>
        </a:xfrm>
        <a:prstGeom prst="rightArrow">
          <a:avLst>
            <a:gd name="adj1" fmla="val 60000"/>
            <a:gd name="adj2" fmla="val 50000"/>
          </a:avLst>
        </a:prstGeom>
        <a:solidFill>
          <a:srgbClr val="BFD7EE"/>
        </a:solidFill>
        <a:ln>
          <a:solidFill>
            <a:srgbClr val="0070C0"/>
          </a:solidFill>
          <a:prstDash val="dash"/>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GB" sz="2200" kern="1200" noProof="0" dirty="0">
            <a:latin typeface="Microsoft Sans Serif" panose="020B0604020202020204" pitchFamily="34" charset="0"/>
            <a:cs typeface="Microsoft Sans Serif" panose="020B0604020202020204" pitchFamily="34" charset="0"/>
          </a:endParaRPr>
        </a:p>
      </dsp:txBody>
      <dsp:txXfrm>
        <a:off x="4117512" y="310903"/>
        <a:ext cx="549281" cy="246914"/>
      </dsp:txXfrm>
    </dsp:sp>
    <dsp:sp modelId="{EA191B47-0D79-6C47-B2B2-CFCD93E5DB0C}">
      <dsp:nvSpPr>
        <dsp:cNvPr id="0" name=""/>
        <dsp:cNvSpPr/>
      </dsp:nvSpPr>
      <dsp:spPr>
        <a:xfrm>
          <a:off x="5069501" y="0"/>
          <a:ext cx="3729397" cy="868721"/>
        </a:xfrm>
        <a:prstGeom prst="rect">
          <a:avLst/>
        </a:prstGeom>
        <a:solidFill>
          <a:srgbClr val="BFD7EE"/>
        </a:solidFill>
        <a:ln w="12700" cap="flat" cmpd="sng" algn="ctr">
          <a:solidFill>
            <a:srgbClr val="0070C0"/>
          </a:solidFill>
          <a:prstDash val="dash"/>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b="1" kern="1200" noProof="0" dirty="0">
              <a:solidFill>
                <a:schemeClr val="bg1"/>
              </a:solidFill>
              <a:latin typeface="Microsoft Sans Serif" panose="020B0604020202020204" pitchFamily="34" charset="0"/>
              <a:cs typeface="Microsoft Sans Serif" panose="020B0604020202020204" pitchFamily="34" charset="0"/>
            </a:rPr>
            <a:t>Conversion</a:t>
          </a:r>
        </a:p>
      </dsp:txBody>
      <dsp:txXfrm>
        <a:off x="5069501" y="0"/>
        <a:ext cx="3729397" cy="868721"/>
      </dsp:txXfrm>
    </dsp:sp>
    <dsp:sp modelId="{657F2FFE-D32D-3648-ACC4-5EA8C8CAF777}">
      <dsp:nvSpPr>
        <dsp:cNvPr id="0" name=""/>
        <dsp:cNvSpPr/>
      </dsp:nvSpPr>
      <dsp:spPr>
        <a:xfrm>
          <a:off x="9133758" y="228599"/>
          <a:ext cx="709902" cy="411522"/>
        </a:xfrm>
        <a:prstGeom prst="rightArrow">
          <a:avLst>
            <a:gd name="adj1" fmla="val 60000"/>
            <a:gd name="adj2" fmla="val 50000"/>
          </a:avLst>
        </a:prstGeom>
        <a:solidFill>
          <a:srgbClr val="BFD7EE"/>
        </a:solidFill>
        <a:ln>
          <a:solidFill>
            <a:srgbClr val="0070C0"/>
          </a:solidFill>
          <a:prstDash val="dash"/>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GB" sz="2200" kern="1200" noProof="0" dirty="0">
            <a:latin typeface="Microsoft Sans Serif" panose="020B0604020202020204" pitchFamily="34" charset="0"/>
            <a:cs typeface="Microsoft Sans Serif" panose="020B0604020202020204" pitchFamily="34" charset="0"/>
          </a:endParaRPr>
        </a:p>
      </dsp:txBody>
      <dsp:txXfrm>
        <a:off x="9133758" y="310903"/>
        <a:ext cx="586445" cy="246914"/>
      </dsp:txXfrm>
    </dsp:sp>
    <dsp:sp modelId="{9DAB9E9B-31EF-FA4A-A501-DA0D6ADA7448}">
      <dsp:nvSpPr>
        <dsp:cNvPr id="0" name=""/>
        <dsp:cNvSpPr/>
      </dsp:nvSpPr>
      <dsp:spPr>
        <a:xfrm>
          <a:off x="10138337" y="0"/>
          <a:ext cx="3729397" cy="868721"/>
        </a:xfrm>
        <a:prstGeom prst="rect">
          <a:avLst/>
        </a:prstGeom>
        <a:solidFill>
          <a:srgbClr val="BFD7EE"/>
        </a:solidFill>
        <a:ln w="12700" cap="flat" cmpd="sng" algn="ctr">
          <a:solidFill>
            <a:srgbClr val="0070C0"/>
          </a:solidFill>
          <a:prstDash val="dash"/>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b="1" kern="1200" noProof="0" dirty="0">
              <a:solidFill>
                <a:schemeClr val="bg1"/>
              </a:solidFill>
              <a:latin typeface="Microsoft Sans Serif" panose="020B0604020202020204" pitchFamily="34" charset="0"/>
              <a:cs typeface="Microsoft Sans Serif" panose="020B0604020202020204" pitchFamily="34" charset="0"/>
            </a:rPr>
            <a:t>Retention</a:t>
          </a:r>
        </a:p>
      </dsp:txBody>
      <dsp:txXfrm>
        <a:off x="10138337" y="0"/>
        <a:ext cx="3729397" cy="868721"/>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AF83BB2D-BFF3-4512-852A-ADC83E812481}" type="datetimeFigureOut">
              <a:rPr lang="es-ES" smtClean="0"/>
              <a:t>7/12/23</a:t>
            </a:fld>
            <a:endParaRPr lang="es-ES"/>
          </a:p>
        </p:txBody>
      </p:sp>
      <p:sp>
        <p:nvSpPr>
          <p:cNvPr id="4" name="Marcador de imagen de diapositiva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65CCAE04-102E-4987-8452-DB8C2E58FA98}" type="slidenum">
              <a:rPr lang="es-ES" smtClean="0"/>
              <a:t>‹N›</a:t>
            </a:fld>
            <a:endParaRPr lang="es-ES"/>
          </a:p>
        </p:txBody>
      </p:sp>
    </p:spTree>
    <p:extLst>
      <p:ext uri="{BB962C8B-B14F-4D97-AF65-F5344CB8AC3E}">
        <p14:creationId xmlns:p14="http://schemas.microsoft.com/office/powerpoint/2010/main" val="3014974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5"/>
          </p:nvPr>
        </p:nvSpPr>
        <p:spPr/>
        <p:txBody>
          <a:bodyPr/>
          <a:lstStyle/>
          <a:p>
            <a:fld id="{65CCAE04-102E-4987-8452-DB8C2E58FA98}" type="slidenum">
              <a:rPr lang="es-ES" smtClean="0"/>
              <a:t>5</a:t>
            </a:fld>
            <a:endParaRPr lang="es-ES"/>
          </a:p>
        </p:txBody>
      </p:sp>
    </p:spTree>
    <p:extLst>
      <p:ext uri="{BB962C8B-B14F-4D97-AF65-F5344CB8AC3E}">
        <p14:creationId xmlns:p14="http://schemas.microsoft.com/office/powerpoint/2010/main" val="2398441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5"/>
          </p:nvPr>
        </p:nvSpPr>
        <p:spPr/>
        <p:txBody>
          <a:bodyPr/>
          <a:lstStyle/>
          <a:p>
            <a:fld id="{65CCAE04-102E-4987-8452-DB8C2E58FA98}" type="slidenum">
              <a:rPr lang="es-ES" smtClean="0"/>
              <a:t>13</a:t>
            </a:fld>
            <a:endParaRPr lang="es-ES"/>
          </a:p>
        </p:txBody>
      </p:sp>
    </p:spTree>
    <p:extLst>
      <p:ext uri="{BB962C8B-B14F-4D97-AF65-F5344CB8AC3E}">
        <p14:creationId xmlns:p14="http://schemas.microsoft.com/office/powerpoint/2010/main" val="2883005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65CCAE04-102E-4987-8452-DB8C2E58FA98}" type="slidenum">
              <a:rPr lang="es-ES" smtClean="0"/>
              <a:t>22</a:t>
            </a:fld>
            <a:endParaRPr lang="es-ES"/>
          </a:p>
        </p:txBody>
      </p:sp>
    </p:spTree>
    <p:extLst>
      <p:ext uri="{BB962C8B-B14F-4D97-AF65-F5344CB8AC3E}">
        <p14:creationId xmlns:p14="http://schemas.microsoft.com/office/powerpoint/2010/main" val="3961249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65CCAE04-102E-4987-8452-DB8C2E58FA98}" type="slidenum">
              <a:rPr lang="es-ES" smtClean="0"/>
              <a:t>23</a:t>
            </a:fld>
            <a:endParaRPr lang="es-ES"/>
          </a:p>
        </p:txBody>
      </p:sp>
    </p:spTree>
    <p:extLst>
      <p:ext uri="{BB962C8B-B14F-4D97-AF65-F5344CB8AC3E}">
        <p14:creationId xmlns:p14="http://schemas.microsoft.com/office/powerpoint/2010/main" val="1381161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71600" y="3188970"/>
            <a:ext cx="15544800" cy="2160270"/>
          </a:xfrm>
          <a:prstGeom prst="rect">
            <a:avLst/>
          </a:prstGeom>
        </p:spPr>
        <p:txBody>
          <a:bodyPr wrap="square" lIns="0" tIns="0" rIns="0" bIns="0">
            <a:spAutoFit/>
          </a:bodyPr>
          <a:lstStyle>
            <a:lvl1pPr>
              <a:defRPr/>
            </a:lvl1pPr>
          </a:lstStyle>
          <a:p>
            <a:endParaRPr dirty="0"/>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10700811" y="9206531"/>
            <a:ext cx="6569709"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15" dirty="0"/>
              <a:t>Legal</a:t>
            </a:r>
            <a:r>
              <a:rPr spc="50" dirty="0"/>
              <a:t> </a:t>
            </a:r>
            <a:r>
              <a:rPr spc="-25" dirty="0"/>
              <a:t>description</a:t>
            </a:r>
            <a:r>
              <a:rPr spc="50" dirty="0"/>
              <a:t> </a:t>
            </a:r>
            <a:r>
              <a:rPr spc="20" dirty="0"/>
              <a:t>–</a:t>
            </a:r>
            <a:r>
              <a:rPr spc="55" dirty="0"/>
              <a:t> </a:t>
            </a:r>
            <a:r>
              <a:rPr spc="-15" dirty="0"/>
              <a:t>Creative</a:t>
            </a:r>
            <a:r>
              <a:rPr spc="50" dirty="0"/>
              <a:t> </a:t>
            </a:r>
            <a:r>
              <a:rPr spc="-10" dirty="0"/>
              <a:t>Commons</a:t>
            </a:r>
            <a:r>
              <a:rPr spc="55" dirty="0"/>
              <a:t> </a:t>
            </a:r>
            <a:r>
              <a:rPr spc="-30" dirty="0"/>
              <a:t>licensing:</a:t>
            </a:r>
            <a:r>
              <a:rPr spc="50" dirty="0"/>
              <a:t> </a:t>
            </a:r>
            <a:r>
              <a:rPr spc="-65" dirty="0"/>
              <a:t>The</a:t>
            </a:r>
            <a:r>
              <a:rPr spc="50" dirty="0"/>
              <a:t> </a:t>
            </a:r>
            <a:r>
              <a:rPr spc="-35" dirty="0"/>
              <a:t>materials</a:t>
            </a:r>
            <a:r>
              <a:rPr spc="55" dirty="0"/>
              <a:t> </a:t>
            </a:r>
            <a:r>
              <a:rPr spc="-25" dirty="0"/>
              <a:t>published</a:t>
            </a:r>
            <a:r>
              <a:rPr spc="50" dirty="0"/>
              <a:t> </a:t>
            </a:r>
            <a:r>
              <a:rPr spc="-15" dirty="0"/>
              <a:t>on</a:t>
            </a:r>
            <a:r>
              <a:rPr spc="55" dirty="0"/>
              <a:t> </a:t>
            </a:r>
            <a:r>
              <a:rPr spc="-40" dirty="0"/>
              <a:t>the</a:t>
            </a:r>
            <a:r>
              <a:rPr spc="50" dirty="0"/>
              <a:t> </a:t>
            </a:r>
            <a:r>
              <a:rPr spc="5" dirty="0"/>
              <a:t>Micro2</a:t>
            </a:r>
            <a:r>
              <a:rPr spc="55" dirty="0"/>
              <a:t> </a:t>
            </a:r>
            <a:r>
              <a:rPr spc="-35" dirty="0"/>
              <a:t>project</a:t>
            </a:r>
            <a:r>
              <a:rPr spc="50" dirty="0"/>
              <a:t> </a:t>
            </a:r>
            <a:r>
              <a:rPr spc="-25" dirty="0"/>
              <a:t>website</a:t>
            </a:r>
            <a:r>
              <a:rPr spc="50" dirty="0"/>
              <a:t> </a:t>
            </a:r>
            <a:r>
              <a:rPr spc="-15" dirty="0"/>
              <a:t>are</a:t>
            </a:r>
            <a:r>
              <a:rPr spc="55" dirty="0"/>
              <a:t> </a:t>
            </a:r>
            <a:r>
              <a:rPr spc="-20" dirty="0"/>
              <a:t>classified</a:t>
            </a:r>
          </a:p>
          <a:p>
            <a:pPr marL="12700" marR="8890">
              <a:lnSpc>
                <a:spcPct val="112500"/>
              </a:lnSpc>
            </a:pPr>
            <a:r>
              <a:rPr spc="15" dirty="0"/>
              <a:t>as Open </a:t>
            </a:r>
            <a:r>
              <a:rPr spc="-15" dirty="0"/>
              <a:t>Educational</a:t>
            </a:r>
            <a:r>
              <a:rPr spc="-10" dirty="0"/>
              <a:t> </a:t>
            </a:r>
            <a:r>
              <a:rPr spc="-15" dirty="0"/>
              <a:t>Resources'</a:t>
            </a:r>
            <a:r>
              <a:rPr spc="-10" dirty="0"/>
              <a:t> (OER) </a:t>
            </a:r>
            <a:r>
              <a:rPr dirty="0"/>
              <a:t>and </a:t>
            </a:r>
            <a:r>
              <a:rPr spc="5" dirty="0"/>
              <a:t>can </a:t>
            </a:r>
            <a:r>
              <a:rPr dirty="0"/>
              <a:t>be </a:t>
            </a:r>
            <a:r>
              <a:rPr spc="-45" dirty="0"/>
              <a:t>freely</a:t>
            </a:r>
            <a:r>
              <a:rPr spc="-40" dirty="0"/>
              <a:t> </a:t>
            </a:r>
            <a:r>
              <a:rPr spc="-45" dirty="0"/>
              <a:t>(without</a:t>
            </a:r>
            <a:r>
              <a:rPr spc="-40" dirty="0"/>
              <a:t> </a:t>
            </a:r>
            <a:r>
              <a:rPr spc="-35" dirty="0"/>
              <a:t>permission</a:t>
            </a:r>
            <a:r>
              <a:rPr spc="-30" dirty="0"/>
              <a:t> </a:t>
            </a:r>
            <a:r>
              <a:rPr spc="-15" dirty="0"/>
              <a:t>of</a:t>
            </a:r>
            <a:r>
              <a:rPr spc="-10" dirty="0"/>
              <a:t> </a:t>
            </a:r>
            <a:r>
              <a:rPr spc="-50" dirty="0"/>
              <a:t>their</a:t>
            </a:r>
            <a:r>
              <a:rPr spc="-45" dirty="0"/>
              <a:t> </a:t>
            </a:r>
            <a:r>
              <a:rPr spc="-35" dirty="0"/>
              <a:t>creators):</a:t>
            </a:r>
            <a:r>
              <a:rPr spc="-30" dirty="0"/>
              <a:t> </a:t>
            </a:r>
            <a:r>
              <a:rPr spc="-20" dirty="0"/>
              <a:t>downloaded,</a:t>
            </a:r>
            <a:r>
              <a:rPr spc="-15" dirty="0"/>
              <a:t> </a:t>
            </a:r>
            <a:r>
              <a:rPr spc="-40" dirty="0"/>
              <a:t>used, </a:t>
            </a:r>
            <a:r>
              <a:rPr spc="-290" dirty="0"/>
              <a:t> </a:t>
            </a:r>
            <a:r>
              <a:rPr spc="-40" dirty="0"/>
              <a:t>reused,</a:t>
            </a:r>
            <a:r>
              <a:rPr spc="-35" dirty="0"/>
              <a:t> </a:t>
            </a:r>
            <a:r>
              <a:rPr spc="-25" dirty="0"/>
              <a:t>copied,</a:t>
            </a:r>
            <a:r>
              <a:rPr spc="-30" dirty="0"/>
              <a:t> </a:t>
            </a:r>
            <a:r>
              <a:rPr spc="-15" dirty="0"/>
              <a:t>adapted,</a:t>
            </a:r>
            <a:r>
              <a:rPr spc="-35" dirty="0"/>
              <a:t> </a:t>
            </a:r>
            <a:r>
              <a:rPr dirty="0"/>
              <a:t>and</a:t>
            </a:r>
            <a:r>
              <a:rPr spc="-30" dirty="0"/>
              <a:t> </a:t>
            </a:r>
            <a:r>
              <a:rPr spc="-15" dirty="0"/>
              <a:t>shared</a:t>
            </a:r>
            <a:r>
              <a:rPr spc="-35" dirty="0"/>
              <a:t> by</a:t>
            </a:r>
            <a:r>
              <a:rPr spc="-30" dirty="0"/>
              <a:t> </a:t>
            </a:r>
            <a:r>
              <a:rPr spc="-50" dirty="0"/>
              <a:t>users,</a:t>
            </a:r>
            <a:r>
              <a:rPr spc="-30" dirty="0"/>
              <a:t> </a:t>
            </a:r>
            <a:r>
              <a:rPr spc="-50" dirty="0"/>
              <a:t>with</a:t>
            </a:r>
            <a:r>
              <a:rPr spc="-35" dirty="0"/>
              <a:t> </a:t>
            </a:r>
            <a:r>
              <a:rPr spc="-40" dirty="0"/>
              <a:t>information</a:t>
            </a:r>
            <a:r>
              <a:rPr spc="-30" dirty="0"/>
              <a:t> </a:t>
            </a:r>
            <a:r>
              <a:rPr spc="-15" dirty="0"/>
              <a:t>about</a:t>
            </a:r>
            <a:r>
              <a:rPr spc="-35" dirty="0"/>
              <a:t> </a:t>
            </a:r>
            <a:r>
              <a:rPr spc="-40" dirty="0"/>
              <a:t>the</a:t>
            </a:r>
            <a:r>
              <a:rPr spc="-30" dirty="0"/>
              <a:t> </a:t>
            </a:r>
            <a:r>
              <a:rPr spc="-20" dirty="0"/>
              <a:t>source</a:t>
            </a:r>
            <a:r>
              <a:rPr spc="-35" dirty="0"/>
              <a:t> </a:t>
            </a:r>
            <a:r>
              <a:rPr spc="-15" dirty="0"/>
              <a:t>of</a:t>
            </a:r>
            <a:r>
              <a:rPr spc="-30" dirty="0"/>
              <a:t> </a:t>
            </a:r>
            <a:r>
              <a:rPr spc="-50" dirty="0"/>
              <a:t>their</a:t>
            </a:r>
            <a:r>
              <a:rPr spc="-30" dirty="0"/>
              <a:t> </a:t>
            </a:r>
            <a:r>
              <a:rPr spc="-40" dirty="0"/>
              <a:t>origin.</a:t>
            </a:r>
          </a:p>
        </p:txBody>
      </p:sp>
      <p:sp>
        <p:nvSpPr>
          <p:cNvPr id="5" name="Holder 5"/>
          <p:cNvSpPr>
            <a:spLocks noGrp="1"/>
          </p:cNvSpPr>
          <p:nvPr>
            <p:ph type="dt" sz="half" idx="6"/>
          </p:nvPr>
        </p:nvSpPr>
        <p:spPr>
          <a:xfrm>
            <a:off x="3297668" y="9206531"/>
            <a:ext cx="5481320"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65" dirty="0"/>
              <a:t>The</a:t>
            </a:r>
            <a:r>
              <a:rPr spc="105" dirty="0"/>
              <a:t> </a:t>
            </a:r>
            <a:r>
              <a:rPr spc="-15" dirty="0"/>
              <a:t>European</a:t>
            </a:r>
            <a:r>
              <a:rPr spc="105" dirty="0"/>
              <a:t> </a:t>
            </a:r>
            <a:r>
              <a:rPr spc="-15" dirty="0"/>
              <a:t>Commission's</a:t>
            </a:r>
            <a:r>
              <a:rPr spc="105" dirty="0"/>
              <a:t> </a:t>
            </a:r>
            <a:r>
              <a:rPr spc="-25" dirty="0"/>
              <a:t>support</a:t>
            </a:r>
            <a:r>
              <a:rPr spc="105" dirty="0"/>
              <a:t> </a:t>
            </a:r>
            <a:r>
              <a:rPr spc="-35" dirty="0"/>
              <a:t>for</a:t>
            </a:r>
            <a:r>
              <a:rPr spc="105" dirty="0"/>
              <a:t> </a:t>
            </a:r>
            <a:r>
              <a:rPr spc="-40" dirty="0"/>
              <a:t>the</a:t>
            </a:r>
            <a:r>
              <a:rPr spc="110" dirty="0"/>
              <a:t> </a:t>
            </a:r>
            <a:r>
              <a:rPr spc="-25" dirty="0"/>
              <a:t>production</a:t>
            </a:r>
            <a:r>
              <a:rPr spc="105" dirty="0"/>
              <a:t> </a:t>
            </a:r>
            <a:r>
              <a:rPr spc="-15" dirty="0"/>
              <a:t>of</a:t>
            </a:r>
            <a:r>
              <a:rPr spc="105" dirty="0"/>
              <a:t> </a:t>
            </a:r>
            <a:r>
              <a:rPr spc="-45" dirty="0"/>
              <a:t>this</a:t>
            </a:r>
            <a:r>
              <a:rPr spc="105" dirty="0"/>
              <a:t> </a:t>
            </a:r>
            <a:r>
              <a:rPr spc="-25" dirty="0"/>
              <a:t>publication</a:t>
            </a:r>
            <a:r>
              <a:rPr spc="105" dirty="0"/>
              <a:t> </a:t>
            </a:r>
            <a:r>
              <a:rPr dirty="0"/>
              <a:t>does</a:t>
            </a:r>
            <a:r>
              <a:rPr spc="110" dirty="0"/>
              <a:t> </a:t>
            </a:r>
            <a:r>
              <a:rPr spc="-35" dirty="0"/>
              <a:t>not</a:t>
            </a:r>
            <a:r>
              <a:rPr spc="105" dirty="0"/>
              <a:t> </a:t>
            </a:r>
            <a:r>
              <a:rPr spc="-35" dirty="0"/>
              <a:t>constitute</a:t>
            </a:r>
            <a:r>
              <a:rPr spc="105" dirty="0"/>
              <a:t> </a:t>
            </a:r>
            <a:r>
              <a:rPr dirty="0"/>
              <a:t>an</a:t>
            </a:r>
          </a:p>
          <a:p>
            <a:pPr marL="12700" marR="5715">
              <a:lnSpc>
                <a:spcPct val="112500"/>
              </a:lnSpc>
            </a:pPr>
            <a:r>
              <a:rPr spc="-30" dirty="0"/>
              <a:t>endorsement</a:t>
            </a:r>
            <a:r>
              <a:rPr spc="175" dirty="0"/>
              <a:t> </a:t>
            </a:r>
            <a:r>
              <a:rPr spc="-15" dirty="0"/>
              <a:t>of</a:t>
            </a:r>
            <a:r>
              <a:rPr spc="180" dirty="0"/>
              <a:t> </a:t>
            </a:r>
            <a:r>
              <a:rPr spc="-40" dirty="0"/>
              <a:t>the</a:t>
            </a:r>
            <a:r>
              <a:rPr spc="180" dirty="0"/>
              <a:t> </a:t>
            </a:r>
            <a:r>
              <a:rPr spc="-40" dirty="0"/>
              <a:t>contents,</a:t>
            </a:r>
            <a:r>
              <a:rPr spc="180" dirty="0"/>
              <a:t> </a:t>
            </a:r>
            <a:r>
              <a:rPr spc="-30" dirty="0"/>
              <a:t>which</a:t>
            </a:r>
            <a:r>
              <a:rPr spc="180" dirty="0"/>
              <a:t> </a:t>
            </a:r>
            <a:r>
              <a:rPr spc="-35" dirty="0"/>
              <a:t>reflect</a:t>
            </a:r>
            <a:r>
              <a:rPr spc="175" dirty="0"/>
              <a:t> </a:t>
            </a:r>
            <a:r>
              <a:rPr spc="-40" dirty="0"/>
              <a:t>the</a:t>
            </a:r>
            <a:r>
              <a:rPr spc="180" dirty="0"/>
              <a:t> </a:t>
            </a:r>
            <a:r>
              <a:rPr spc="-35" dirty="0"/>
              <a:t>views</a:t>
            </a:r>
            <a:r>
              <a:rPr spc="180" dirty="0"/>
              <a:t> </a:t>
            </a:r>
            <a:r>
              <a:rPr spc="-45" dirty="0"/>
              <a:t>only</a:t>
            </a:r>
            <a:r>
              <a:rPr spc="180" dirty="0"/>
              <a:t> </a:t>
            </a:r>
            <a:r>
              <a:rPr spc="-15" dirty="0"/>
              <a:t>of</a:t>
            </a:r>
            <a:r>
              <a:rPr spc="180" dirty="0"/>
              <a:t> </a:t>
            </a:r>
            <a:r>
              <a:rPr spc="-40" dirty="0"/>
              <a:t>the</a:t>
            </a:r>
            <a:r>
              <a:rPr spc="175" dirty="0"/>
              <a:t> </a:t>
            </a:r>
            <a:r>
              <a:rPr spc="-45" dirty="0"/>
              <a:t>authors,</a:t>
            </a:r>
            <a:r>
              <a:rPr spc="180" dirty="0"/>
              <a:t> </a:t>
            </a:r>
            <a:r>
              <a:rPr dirty="0"/>
              <a:t>and</a:t>
            </a:r>
            <a:r>
              <a:rPr spc="180" dirty="0"/>
              <a:t> </a:t>
            </a:r>
            <a:r>
              <a:rPr spc="-40" dirty="0"/>
              <a:t>the</a:t>
            </a:r>
            <a:r>
              <a:rPr spc="180" dirty="0"/>
              <a:t> </a:t>
            </a:r>
            <a:r>
              <a:rPr spc="-20" dirty="0"/>
              <a:t>Commission </a:t>
            </a:r>
            <a:r>
              <a:rPr spc="-285" dirty="0"/>
              <a:t> </a:t>
            </a:r>
            <a:r>
              <a:rPr spc="-15" dirty="0"/>
              <a:t>cannot</a:t>
            </a:r>
            <a:r>
              <a:rPr spc="-35" dirty="0"/>
              <a:t> </a:t>
            </a:r>
            <a:r>
              <a:rPr dirty="0"/>
              <a:t>be</a:t>
            </a:r>
            <a:r>
              <a:rPr spc="-30" dirty="0"/>
              <a:t> held </a:t>
            </a:r>
            <a:r>
              <a:rPr spc="-25" dirty="0"/>
              <a:t>responsible</a:t>
            </a:r>
            <a:r>
              <a:rPr spc="-30" dirty="0"/>
              <a:t> </a:t>
            </a:r>
            <a:r>
              <a:rPr spc="-35" dirty="0"/>
              <a:t>for</a:t>
            </a:r>
            <a:r>
              <a:rPr spc="-30" dirty="0"/>
              <a:t> </a:t>
            </a:r>
            <a:r>
              <a:rPr spc="-25" dirty="0"/>
              <a:t>any</a:t>
            </a:r>
            <a:r>
              <a:rPr spc="-35" dirty="0"/>
              <a:t> </a:t>
            </a:r>
            <a:r>
              <a:rPr spc="-20" dirty="0"/>
              <a:t>use</a:t>
            </a:r>
            <a:r>
              <a:rPr spc="-30" dirty="0"/>
              <a:t> which </a:t>
            </a:r>
            <a:r>
              <a:rPr spc="-35" dirty="0"/>
              <a:t>may</a:t>
            </a:r>
            <a:r>
              <a:rPr spc="-30" dirty="0"/>
              <a:t> </a:t>
            </a:r>
            <a:r>
              <a:rPr dirty="0"/>
              <a:t>be</a:t>
            </a:r>
            <a:r>
              <a:rPr spc="-30" dirty="0"/>
              <a:t> </a:t>
            </a:r>
            <a:r>
              <a:rPr spc="-10" dirty="0"/>
              <a:t>made</a:t>
            </a:r>
            <a:r>
              <a:rPr spc="-35" dirty="0"/>
              <a:t> </a:t>
            </a:r>
            <a:r>
              <a:rPr spc="-15" dirty="0"/>
              <a:t>of</a:t>
            </a:r>
            <a:r>
              <a:rPr spc="-30" dirty="0"/>
              <a:t> </a:t>
            </a:r>
            <a:r>
              <a:rPr spc="-40" dirty="0"/>
              <a:t>the</a:t>
            </a:r>
            <a:r>
              <a:rPr spc="-30" dirty="0"/>
              <a:t> </a:t>
            </a:r>
            <a:r>
              <a:rPr spc="-40" dirty="0"/>
              <a:t>information</a:t>
            </a:r>
            <a:r>
              <a:rPr spc="-30" dirty="0"/>
              <a:t> </a:t>
            </a:r>
            <a:r>
              <a:rPr spc="-15" dirty="0"/>
              <a:t>contained</a:t>
            </a:r>
            <a:r>
              <a:rPr spc="-30" dirty="0"/>
              <a:t> </a:t>
            </a:r>
            <a:r>
              <a:rPr spc="-50" dirty="0"/>
              <a:t>therein.</a:t>
            </a:r>
          </a:p>
        </p:txBody>
      </p:sp>
      <p:sp>
        <p:nvSpPr>
          <p:cNvPr id="6" name="Holder 6"/>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FF5AB7-D75E-4E58-D502-02C4C0C3139E}"/>
              </a:ext>
            </a:extLst>
          </p:cNvPr>
          <p:cNvSpPr>
            <a:spLocks noGrp="1"/>
          </p:cNvSpPr>
          <p:nvPr>
            <p:ph type="title"/>
          </p:nvPr>
        </p:nvSpPr>
        <p:spPr>
          <a:xfrm>
            <a:off x="1260475" y="547688"/>
            <a:ext cx="15773400" cy="1989137"/>
          </a:xfrm>
          <a:prstGeom prst="rect">
            <a:avLst/>
          </a:prstGeo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8EA9532B-A2FE-328C-F1D0-61E02BBE23FC}"/>
              </a:ext>
            </a:extLst>
          </p:cNvPr>
          <p:cNvSpPr>
            <a:spLocks noGrp="1"/>
          </p:cNvSpPr>
          <p:nvPr>
            <p:ph type="body" idx="1"/>
          </p:nvPr>
        </p:nvSpPr>
        <p:spPr>
          <a:xfrm>
            <a:off x="1260475" y="2522538"/>
            <a:ext cx="7735888"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CC748F10-F70C-A1E8-0878-A544DE14A824}"/>
              </a:ext>
            </a:extLst>
          </p:cNvPr>
          <p:cNvSpPr>
            <a:spLocks noGrp="1"/>
          </p:cNvSpPr>
          <p:nvPr>
            <p:ph sz="half" idx="2"/>
          </p:nvPr>
        </p:nvSpPr>
        <p:spPr>
          <a:xfrm>
            <a:off x="1260475" y="3757613"/>
            <a:ext cx="7735888"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82E4A5B8-459D-7F83-45D9-9F0C84283AC1}"/>
              </a:ext>
            </a:extLst>
          </p:cNvPr>
          <p:cNvSpPr>
            <a:spLocks noGrp="1"/>
          </p:cNvSpPr>
          <p:nvPr>
            <p:ph type="body" sz="quarter" idx="3"/>
          </p:nvPr>
        </p:nvSpPr>
        <p:spPr>
          <a:xfrm>
            <a:off x="9258300" y="2522538"/>
            <a:ext cx="7775575"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CCA4BEFF-D959-4E16-790D-07E1BFB873D8}"/>
              </a:ext>
            </a:extLst>
          </p:cNvPr>
          <p:cNvSpPr>
            <a:spLocks noGrp="1"/>
          </p:cNvSpPr>
          <p:nvPr>
            <p:ph sz="quarter" idx="4"/>
          </p:nvPr>
        </p:nvSpPr>
        <p:spPr>
          <a:xfrm>
            <a:off x="9258300" y="3757613"/>
            <a:ext cx="7775575"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5EDE2224-1BC4-3731-E71A-5ECCEA54FEA9}"/>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7/12/23</a:t>
            </a:fld>
            <a:endParaRPr lang="es-ES"/>
          </a:p>
        </p:txBody>
      </p:sp>
      <p:sp>
        <p:nvSpPr>
          <p:cNvPr id="8" name="Marcador de pie de página 7">
            <a:extLst>
              <a:ext uri="{FF2B5EF4-FFF2-40B4-BE49-F238E27FC236}">
                <a16:creationId xmlns:a16="http://schemas.microsoft.com/office/drawing/2014/main" id="{F4FF4A19-A492-27E6-F3C5-2CF9F454DA95}"/>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9" name="Marcador de número de diapositiva 8">
            <a:extLst>
              <a:ext uri="{FF2B5EF4-FFF2-40B4-BE49-F238E27FC236}">
                <a16:creationId xmlns:a16="http://schemas.microsoft.com/office/drawing/2014/main" id="{E1AEAE52-47B8-AACE-600E-02C05A6ABA50}"/>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a:t>
            </a:fld>
            <a:endParaRPr lang="es-ES"/>
          </a:p>
        </p:txBody>
      </p:sp>
    </p:spTree>
    <p:extLst>
      <p:ext uri="{BB962C8B-B14F-4D97-AF65-F5344CB8AC3E}">
        <p14:creationId xmlns:p14="http://schemas.microsoft.com/office/powerpoint/2010/main" val="2834698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4388F5-92D5-5372-8AEC-97259E575F23}"/>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922C6652-7CF5-9EA6-5334-00456CBFB006}"/>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7/12/23</a:t>
            </a:fld>
            <a:endParaRPr lang="es-ES"/>
          </a:p>
        </p:txBody>
      </p:sp>
      <p:sp>
        <p:nvSpPr>
          <p:cNvPr id="4" name="Marcador de pie de página 3">
            <a:extLst>
              <a:ext uri="{FF2B5EF4-FFF2-40B4-BE49-F238E27FC236}">
                <a16:creationId xmlns:a16="http://schemas.microsoft.com/office/drawing/2014/main" id="{711D69E3-45F4-54F0-1699-20E95FE21F35}"/>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5" name="Marcador de número de diapositiva 4">
            <a:extLst>
              <a:ext uri="{FF2B5EF4-FFF2-40B4-BE49-F238E27FC236}">
                <a16:creationId xmlns:a16="http://schemas.microsoft.com/office/drawing/2014/main" id="{71D73FE0-6FFB-C873-F6AA-7BE77320AA5C}"/>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a:t>
            </a:fld>
            <a:endParaRPr lang="es-ES"/>
          </a:p>
        </p:txBody>
      </p:sp>
    </p:spTree>
    <p:extLst>
      <p:ext uri="{BB962C8B-B14F-4D97-AF65-F5344CB8AC3E}">
        <p14:creationId xmlns:p14="http://schemas.microsoft.com/office/powerpoint/2010/main" val="16675412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0F0E823-7821-7D45-ED02-AA0B05E8A3D9}"/>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7/12/23</a:t>
            </a:fld>
            <a:endParaRPr lang="es-ES"/>
          </a:p>
        </p:txBody>
      </p:sp>
      <p:sp>
        <p:nvSpPr>
          <p:cNvPr id="3" name="Marcador de pie de página 2">
            <a:extLst>
              <a:ext uri="{FF2B5EF4-FFF2-40B4-BE49-F238E27FC236}">
                <a16:creationId xmlns:a16="http://schemas.microsoft.com/office/drawing/2014/main" id="{3DD9C20F-31B8-96F4-8EF9-48372259CCA8}"/>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4" name="Marcador de número de diapositiva 3">
            <a:extLst>
              <a:ext uri="{FF2B5EF4-FFF2-40B4-BE49-F238E27FC236}">
                <a16:creationId xmlns:a16="http://schemas.microsoft.com/office/drawing/2014/main" id="{49BF5D65-3750-447B-60E6-2B56EEF87896}"/>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a:t>
            </a:fld>
            <a:endParaRPr lang="es-ES"/>
          </a:p>
        </p:txBody>
      </p:sp>
    </p:spTree>
    <p:extLst>
      <p:ext uri="{BB962C8B-B14F-4D97-AF65-F5344CB8AC3E}">
        <p14:creationId xmlns:p14="http://schemas.microsoft.com/office/powerpoint/2010/main" val="13583349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73F976-94F8-860D-C8E3-7951B03D9E48}"/>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72007E78-7A89-7CE0-61FF-90CF2BDE06EC}"/>
              </a:ext>
            </a:extLst>
          </p:cNvPr>
          <p:cNvSpPr>
            <a:spLocks noGrp="1"/>
          </p:cNvSpPr>
          <p:nvPr>
            <p:ph idx="1"/>
          </p:nvPr>
        </p:nvSpPr>
        <p:spPr>
          <a:xfrm>
            <a:off x="7775575" y="1481138"/>
            <a:ext cx="9258300" cy="73104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9DE5B569-3753-738D-3A2B-35097F65BFB1}"/>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F5DCD10-350A-96D0-3F86-724B0392C655}"/>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7/12/23</a:t>
            </a:fld>
            <a:endParaRPr lang="es-ES"/>
          </a:p>
        </p:txBody>
      </p:sp>
      <p:sp>
        <p:nvSpPr>
          <p:cNvPr id="6" name="Marcador de pie de página 5">
            <a:extLst>
              <a:ext uri="{FF2B5EF4-FFF2-40B4-BE49-F238E27FC236}">
                <a16:creationId xmlns:a16="http://schemas.microsoft.com/office/drawing/2014/main" id="{18A85FDC-35A6-C871-2ABA-5D97E1CFDAD0}"/>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B43783E1-174A-CD6F-7C75-D5596BB1A3BB}"/>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a:t>
            </a:fld>
            <a:endParaRPr lang="es-ES"/>
          </a:p>
        </p:txBody>
      </p:sp>
    </p:spTree>
    <p:extLst>
      <p:ext uri="{BB962C8B-B14F-4D97-AF65-F5344CB8AC3E}">
        <p14:creationId xmlns:p14="http://schemas.microsoft.com/office/powerpoint/2010/main" val="25713839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EB82DB-E590-9E27-9B85-DB3164175DA6}"/>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70F5F415-9B66-03F1-A280-F91BECEE2831}"/>
              </a:ext>
            </a:extLst>
          </p:cNvPr>
          <p:cNvSpPr>
            <a:spLocks noGrp="1"/>
          </p:cNvSpPr>
          <p:nvPr>
            <p:ph type="pic" idx="1"/>
          </p:nvPr>
        </p:nvSpPr>
        <p:spPr>
          <a:xfrm>
            <a:off x="7775575" y="1481138"/>
            <a:ext cx="9258300" cy="731043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F2D4BD4B-2697-7D24-5240-7C7BD6891A33}"/>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6D7529B-274F-26CA-49F3-8544388D05E9}"/>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7/12/23</a:t>
            </a:fld>
            <a:endParaRPr lang="es-ES"/>
          </a:p>
        </p:txBody>
      </p:sp>
      <p:sp>
        <p:nvSpPr>
          <p:cNvPr id="6" name="Marcador de pie de página 5">
            <a:extLst>
              <a:ext uri="{FF2B5EF4-FFF2-40B4-BE49-F238E27FC236}">
                <a16:creationId xmlns:a16="http://schemas.microsoft.com/office/drawing/2014/main" id="{BA563377-E641-DE14-D1BA-CF71D5EDDBD5}"/>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EDE86DF9-34D8-143C-6305-6B7E77A962E9}"/>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a:t>
            </a:fld>
            <a:endParaRPr lang="es-ES"/>
          </a:p>
        </p:txBody>
      </p:sp>
    </p:spTree>
    <p:extLst>
      <p:ext uri="{BB962C8B-B14F-4D97-AF65-F5344CB8AC3E}">
        <p14:creationId xmlns:p14="http://schemas.microsoft.com/office/powerpoint/2010/main" val="30724362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4D9611-9F96-082F-28B9-FF36EBE1E2E0}"/>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43F33141-576C-EF73-A1EE-7045A1134667}"/>
              </a:ext>
            </a:extLst>
          </p:cNvPr>
          <p:cNvSpPr>
            <a:spLocks noGrp="1"/>
          </p:cNvSpPr>
          <p:nvPr>
            <p:ph type="body" orient="vert" idx="1"/>
          </p:nvPr>
        </p:nvSpPr>
        <p:spPr>
          <a:xfrm>
            <a:off x="1257300" y="2738438"/>
            <a:ext cx="15773400" cy="652780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BC955F30-0237-872E-47EA-BC752BEF2AA1}"/>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7/12/23</a:t>
            </a:fld>
            <a:endParaRPr lang="es-ES"/>
          </a:p>
        </p:txBody>
      </p:sp>
      <p:sp>
        <p:nvSpPr>
          <p:cNvPr id="5" name="Marcador de pie de página 4">
            <a:extLst>
              <a:ext uri="{FF2B5EF4-FFF2-40B4-BE49-F238E27FC236}">
                <a16:creationId xmlns:a16="http://schemas.microsoft.com/office/drawing/2014/main" id="{AB8821BB-505E-3DC6-28E8-CF4C74B9ABBB}"/>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9CF0F72B-E740-65AF-E93C-8BF881368834}"/>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a:t>
            </a:fld>
            <a:endParaRPr lang="es-ES"/>
          </a:p>
        </p:txBody>
      </p:sp>
    </p:spTree>
    <p:extLst>
      <p:ext uri="{BB962C8B-B14F-4D97-AF65-F5344CB8AC3E}">
        <p14:creationId xmlns:p14="http://schemas.microsoft.com/office/powerpoint/2010/main" val="31484659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B04C3291-190C-F01F-3A92-CD968D304079}"/>
              </a:ext>
            </a:extLst>
          </p:cNvPr>
          <p:cNvSpPr>
            <a:spLocks noGrp="1"/>
          </p:cNvSpPr>
          <p:nvPr>
            <p:ph type="title" orient="vert"/>
          </p:nvPr>
        </p:nvSpPr>
        <p:spPr>
          <a:xfrm>
            <a:off x="13087350" y="547688"/>
            <a:ext cx="3943350" cy="8718550"/>
          </a:xfrm>
          <a:prstGeom prst="rect">
            <a:avLst/>
          </a:prstGeo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15B5A940-913A-7146-6844-3CD1BB012F52}"/>
              </a:ext>
            </a:extLst>
          </p:cNvPr>
          <p:cNvSpPr>
            <a:spLocks noGrp="1"/>
          </p:cNvSpPr>
          <p:nvPr>
            <p:ph type="body" orient="vert" idx="1"/>
          </p:nvPr>
        </p:nvSpPr>
        <p:spPr>
          <a:xfrm>
            <a:off x="1257300" y="547688"/>
            <a:ext cx="11677650" cy="871855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771214DF-558D-6E0A-CE22-5274EDE70E90}"/>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7/12/23</a:t>
            </a:fld>
            <a:endParaRPr lang="es-ES"/>
          </a:p>
        </p:txBody>
      </p:sp>
      <p:sp>
        <p:nvSpPr>
          <p:cNvPr id="5" name="Marcador de pie de página 4">
            <a:extLst>
              <a:ext uri="{FF2B5EF4-FFF2-40B4-BE49-F238E27FC236}">
                <a16:creationId xmlns:a16="http://schemas.microsoft.com/office/drawing/2014/main" id="{05F7B708-24C8-A675-64D7-4FE369D2C41A}"/>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DF26958E-3E01-91E5-9F9D-211590B0B266}"/>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a:t>
            </a:fld>
            <a:endParaRPr lang="es-ES"/>
          </a:p>
        </p:txBody>
      </p:sp>
    </p:spTree>
    <p:extLst>
      <p:ext uri="{BB962C8B-B14F-4D97-AF65-F5344CB8AC3E}">
        <p14:creationId xmlns:p14="http://schemas.microsoft.com/office/powerpoint/2010/main" val="744002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lIns="0" tIns="0" rIns="0" bIns="0"/>
          <a:lstStyle>
            <a:lvl1pPr>
              <a:defRPr/>
            </a:lvl1pPr>
          </a:lstStyle>
          <a:p>
            <a:endParaRPr/>
          </a:p>
        </p:txBody>
      </p:sp>
      <p:sp>
        <p:nvSpPr>
          <p:cNvPr id="4" name="Holder 4"/>
          <p:cNvSpPr>
            <a:spLocks noGrp="1"/>
          </p:cNvSpPr>
          <p:nvPr>
            <p:ph type="ftr" sz="quarter" idx="5"/>
          </p:nvPr>
        </p:nvSpPr>
        <p:spPr>
          <a:xfrm>
            <a:off x="10700811" y="9206531"/>
            <a:ext cx="6569709"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15" dirty="0"/>
              <a:t>Legal</a:t>
            </a:r>
            <a:r>
              <a:rPr spc="50" dirty="0"/>
              <a:t> </a:t>
            </a:r>
            <a:r>
              <a:rPr spc="-25" dirty="0"/>
              <a:t>description</a:t>
            </a:r>
            <a:r>
              <a:rPr spc="50" dirty="0"/>
              <a:t> </a:t>
            </a:r>
            <a:r>
              <a:rPr spc="20" dirty="0"/>
              <a:t>–</a:t>
            </a:r>
            <a:r>
              <a:rPr spc="55" dirty="0"/>
              <a:t> </a:t>
            </a:r>
            <a:r>
              <a:rPr spc="-15" dirty="0"/>
              <a:t>Creative</a:t>
            </a:r>
            <a:r>
              <a:rPr spc="50" dirty="0"/>
              <a:t> </a:t>
            </a:r>
            <a:r>
              <a:rPr spc="-10" dirty="0"/>
              <a:t>Commons</a:t>
            </a:r>
            <a:r>
              <a:rPr spc="55" dirty="0"/>
              <a:t> </a:t>
            </a:r>
            <a:r>
              <a:rPr spc="-30" dirty="0"/>
              <a:t>licensing:</a:t>
            </a:r>
            <a:r>
              <a:rPr spc="50" dirty="0"/>
              <a:t> </a:t>
            </a:r>
            <a:r>
              <a:rPr spc="-65" dirty="0"/>
              <a:t>The</a:t>
            </a:r>
            <a:r>
              <a:rPr spc="50" dirty="0"/>
              <a:t> </a:t>
            </a:r>
            <a:r>
              <a:rPr spc="-35" dirty="0"/>
              <a:t>materials</a:t>
            </a:r>
            <a:r>
              <a:rPr spc="55" dirty="0"/>
              <a:t> </a:t>
            </a:r>
            <a:r>
              <a:rPr spc="-25" dirty="0"/>
              <a:t>published</a:t>
            </a:r>
            <a:r>
              <a:rPr spc="50" dirty="0"/>
              <a:t> </a:t>
            </a:r>
            <a:r>
              <a:rPr spc="-15" dirty="0"/>
              <a:t>on</a:t>
            </a:r>
            <a:r>
              <a:rPr spc="55" dirty="0"/>
              <a:t> </a:t>
            </a:r>
            <a:r>
              <a:rPr spc="-40" dirty="0"/>
              <a:t>the</a:t>
            </a:r>
            <a:r>
              <a:rPr spc="50" dirty="0"/>
              <a:t> </a:t>
            </a:r>
            <a:r>
              <a:rPr spc="5" dirty="0"/>
              <a:t>Micro2</a:t>
            </a:r>
            <a:r>
              <a:rPr spc="55" dirty="0"/>
              <a:t> </a:t>
            </a:r>
            <a:r>
              <a:rPr spc="-35" dirty="0"/>
              <a:t>project</a:t>
            </a:r>
            <a:r>
              <a:rPr spc="50" dirty="0"/>
              <a:t> </a:t>
            </a:r>
            <a:r>
              <a:rPr spc="-25" dirty="0"/>
              <a:t>website</a:t>
            </a:r>
            <a:r>
              <a:rPr spc="50" dirty="0"/>
              <a:t> </a:t>
            </a:r>
            <a:r>
              <a:rPr spc="-15" dirty="0"/>
              <a:t>are</a:t>
            </a:r>
            <a:r>
              <a:rPr spc="55" dirty="0"/>
              <a:t> </a:t>
            </a:r>
            <a:r>
              <a:rPr spc="-20" dirty="0"/>
              <a:t>classified</a:t>
            </a:r>
          </a:p>
          <a:p>
            <a:pPr marL="12700" marR="8890">
              <a:lnSpc>
                <a:spcPct val="112500"/>
              </a:lnSpc>
            </a:pPr>
            <a:r>
              <a:rPr spc="15" dirty="0"/>
              <a:t>as Open </a:t>
            </a:r>
            <a:r>
              <a:rPr spc="-15" dirty="0"/>
              <a:t>Educational</a:t>
            </a:r>
            <a:r>
              <a:rPr spc="-10" dirty="0"/>
              <a:t> </a:t>
            </a:r>
            <a:r>
              <a:rPr spc="-15" dirty="0"/>
              <a:t>Resources'</a:t>
            </a:r>
            <a:r>
              <a:rPr spc="-10" dirty="0"/>
              <a:t> (OER) </a:t>
            </a:r>
            <a:r>
              <a:rPr dirty="0"/>
              <a:t>and </a:t>
            </a:r>
            <a:r>
              <a:rPr spc="5" dirty="0"/>
              <a:t>can </a:t>
            </a:r>
            <a:r>
              <a:rPr dirty="0"/>
              <a:t>be </a:t>
            </a:r>
            <a:r>
              <a:rPr spc="-45" dirty="0"/>
              <a:t>freely</a:t>
            </a:r>
            <a:r>
              <a:rPr spc="-40" dirty="0"/>
              <a:t> </a:t>
            </a:r>
            <a:r>
              <a:rPr spc="-45" dirty="0"/>
              <a:t>(without</a:t>
            </a:r>
            <a:r>
              <a:rPr spc="-40" dirty="0"/>
              <a:t> </a:t>
            </a:r>
            <a:r>
              <a:rPr spc="-35" dirty="0"/>
              <a:t>permission</a:t>
            </a:r>
            <a:r>
              <a:rPr spc="-30" dirty="0"/>
              <a:t> </a:t>
            </a:r>
            <a:r>
              <a:rPr spc="-15" dirty="0"/>
              <a:t>of</a:t>
            </a:r>
            <a:r>
              <a:rPr spc="-10" dirty="0"/>
              <a:t> </a:t>
            </a:r>
            <a:r>
              <a:rPr spc="-50" dirty="0"/>
              <a:t>their</a:t>
            </a:r>
            <a:r>
              <a:rPr spc="-45" dirty="0"/>
              <a:t> </a:t>
            </a:r>
            <a:r>
              <a:rPr spc="-35" dirty="0"/>
              <a:t>creators):</a:t>
            </a:r>
            <a:r>
              <a:rPr spc="-30" dirty="0"/>
              <a:t> </a:t>
            </a:r>
            <a:r>
              <a:rPr spc="-20" dirty="0"/>
              <a:t>downloaded,</a:t>
            </a:r>
            <a:r>
              <a:rPr spc="-15" dirty="0"/>
              <a:t> </a:t>
            </a:r>
            <a:r>
              <a:rPr spc="-40" dirty="0"/>
              <a:t>used, </a:t>
            </a:r>
            <a:r>
              <a:rPr spc="-290" dirty="0"/>
              <a:t> </a:t>
            </a:r>
            <a:r>
              <a:rPr spc="-40" dirty="0"/>
              <a:t>reused,</a:t>
            </a:r>
            <a:r>
              <a:rPr spc="-35" dirty="0"/>
              <a:t> </a:t>
            </a:r>
            <a:r>
              <a:rPr spc="-25" dirty="0"/>
              <a:t>copied,</a:t>
            </a:r>
            <a:r>
              <a:rPr spc="-30" dirty="0"/>
              <a:t> </a:t>
            </a:r>
            <a:r>
              <a:rPr spc="-15" dirty="0"/>
              <a:t>adapted,</a:t>
            </a:r>
            <a:r>
              <a:rPr spc="-35" dirty="0"/>
              <a:t> </a:t>
            </a:r>
            <a:r>
              <a:rPr dirty="0"/>
              <a:t>and</a:t>
            </a:r>
            <a:r>
              <a:rPr spc="-30" dirty="0"/>
              <a:t> </a:t>
            </a:r>
            <a:r>
              <a:rPr spc="-15" dirty="0"/>
              <a:t>shared</a:t>
            </a:r>
            <a:r>
              <a:rPr spc="-35" dirty="0"/>
              <a:t> by</a:t>
            </a:r>
            <a:r>
              <a:rPr spc="-30" dirty="0"/>
              <a:t> </a:t>
            </a:r>
            <a:r>
              <a:rPr spc="-50" dirty="0"/>
              <a:t>users,</a:t>
            </a:r>
            <a:r>
              <a:rPr spc="-30" dirty="0"/>
              <a:t> </a:t>
            </a:r>
            <a:r>
              <a:rPr spc="-50" dirty="0"/>
              <a:t>with</a:t>
            </a:r>
            <a:r>
              <a:rPr spc="-35" dirty="0"/>
              <a:t> </a:t>
            </a:r>
            <a:r>
              <a:rPr spc="-40" dirty="0"/>
              <a:t>information</a:t>
            </a:r>
            <a:r>
              <a:rPr spc="-30" dirty="0"/>
              <a:t> </a:t>
            </a:r>
            <a:r>
              <a:rPr spc="-15" dirty="0"/>
              <a:t>about</a:t>
            </a:r>
            <a:r>
              <a:rPr spc="-35" dirty="0"/>
              <a:t> </a:t>
            </a:r>
            <a:r>
              <a:rPr spc="-40" dirty="0"/>
              <a:t>the</a:t>
            </a:r>
            <a:r>
              <a:rPr spc="-30" dirty="0"/>
              <a:t> </a:t>
            </a:r>
            <a:r>
              <a:rPr spc="-20" dirty="0"/>
              <a:t>source</a:t>
            </a:r>
            <a:r>
              <a:rPr spc="-35" dirty="0"/>
              <a:t> </a:t>
            </a:r>
            <a:r>
              <a:rPr spc="-15" dirty="0"/>
              <a:t>of</a:t>
            </a:r>
            <a:r>
              <a:rPr spc="-30" dirty="0"/>
              <a:t> </a:t>
            </a:r>
            <a:r>
              <a:rPr spc="-50" dirty="0"/>
              <a:t>their</a:t>
            </a:r>
            <a:r>
              <a:rPr spc="-30" dirty="0"/>
              <a:t> </a:t>
            </a:r>
            <a:r>
              <a:rPr spc="-40" dirty="0"/>
              <a:t>origin.</a:t>
            </a:r>
          </a:p>
        </p:txBody>
      </p:sp>
      <p:sp>
        <p:nvSpPr>
          <p:cNvPr id="5" name="Holder 5"/>
          <p:cNvSpPr>
            <a:spLocks noGrp="1"/>
          </p:cNvSpPr>
          <p:nvPr>
            <p:ph type="dt" sz="half" idx="6"/>
          </p:nvPr>
        </p:nvSpPr>
        <p:spPr>
          <a:xfrm>
            <a:off x="3297668" y="9206531"/>
            <a:ext cx="5481320"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65" dirty="0"/>
              <a:t>The</a:t>
            </a:r>
            <a:r>
              <a:rPr spc="105" dirty="0"/>
              <a:t> </a:t>
            </a:r>
            <a:r>
              <a:rPr spc="-15" dirty="0"/>
              <a:t>European</a:t>
            </a:r>
            <a:r>
              <a:rPr spc="105" dirty="0"/>
              <a:t> </a:t>
            </a:r>
            <a:r>
              <a:rPr spc="-15" dirty="0"/>
              <a:t>Commission's</a:t>
            </a:r>
            <a:r>
              <a:rPr spc="105" dirty="0"/>
              <a:t> </a:t>
            </a:r>
            <a:r>
              <a:rPr spc="-25" dirty="0"/>
              <a:t>support</a:t>
            </a:r>
            <a:r>
              <a:rPr spc="105" dirty="0"/>
              <a:t> </a:t>
            </a:r>
            <a:r>
              <a:rPr spc="-35" dirty="0"/>
              <a:t>for</a:t>
            </a:r>
            <a:r>
              <a:rPr spc="105" dirty="0"/>
              <a:t> </a:t>
            </a:r>
            <a:r>
              <a:rPr spc="-40" dirty="0"/>
              <a:t>the</a:t>
            </a:r>
            <a:r>
              <a:rPr spc="110" dirty="0"/>
              <a:t> </a:t>
            </a:r>
            <a:r>
              <a:rPr spc="-25" dirty="0"/>
              <a:t>production</a:t>
            </a:r>
            <a:r>
              <a:rPr spc="105" dirty="0"/>
              <a:t> </a:t>
            </a:r>
            <a:r>
              <a:rPr spc="-15" dirty="0"/>
              <a:t>of</a:t>
            </a:r>
            <a:r>
              <a:rPr spc="105" dirty="0"/>
              <a:t> </a:t>
            </a:r>
            <a:r>
              <a:rPr spc="-45" dirty="0"/>
              <a:t>this</a:t>
            </a:r>
            <a:r>
              <a:rPr spc="105" dirty="0"/>
              <a:t> </a:t>
            </a:r>
            <a:r>
              <a:rPr spc="-25" dirty="0"/>
              <a:t>publication</a:t>
            </a:r>
            <a:r>
              <a:rPr spc="105" dirty="0"/>
              <a:t> </a:t>
            </a:r>
            <a:r>
              <a:rPr dirty="0"/>
              <a:t>does</a:t>
            </a:r>
            <a:r>
              <a:rPr spc="110" dirty="0"/>
              <a:t> </a:t>
            </a:r>
            <a:r>
              <a:rPr spc="-35" dirty="0"/>
              <a:t>not</a:t>
            </a:r>
            <a:r>
              <a:rPr spc="105" dirty="0"/>
              <a:t> </a:t>
            </a:r>
            <a:r>
              <a:rPr spc="-35" dirty="0"/>
              <a:t>constitute</a:t>
            </a:r>
            <a:r>
              <a:rPr spc="105" dirty="0"/>
              <a:t> </a:t>
            </a:r>
            <a:r>
              <a:rPr dirty="0"/>
              <a:t>an</a:t>
            </a:r>
          </a:p>
          <a:p>
            <a:pPr marL="12700" marR="5715">
              <a:lnSpc>
                <a:spcPct val="112500"/>
              </a:lnSpc>
            </a:pPr>
            <a:r>
              <a:rPr spc="-30" dirty="0"/>
              <a:t>endorsement</a:t>
            </a:r>
            <a:r>
              <a:rPr spc="175" dirty="0"/>
              <a:t> </a:t>
            </a:r>
            <a:r>
              <a:rPr spc="-15" dirty="0"/>
              <a:t>of</a:t>
            </a:r>
            <a:r>
              <a:rPr spc="180" dirty="0"/>
              <a:t> </a:t>
            </a:r>
            <a:r>
              <a:rPr spc="-40" dirty="0"/>
              <a:t>the</a:t>
            </a:r>
            <a:r>
              <a:rPr spc="180" dirty="0"/>
              <a:t> </a:t>
            </a:r>
            <a:r>
              <a:rPr spc="-40" dirty="0"/>
              <a:t>contents,</a:t>
            </a:r>
            <a:r>
              <a:rPr spc="180" dirty="0"/>
              <a:t> </a:t>
            </a:r>
            <a:r>
              <a:rPr spc="-30" dirty="0"/>
              <a:t>which</a:t>
            </a:r>
            <a:r>
              <a:rPr spc="180" dirty="0"/>
              <a:t> </a:t>
            </a:r>
            <a:r>
              <a:rPr spc="-35" dirty="0"/>
              <a:t>reflect</a:t>
            </a:r>
            <a:r>
              <a:rPr spc="175" dirty="0"/>
              <a:t> </a:t>
            </a:r>
            <a:r>
              <a:rPr spc="-40" dirty="0"/>
              <a:t>the</a:t>
            </a:r>
            <a:r>
              <a:rPr spc="180" dirty="0"/>
              <a:t> </a:t>
            </a:r>
            <a:r>
              <a:rPr spc="-35" dirty="0"/>
              <a:t>views</a:t>
            </a:r>
            <a:r>
              <a:rPr spc="180" dirty="0"/>
              <a:t> </a:t>
            </a:r>
            <a:r>
              <a:rPr spc="-45" dirty="0"/>
              <a:t>only</a:t>
            </a:r>
            <a:r>
              <a:rPr spc="180" dirty="0"/>
              <a:t> </a:t>
            </a:r>
            <a:r>
              <a:rPr spc="-15" dirty="0"/>
              <a:t>of</a:t>
            </a:r>
            <a:r>
              <a:rPr spc="180" dirty="0"/>
              <a:t> </a:t>
            </a:r>
            <a:r>
              <a:rPr spc="-40" dirty="0"/>
              <a:t>the</a:t>
            </a:r>
            <a:r>
              <a:rPr spc="175" dirty="0"/>
              <a:t> </a:t>
            </a:r>
            <a:r>
              <a:rPr spc="-45" dirty="0"/>
              <a:t>authors,</a:t>
            </a:r>
            <a:r>
              <a:rPr spc="180" dirty="0"/>
              <a:t> </a:t>
            </a:r>
            <a:r>
              <a:rPr dirty="0"/>
              <a:t>and</a:t>
            </a:r>
            <a:r>
              <a:rPr spc="180" dirty="0"/>
              <a:t> </a:t>
            </a:r>
            <a:r>
              <a:rPr spc="-40" dirty="0"/>
              <a:t>the</a:t>
            </a:r>
            <a:r>
              <a:rPr spc="180" dirty="0"/>
              <a:t> </a:t>
            </a:r>
            <a:r>
              <a:rPr spc="-20" dirty="0"/>
              <a:t>Commission </a:t>
            </a:r>
            <a:r>
              <a:rPr spc="-285" dirty="0"/>
              <a:t> </a:t>
            </a:r>
            <a:r>
              <a:rPr spc="-15" dirty="0"/>
              <a:t>cannot</a:t>
            </a:r>
            <a:r>
              <a:rPr spc="-35" dirty="0"/>
              <a:t> </a:t>
            </a:r>
            <a:r>
              <a:rPr dirty="0"/>
              <a:t>be</a:t>
            </a:r>
            <a:r>
              <a:rPr spc="-30" dirty="0"/>
              <a:t> held </a:t>
            </a:r>
            <a:r>
              <a:rPr spc="-25" dirty="0"/>
              <a:t>responsible</a:t>
            </a:r>
            <a:r>
              <a:rPr spc="-30" dirty="0"/>
              <a:t> </a:t>
            </a:r>
            <a:r>
              <a:rPr spc="-35" dirty="0"/>
              <a:t>for</a:t>
            </a:r>
            <a:r>
              <a:rPr spc="-30" dirty="0"/>
              <a:t> </a:t>
            </a:r>
            <a:r>
              <a:rPr spc="-25" dirty="0"/>
              <a:t>any</a:t>
            </a:r>
            <a:r>
              <a:rPr spc="-35" dirty="0"/>
              <a:t> </a:t>
            </a:r>
            <a:r>
              <a:rPr spc="-20" dirty="0"/>
              <a:t>use</a:t>
            </a:r>
            <a:r>
              <a:rPr spc="-30" dirty="0"/>
              <a:t> which </a:t>
            </a:r>
            <a:r>
              <a:rPr spc="-35" dirty="0"/>
              <a:t>may</a:t>
            </a:r>
            <a:r>
              <a:rPr spc="-30" dirty="0"/>
              <a:t> </a:t>
            </a:r>
            <a:r>
              <a:rPr dirty="0"/>
              <a:t>be</a:t>
            </a:r>
            <a:r>
              <a:rPr spc="-30" dirty="0"/>
              <a:t> </a:t>
            </a:r>
            <a:r>
              <a:rPr spc="-10" dirty="0"/>
              <a:t>made</a:t>
            </a:r>
            <a:r>
              <a:rPr spc="-35" dirty="0"/>
              <a:t> </a:t>
            </a:r>
            <a:r>
              <a:rPr spc="-15" dirty="0"/>
              <a:t>of</a:t>
            </a:r>
            <a:r>
              <a:rPr spc="-30" dirty="0"/>
              <a:t> </a:t>
            </a:r>
            <a:r>
              <a:rPr spc="-40" dirty="0"/>
              <a:t>the</a:t>
            </a:r>
            <a:r>
              <a:rPr spc="-30" dirty="0"/>
              <a:t> </a:t>
            </a:r>
            <a:r>
              <a:rPr spc="-40" dirty="0"/>
              <a:t>information</a:t>
            </a:r>
            <a:r>
              <a:rPr spc="-30" dirty="0"/>
              <a:t> </a:t>
            </a:r>
            <a:r>
              <a:rPr spc="-15" dirty="0"/>
              <a:t>contained</a:t>
            </a:r>
            <a:r>
              <a:rPr spc="-30" dirty="0"/>
              <a:t> </a:t>
            </a:r>
            <a:r>
              <a:rPr spc="-50" dirty="0"/>
              <a:t>therein.</a:t>
            </a:r>
          </a:p>
        </p:txBody>
      </p:sp>
      <p:sp>
        <p:nvSpPr>
          <p:cNvPr id="6" name="Holder 6"/>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a:xfrm>
            <a:off x="10700811" y="9206531"/>
            <a:ext cx="6569709"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15" dirty="0"/>
              <a:t>Legal</a:t>
            </a:r>
            <a:r>
              <a:rPr spc="50" dirty="0"/>
              <a:t> </a:t>
            </a:r>
            <a:r>
              <a:rPr spc="-25" dirty="0"/>
              <a:t>description</a:t>
            </a:r>
            <a:r>
              <a:rPr spc="50" dirty="0"/>
              <a:t> </a:t>
            </a:r>
            <a:r>
              <a:rPr spc="20" dirty="0"/>
              <a:t>–</a:t>
            </a:r>
            <a:r>
              <a:rPr spc="55" dirty="0"/>
              <a:t> </a:t>
            </a:r>
            <a:r>
              <a:rPr spc="-15" dirty="0"/>
              <a:t>Creative</a:t>
            </a:r>
            <a:r>
              <a:rPr spc="50" dirty="0"/>
              <a:t> </a:t>
            </a:r>
            <a:r>
              <a:rPr spc="-10" dirty="0"/>
              <a:t>Commons</a:t>
            </a:r>
            <a:r>
              <a:rPr spc="55" dirty="0"/>
              <a:t> </a:t>
            </a:r>
            <a:r>
              <a:rPr spc="-30" dirty="0"/>
              <a:t>licensing:</a:t>
            </a:r>
            <a:r>
              <a:rPr spc="50" dirty="0"/>
              <a:t> </a:t>
            </a:r>
            <a:r>
              <a:rPr spc="-65" dirty="0"/>
              <a:t>The</a:t>
            </a:r>
            <a:r>
              <a:rPr spc="50" dirty="0"/>
              <a:t> </a:t>
            </a:r>
            <a:r>
              <a:rPr spc="-35" dirty="0"/>
              <a:t>materials</a:t>
            </a:r>
            <a:r>
              <a:rPr spc="55" dirty="0"/>
              <a:t> </a:t>
            </a:r>
            <a:r>
              <a:rPr spc="-25" dirty="0"/>
              <a:t>published</a:t>
            </a:r>
            <a:r>
              <a:rPr spc="50" dirty="0"/>
              <a:t> </a:t>
            </a:r>
            <a:r>
              <a:rPr spc="-15" dirty="0"/>
              <a:t>on</a:t>
            </a:r>
            <a:r>
              <a:rPr spc="55" dirty="0"/>
              <a:t> </a:t>
            </a:r>
            <a:r>
              <a:rPr spc="-40" dirty="0"/>
              <a:t>the</a:t>
            </a:r>
            <a:r>
              <a:rPr spc="50" dirty="0"/>
              <a:t> </a:t>
            </a:r>
            <a:r>
              <a:rPr spc="5" dirty="0"/>
              <a:t>Micro2</a:t>
            </a:r>
            <a:r>
              <a:rPr spc="55" dirty="0"/>
              <a:t> </a:t>
            </a:r>
            <a:r>
              <a:rPr spc="-35" dirty="0"/>
              <a:t>project</a:t>
            </a:r>
            <a:r>
              <a:rPr spc="50" dirty="0"/>
              <a:t> </a:t>
            </a:r>
            <a:r>
              <a:rPr spc="-25" dirty="0"/>
              <a:t>website</a:t>
            </a:r>
            <a:r>
              <a:rPr spc="50" dirty="0"/>
              <a:t> </a:t>
            </a:r>
            <a:r>
              <a:rPr spc="-15" dirty="0"/>
              <a:t>are</a:t>
            </a:r>
            <a:r>
              <a:rPr spc="55" dirty="0"/>
              <a:t> </a:t>
            </a:r>
            <a:r>
              <a:rPr spc="-20" dirty="0"/>
              <a:t>classified</a:t>
            </a:r>
          </a:p>
          <a:p>
            <a:pPr marL="12700" marR="8890">
              <a:lnSpc>
                <a:spcPct val="112500"/>
              </a:lnSpc>
            </a:pPr>
            <a:r>
              <a:rPr spc="15" dirty="0"/>
              <a:t>as Open </a:t>
            </a:r>
            <a:r>
              <a:rPr spc="-15" dirty="0"/>
              <a:t>Educational</a:t>
            </a:r>
            <a:r>
              <a:rPr spc="-10" dirty="0"/>
              <a:t> </a:t>
            </a:r>
            <a:r>
              <a:rPr spc="-15" dirty="0"/>
              <a:t>Resources'</a:t>
            </a:r>
            <a:r>
              <a:rPr spc="-10" dirty="0"/>
              <a:t> (OER) </a:t>
            </a:r>
            <a:r>
              <a:rPr dirty="0"/>
              <a:t>and </a:t>
            </a:r>
            <a:r>
              <a:rPr spc="5" dirty="0"/>
              <a:t>can </a:t>
            </a:r>
            <a:r>
              <a:rPr dirty="0"/>
              <a:t>be </a:t>
            </a:r>
            <a:r>
              <a:rPr spc="-45" dirty="0"/>
              <a:t>freely</a:t>
            </a:r>
            <a:r>
              <a:rPr spc="-40" dirty="0"/>
              <a:t> </a:t>
            </a:r>
            <a:r>
              <a:rPr spc="-45" dirty="0"/>
              <a:t>(without</a:t>
            </a:r>
            <a:r>
              <a:rPr spc="-40" dirty="0"/>
              <a:t> </a:t>
            </a:r>
            <a:r>
              <a:rPr spc="-35" dirty="0"/>
              <a:t>permission</a:t>
            </a:r>
            <a:r>
              <a:rPr spc="-30" dirty="0"/>
              <a:t> </a:t>
            </a:r>
            <a:r>
              <a:rPr spc="-15" dirty="0"/>
              <a:t>of</a:t>
            </a:r>
            <a:r>
              <a:rPr spc="-10" dirty="0"/>
              <a:t> </a:t>
            </a:r>
            <a:r>
              <a:rPr spc="-50" dirty="0"/>
              <a:t>their</a:t>
            </a:r>
            <a:r>
              <a:rPr spc="-45" dirty="0"/>
              <a:t> </a:t>
            </a:r>
            <a:r>
              <a:rPr spc="-35" dirty="0"/>
              <a:t>creators):</a:t>
            </a:r>
            <a:r>
              <a:rPr spc="-30" dirty="0"/>
              <a:t> </a:t>
            </a:r>
            <a:r>
              <a:rPr spc="-20" dirty="0"/>
              <a:t>downloaded,</a:t>
            </a:r>
            <a:r>
              <a:rPr spc="-15" dirty="0"/>
              <a:t> </a:t>
            </a:r>
            <a:r>
              <a:rPr spc="-40" dirty="0"/>
              <a:t>used, </a:t>
            </a:r>
            <a:r>
              <a:rPr spc="-290" dirty="0"/>
              <a:t> </a:t>
            </a:r>
            <a:r>
              <a:rPr spc="-40" dirty="0"/>
              <a:t>reused,</a:t>
            </a:r>
            <a:r>
              <a:rPr spc="-35" dirty="0"/>
              <a:t> </a:t>
            </a:r>
            <a:r>
              <a:rPr spc="-25" dirty="0"/>
              <a:t>copied,</a:t>
            </a:r>
            <a:r>
              <a:rPr spc="-30" dirty="0"/>
              <a:t> </a:t>
            </a:r>
            <a:r>
              <a:rPr spc="-15" dirty="0"/>
              <a:t>adapted,</a:t>
            </a:r>
            <a:r>
              <a:rPr spc="-35" dirty="0"/>
              <a:t> </a:t>
            </a:r>
            <a:r>
              <a:rPr dirty="0"/>
              <a:t>and</a:t>
            </a:r>
            <a:r>
              <a:rPr spc="-30" dirty="0"/>
              <a:t> </a:t>
            </a:r>
            <a:r>
              <a:rPr spc="-15" dirty="0"/>
              <a:t>shared</a:t>
            </a:r>
            <a:r>
              <a:rPr spc="-35" dirty="0"/>
              <a:t> by</a:t>
            </a:r>
            <a:r>
              <a:rPr spc="-30" dirty="0"/>
              <a:t> </a:t>
            </a:r>
            <a:r>
              <a:rPr spc="-50" dirty="0"/>
              <a:t>users,</a:t>
            </a:r>
            <a:r>
              <a:rPr spc="-30" dirty="0"/>
              <a:t> </a:t>
            </a:r>
            <a:r>
              <a:rPr spc="-50" dirty="0"/>
              <a:t>with</a:t>
            </a:r>
            <a:r>
              <a:rPr spc="-35" dirty="0"/>
              <a:t> </a:t>
            </a:r>
            <a:r>
              <a:rPr spc="-40" dirty="0"/>
              <a:t>information</a:t>
            </a:r>
            <a:r>
              <a:rPr spc="-30" dirty="0"/>
              <a:t> </a:t>
            </a:r>
            <a:r>
              <a:rPr spc="-15" dirty="0"/>
              <a:t>about</a:t>
            </a:r>
            <a:r>
              <a:rPr spc="-35" dirty="0"/>
              <a:t> </a:t>
            </a:r>
            <a:r>
              <a:rPr spc="-40" dirty="0"/>
              <a:t>the</a:t>
            </a:r>
            <a:r>
              <a:rPr spc="-30" dirty="0"/>
              <a:t> </a:t>
            </a:r>
            <a:r>
              <a:rPr spc="-20" dirty="0"/>
              <a:t>source</a:t>
            </a:r>
            <a:r>
              <a:rPr spc="-35" dirty="0"/>
              <a:t> </a:t>
            </a:r>
            <a:r>
              <a:rPr spc="-15" dirty="0"/>
              <a:t>of</a:t>
            </a:r>
            <a:r>
              <a:rPr spc="-30" dirty="0"/>
              <a:t> </a:t>
            </a:r>
            <a:r>
              <a:rPr spc="-50" dirty="0"/>
              <a:t>their</a:t>
            </a:r>
            <a:r>
              <a:rPr spc="-30" dirty="0"/>
              <a:t> </a:t>
            </a:r>
            <a:r>
              <a:rPr spc="-40" dirty="0"/>
              <a:t>origin.</a:t>
            </a:r>
          </a:p>
        </p:txBody>
      </p:sp>
      <p:sp>
        <p:nvSpPr>
          <p:cNvPr id="6" name="Holder 6"/>
          <p:cNvSpPr>
            <a:spLocks noGrp="1"/>
          </p:cNvSpPr>
          <p:nvPr>
            <p:ph type="dt" sz="half" idx="6"/>
          </p:nvPr>
        </p:nvSpPr>
        <p:spPr>
          <a:xfrm>
            <a:off x="3297668" y="9206531"/>
            <a:ext cx="5481320"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65" dirty="0"/>
              <a:t>The</a:t>
            </a:r>
            <a:r>
              <a:rPr spc="105" dirty="0"/>
              <a:t> </a:t>
            </a:r>
            <a:r>
              <a:rPr spc="-15" dirty="0"/>
              <a:t>European</a:t>
            </a:r>
            <a:r>
              <a:rPr spc="105" dirty="0"/>
              <a:t> </a:t>
            </a:r>
            <a:r>
              <a:rPr spc="-15" dirty="0"/>
              <a:t>Commission's</a:t>
            </a:r>
            <a:r>
              <a:rPr spc="105" dirty="0"/>
              <a:t> </a:t>
            </a:r>
            <a:r>
              <a:rPr spc="-25" dirty="0"/>
              <a:t>support</a:t>
            </a:r>
            <a:r>
              <a:rPr spc="105" dirty="0"/>
              <a:t> </a:t>
            </a:r>
            <a:r>
              <a:rPr spc="-35" dirty="0"/>
              <a:t>for</a:t>
            </a:r>
            <a:r>
              <a:rPr spc="105" dirty="0"/>
              <a:t> </a:t>
            </a:r>
            <a:r>
              <a:rPr spc="-40" dirty="0"/>
              <a:t>the</a:t>
            </a:r>
            <a:r>
              <a:rPr spc="110" dirty="0"/>
              <a:t> </a:t>
            </a:r>
            <a:r>
              <a:rPr spc="-25" dirty="0"/>
              <a:t>production</a:t>
            </a:r>
            <a:r>
              <a:rPr spc="105" dirty="0"/>
              <a:t> </a:t>
            </a:r>
            <a:r>
              <a:rPr spc="-15" dirty="0"/>
              <a:t>of</a:t>
            </a:r>
            <a:r>
              <a:rPr spc="105" dirty="0"/>
              <a:t> </a:t>
            </a:r>
            <a:r>
              <a:rPr spc="-45" dirty="0"/>
              <a:t>this</a:t>
            </a:r>
            <a:r>
              <a:rPr spc="105" dirty="0"/>
              <a:t> </a:t>
            </a:r>
            <a:r>
              <a:rPr spc="-25" dirty="0"/>
              <a:t>publication</a:t>
            </a:r>
            <a:r>
              <a:rPr spc="105" dirty="0"/>
              <a:t> </a:t>
            </a:r>
            <a:r>
              <a:rPr dirty="0"/>
              <a:t>does</a:t>
            </a:r>
            <a:r>
              <a:rPr spc="110" dirty="0"/>
              <a:t> </a:t>
            </a:r>
            <a:r>
              <a:rPr spc="-35" dirty="0"/>
              <a:t>not</a:t>
            </a:r>
            <a:r>
              <a:rPr spc="105" dirty="0"/>
              <a:t> </a:t>
            </a:r>
            <a:r>
              <a:rPr spc="-35" dirty="0"/>
              <a:t>constitute</a:t>
            </a:r>
            <a:r>
              <a:rPr spc="105" dirty="0"/>
              <a:t> </a:t>
            </a:r>
            <a:r>
              <a:rPr dirty="0"/>
              <a:t>an</a:t>
            </a:r>
          </a:p>
          <a:p>
            <a:pPr marL="12700" marR="5715">
              <a:lnSpc>
                <a:spcPct val="112500"/>
              </a:lnSpc>
            </a:pPr>
            <a:r>
              <a:rPr spc="-30" dirty="0"/>
              <a:t>endorsement</a:t>
            </a:r>
            <a:r>
              <a:rPr spc="175" dirty="0"/>
              <a:t> </a:t>
            </a:r>
            <a:r>
              <a:rPr spc="-15" dirty="0"/>
              <a:t>of</a:t>
            </a:r>
            <a:r>
              <a:rPr spc="180" dirty="0"/>
              <a:t> </a:t>
            </a:r>
            <a:r>
              <a:rPr spc="-40" dirty="0"/>
              <a:t>the</a:t>
            </a:r>
            <a:r>
              <a:rPr spc="180" dirty="0"/>
              <a:t> </a:t>
            </a:r>
            <a:r>
              <a:rPr spc="-40" dirty="0"/>
              <a:t>contents,</a:t>
            </a:r>
            <a:r>
              <a:rPr spc="180" dirty="0"/>
              <a:t> </a:t>
            </a:r>
            <a:r>
              <a:rPr spc="-30" dirty="0"/>
              <a:t>which</a:t>
            </a:r>
            <a:r>
              <a:rPr spc="180" dirty="0"/>
              <a:t> </a:t>
            </a:r>
            <a:r>
              <a:rPr spc="-35" dirty="0"/>
              <a:t>reflect</a:t>
            </a:r>
            <a:r>
              <a:rPr spc="175" dirty="0"/>
              <a:t> </a:t>
            </a:r>
            <a:r>
              <a:rPr spc="-40" dirty="0"/>
              <a:t>the</a:t>
            </a:r>
            <a:r>
              <a:rPr spc="180" dirty="0"/>
              <a:t> </a:t>
            </a:r>
            <a:r>
              <a:rPr spc="-35" dirty="0"/>
              <a:t>views</a:t>
            </a:r>
            <a:r>
              <a:rPr spc="180" dirty="0"/>
              <a:t> </a:t>
            </a:r>
            <a:r>
              <a:rPr spc="-45" dirty="0"/>
              <a:t>only</a:t>
            </a:r>
            <a:r>
              <a:rPr spc="180" dirty="0"/>
              <a:t> </a:t>
            </a:r>
            <a:r>
              <a:rPr spc="-15" dirty="0"/>
              <a:t>of</a:t>
            </a:r>
            <a:r>
              <a:rPr spc="180" dirty="0"/>
              <a:t> </a:t>
            </a:r>
            <a:r>
              <a:rPr spc="-40" dirty="0"/>
              <a:t>the</a:t>
            </a:r>
            <a:r>
              <a:rPr spc="175" dirty="0"/>
              <a:t> </a:t>
            </a:r>
            <a:r>
              <a:rPr spc="-45" dirty="0"/>
              <a:t>authors,</a:t>
            </a:r>
            <a:r>
              <a:rPr spc="180" dirty="0"/>
              <a:t> </a:t>
            </a:r>
            <a:r>
              <a:rPr dirty="0"/>
              <a:t>and</a:t>
            </a:r>
            <a:r>
              <a:rPr spc="180" dirty="0"/>
              <a:t> </a:t>
            </a:r>
            <a:r>
              <a:rPr spc="-40" dirty="0"/>
              <a:t>the</a:t>
            </a:r>
            <a:r>
              <a:rPr spc="180" dirty="0"/>
              <a:t> </a:t>
            </a:r>
            <a:r>
              <a:rPr spc="-20" dirty="0"/>
              <a:t>Commission </a:t>
            </a:r>
            <a:r>
              <a:rPr spc="-285" dirty="0"/>
              <a:t> </a:t>
            </a:r>
            <a:r>
              <a:rPr spc="-15" dirty="0"/>
              <a:t>cannot</a:t>
            </a:r>
            <a:r>
              <a:rPr spc="-35" dirty="0"/>
              <a:t> </a:t>
            </a:r>
            <a:r>
              <a:rPr dirty="0"/>
              <a:t>be</a:t>
            </a:r>
            <a:r>
              <a:rPr spc="-30" dirty="0"/>
              <a:t> held </a:t>
            </a:r>
            <a:r>
              <a:rPr spc="-25" dirty="0"/>
              <a:t>responsible</a:t>
            </a:r>
            <a:r>
              <a:rPr spc="-30" dirty="0"/>
              <a:t> </a:t>
            </a:r>
            <a:r>
              <a:rPr spc="-35" dirty="0"/>
              <a:t>for</a:t>
            </a:r>
            <a:r>
              <a:rPr spc="-30" dirty="0"/>
              <a:t> </a:t>
            </a:r>
            <a:r>
              <a:rPr spc="-25" dirty="0"/>
              <a:t>any</a:t>
            </a:r>
            <a:r>
              <a:rPr spc="-35" dirty="0"/>
              <a:t> </a:t>
            </a:r>
            <a:r>
              <a:rPr spc="-20" dirty="0"/>
              <a:t>use</a:t>
            </a:r>
            <a:r>
              <a:rPr spc="-30" dirty="0"/>
              <a:t> which </a:t>
            </a:r>
            <a:r>
              <a:rPr spc="-35" dirty="0"/>
              <a:t>may</a:t>
            </a:r>
            <a:r>
              <a:rPr spc="-30" dirty="0"/>
              <a:t> </a:t>
            </a:r>
            <a:r>
              <a:rPr dirty="0"/>
              <a:t>be</a:t>
            </a:r>
            <a:r>
              <a:rPr spc="-30" dirty="0"/>
              <a:t> </a:t>
            </a:r>
            <a:r>
              <a:rPr spc="-10" dirty="0"/>
              <a:t>made</a:t>
            </a:r>
            <a:r>
              <a:rPr spc="-35" dirty="0"/>
              <a:t> </a:t>
            </a:r>
            <a:r>
              <a:rPr spc="-15" dirty="0"/>
              <a:t>of</a:t>
            </a:r>
            <a:r>
              <a:rPr spc="-30" dirty="0"/>
              <a:t> </a:t>
            </a:r>
            <a:r>
              <a:rPr spc="-40" dirty="0"/>
              <a:t>the</a:t>
            </a:r>
            <a:r>
              <a:rPr spc="-30" dirty="0"/>
              <a:t> </a:t>
            </a:r>
            <a:r>
              <a:rPr spc="-40" dirty="0"/>
              <a:t>information</a:t>
            </a:r>
            <a:r>
              <a:rPr spc="-30" dirty="0"/>
              <a:t> </a:t>
            </a:r>
            <a:r>
              <a:rPr spc="-15" dirty="0"/>
              <a:t>contained</a:t>
            </a:r>
            <a:r>
              <a:rPr spc="-30" dirty="0"/>
              <a:t> </a:t>
            </a:r>
            <a:r>
              <a:rPr spc="-50" dirty="0"/>
              <a:t>therein.</a:t>
            </a:r>
          </a:p>
        </p:txBody>
      </p:sp>
      <p:sp>
        <p:nvSpPr>
          <p:cNvPr id="7" name="Holder 7"/>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type="ftr" sz="quarter" idx="5"/>
          </p:nvPr>
        </p:nvSpPr>
        <p:spPr>
          <a:xfrm>
            <a:off x="10700811" y="9206531"/>
            <a:ext cx="6569709"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15" dirty="0"/>
              <a:t>Legal</a:t>
            </a:r>
            <a:r>
              <a:rPr spc="50" dirty="0"/>
              <a:t> </a:t>
            </a:r>
            <a:r>
              <a:rPr spc="-25" dirty="0"/>
              <a:t>description</a:t>
            </a:r>
            <a:r>
              <a:rPr spc="50" dirty="0"/>
              <a:t> </a:t>
            </a:r>
            <a:r>
              <a:rPr spc="20" dirty="0"/>
              <a:t>–</a:t>
            </a:r>
            <a:r>
              <a:rPr spc="55" dirty="0"/>
              <a:t> </a:t>
            </a:r>
            <a:r>
              <a:rPr spc="-15" dirty="0"/>
              <a:t>Creative</a:t>
            </a:r>
            <a:r>
              <a:rPr spc="50" dirty="0"/>
              <a:t> </a:t>
            </a:r>
            <a:r>
              <a:rPr spc="-10" dirty="0"/>
              <a:t>Commons</a:t>
            </a:r>
            <a:r>
              <a:rPr spc="55" dirty="0"/>
              <a:t> </a:t>
            </a:r>
            <a:r>
              <a:rPr spc="-30" dirty="0"/>
              <a:t>licensing:</a:t>
            </a:r>
            <a:r>
              <a:rPr spc="50" dirty="0"/>
              <a:t> </a:t>
            </a:r>
            <a:r>
              <a:rPr spc="-65" dirty="0"/>
              <a:t>The</a:t>
            </a:r>
            <a:r>
              <a:rPr spc="50" dirty="0"/>
              <a:t> </a:t>
            </a:r>
            <a:r>
              <a:rPr spc="-35" dirty="0"/>
              <a:t>materials</a:t>
            </a:r>
            <a:r>
              <a:rPr spc="55" dirty="0"/>
              <a:t> </a:t>
            </a:r>
            <a:r>
              <a:rPr spc="-25" dirty="0"/>
              <a:t>published</a:t>
            </a:r>
            <a:r>
              <a:rPr spc="50" dirty="0"/>
              <a:t> </a:t>
            </a:r>
            <a:r>
              <a:rPr spc="-15" dirty="0"/>
              <a:t>on</a:t>
            </a:r>
            <a:r>
              <a:rPr spc="55" dirty="0"/>
              <a:t> </a:t>
            </a:r>
            <a:r>
              <a:rPr spc="-40" dirty="0"/>
              <a:t>the</a:t>
            </a:r>
            <a:r>
              <a:rPr spc="50" dirty="0"/>
              <a:t> </a:t>
            </a:r>
            <a:r>
              <a:rPr spc="5" dirty="0"/>
              <a:t>Micro2</a:t>
            </a:r>
            <a:r>
              <a:rPr spc="55" dirty="0"/>
              <a:t> </a:t>
            </a:r>
            <a:r>
              <a:rPr spc="-35" dirty="0"/>
              <a:t>project</a:t>
            </a:r>
            <a:r>
              <a:rPr spc="50" dirty="0"/>
              <a:t> </a:t>
            </a:r>
            <a:r>
              <a:rPr spc="-25" dirty="0"/>
              <a:t>website</a:t>
            </a:r>
            <a:r>
              <a:rPr spc="50" dirty="0"/>
              <a:t> </a:t>
            </a:r>
            <a:r>
              <a:rPr spc="-15" dirty="0"/>
              <a:t>are</a:t>
            </a:r>
            <a:r>
              <a:rPr spc="55" dirty="0"/>
              <a:t> </a:t>
            </a:r>
            <a:r>
              <a:rPr spc="-20" dirty="0"/>
              <a:t>classified</a:t>
            </a:r>
          </a:p>
          <a:p>
            <a:pPr marL="12700" marR="8890">
              <a:lnSpc>
                <a:spcPct val="112500"/>
              </a:lnSpc>
            </a:pPr>
            <a:r>
              <a:rPr spc="15" dirty="0"/>
              <a:t>as Open </a:t>
            </a:r>
            <a:r>
              <a:rPr spc="-15" dirty="0"/>
              <a:t>Educational</a:t>
            </a:r>
            <a:r>
              <a:rPr spc="-10" dirty="0"/>
              <a:t> </a:t>
            </a:r>
            <a:r>
              <a:rPr spc="-15" dirty="0"/>
              <a:t>Resources'</a:t>
            </a:r>
            <a:r>
              <a:rPr spc="-10" dirty="0"/>
              <a:t> (OER) </a:t>
            </a:r>
            <a:r>
              <a:rPr dirty="0"/>
              <a:t>and </a:t>
            </a:r>
            <a:r>
              <a:rPr spc="5" dirty="0"/>
              <a:t>can </a:t>
            </a:r>
            <a:r>
              <a:rPr dirty="0"/>
              <a:t>be </a:t>
            </a:r>
            <a:r>
              <a:rPr spc="-45" dirty="0"/>
              <a:t>freely</a:t>
            </a:r>
            <a:r>
              <a:rPr spc="-40" dirty="0"/>
              <a:t> </a:t>
            </a:r>
            <a:r>
              <a:rPr spc="-45" dirty="0"/>
              <a:t>(without</a:t>
            </a:r>
            <a:r>
              <a:rPr spc="-40" dirty="0"/>
              <a:t> </a:t>
            </a:r>
            <a:r>
              <a:rPr spc="-35" dirty="0"/>
              <a:t>permission</a:t>
            </a:r>
            <a:r>
              <a:rPr spc="-30" dirty="0"/>
              <a:t> </a:t>
            </a:r>
            <a:r>
              <a:rPr spc="-15" dirty="0"/>
              <a:t>of</a:t>
            </a:r>
            <a:r>
              <a:rPr spc="-10" dirty="0"/>
              <a:t> </a:t>
            </a:r>
            <a:r>
              <a:rPr spc="-50" dirty="0"/>
              <a:t>their</a:t>
            </a:r>
            <a:r>
              <a:rPr spc="-45" dirty="0"/>
              <a:t> </a:t>
            </a:r>
            <a:r>
              <a:rPr spc="-35" dirty="0"/>
              <a:t>creators):</a:t>
            </a:r>
            <a:r>
              <a:rPr spc="-30" dirty="0"/>
              <a:t> </a:t>
            </a:r>
            <a:r>
              <a:rPr spc="-20" dirty="0"/>
              <a:t>downloaded,</a:t>
            </a:r>
            <a:r>
              <a:rPr spc="-15" dirty="0"/>
              <a:t> </a:t>
            </a:r>
            <a:r>
              <a:rPr spc="-40" dirty="0"/>
              <a:t>used, </a:t>
            </a:r>
            <a:r>
              <a:rPr spc="-290" dirty="0"/>
              <a:t> </a:t>
            </a:r>
            <a:r>
              <a:rPr spc="-40" dirty="0"/>
              <a:t>reused,</a:t>
            </a:r>
            <a:r>
              <a:rPr spc="-35" dirty="0"/>
              <a:t> </a:t>
            </a:r>
            <a:r>
              <a:rPr spc="-25" dirty="0"/>
              <a:t>copied,</a:t>
            </a:r>
            <a:r>
              <a:rPr spc="-30" dirty="0"/>
              <a:t> </a:t>
            </a:r>
            <a:r>
              <a:rPr spc="-15" dirty="0"/>
              <a:t>adapted,</a:t>
            </a:r>
            <a:r>
              <a:rPr spc="-35" dirty="0"/>
              <a:t> </a:t>
            </a:r>
            <a:r>
              <a:rPr dirty="0"/>
              <a:t>and</a:t>
            </a:r>
            <a:r>
              <a:rPr spc="-30" dirty="0"/>
              <a:t> </a:t>
            </a:r>
            <a:r>
              <a:rPr spc="-15" dirty="0"/>
              <a:t>shared</a:t>
            </a:r>
            <a:r>
              <a:rPr spc="-35" dirty="0"/>
              <a:t> by</a:t>
            </a:r>
            <a:r>
              <a:rPr spc="-30" dirty="0"/>
              <a:t> </a:t>
            </a:r>
            <a:r>
              <a:rPr spc="-50" dirty="0"/>
              <a:t>users,</a:t>
            </a:r>
            <a:r>
              <a:rPr spc="-30" dirty="0"/>
              <a:t> </a:t>
            </a:r>
            <a:r>
              <a:rPr spc="-50" dirty="0"/>
              <a:t>with</a:t>
            </a:r>
            <a:r>
              <a:rPr spc="-35" dirty="0"/>
              <a:t> </a:t>
            </a:r>
            <a:r>
              <a:rPr spc="-40" dirty="0"/>
              <a:t>information</a:t>
            </a:r>
            <a:r>
              <a:rPr spc="-30" dirty="0"/>
              <a:t> </a:t>
            </a:r>
            <a:r>
              <a:rPr spc="-15" dirty="0"/>
              <a:t>about</a:t>
            </a:r>
            <a:r>
              <a:rPr spc="-35" dirty="0"/>
              <a:t> </a:t>
            </a:r>
            <a:r>
              <a:rPr spc="-40" dirty="0"/>
              <a:t>the</a:t>
            </a:r>
            <a:r>
              <a:rPr spc="-30" dirty="0"/>
              <a:t> </a:t>
            </a:r>
            <a:r>
              <a:rPr spc="-20" dirty="0"/>
              <a:t>source</a:t>
            </a:r>
            <a:r>
              <a:rPr spc="-35" dirty="0"/>
              <a:t> </a:t>
            </a:r>
            <a:r>
              <a:rPr spc="-15" dirty="0"/>
              <a:t>of</a:t>
            </a:r>
            <a:r>
              <a:rPr spc="-30" dirty="0"/>
              <a:t> </a:t>
            </a:r>
            <a:r>
              <a:rPr spc="-50" dirty="0"/>
              <a:t>their</a:t>
            </a:r>
            <a:r>
              <a:rPr spc="-30" dirty="0"/>
              <a:t> </a:t>
            </a:r>
            <a:r>
              <a:rPr spc="-40" dirty="0"/>
              <a:t>origin.</a:t>
            </a:r>
          </a:p>
        </p:txBody>
      </p:sp>
      <p:sp>
        <p:nvSpPr>
          <p:cNvPr id="4" name="Holder 4"/>
          <p:cNvSpPr>
            <a:spLocks noGrp="1"/>
          </p:cNvSpPr>
          <p:nvPr>
            <p:ph type="dt" sz="half" idx="6"/>
          </p:nvPr>
        </p:nvSpPr>
        <p:spPr>
          <a:xfrm>
            <a:off x="3297668" y="9206531"/>
            <a:ext cx="5481320"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65" dirty="0"/>
              <a:t>The</a:t>
            </a:r>
            <a:r>
              <a:rPr spc="105" dirty="0"/>
              <a:t> </a:t>
            </a:r>
            <a:r>
              <a:rPr spc="-15" dirty="0"/>
              <a:t>European</a:t>
            </a:r>
            <a:r>
              <a:rPr spc="105" dirty="0"/>
              <a:t> </a:t>
            </a:r>
            <a:r>
              <a:rPr spc="-15" dirty="0"/>
              <a:t>Commission's</a:t>
            </a:r>
            <a:r>
              <a:rPr spc="105" dirty="0"/>
              <a:t> </a:t>
            </a:r>
            <a:r>
              <a:rPr spc="-25" dirty="0"/>
              <a:t>support</a:t>
            </a:r>
            <a:r>
              <a:rPr spc="105" dirty="0"/>
              <a:t> </a:t>
            </a:r>
            <a:r>
              <a:rPr spc="-35" dirty="0"/>
              <a:t>for</a:t>
            </a:r>
            <a:r>
              <a:rPr spc="105" dirty="0"/>
              <a:t> </a:t>
            </a:r>
            <a:r>
              <a:rPr spc="-40" dirty="0"/>
              <a:t>the</a:t>
            </a:r>
            <a:r>
              <a:rPr spc="110" dirty="0"/>
              <a:t> </a:t>
            </a:r>
            <a:r>
              <a:rPr spc="-25" dirty="0"/>
              <a:t>production</a:t>
            </a:r>
            <a:r>
              <a:rPr spc="105" dirty="0"/>
              <a:t> </a:t>
            </a:r>
            <a:r>
              <a:rPr spc="-15" dirty="0"/>
              <a:t>of</a:t>
            </a:r>
            <a:r>
              <a:rPr spc="105" dirty="0"/>
              <a:t> </a:t>
            </a:r>
            <a:r>
              <a:rPr spc="-45" dirty="0"/>
              <a:t>this</a:t>
            </a:r>
            <a:r>
              <a:rPr spc="105" dirty="0"/>
              <a:t> </a:t>
            </a:r>
            <a:r>
              <a:rPr spc="-25" dirty="0"/>
              <a:t>publication</a:t>
            </a:r>
            <a:r>
              <a:rPr spc="105" dirty="0"/>
              <a:t> </a:t>
            </a:r>
            <a:r>
              <a:rPr dirty="0"/>
              <a:t>does</a:t>
            </a:r>
            <a:r>
              <a:rPr spc="110" dirty="0"/>
              <a:t> </a:t>
            </a:r>
            <a:r>
              <a:rPr spc="-35" dirty="0"/>
              <a:t>not</a:t>
            </a:r>
            <a:r>
              <a:rPr spc="105" dirty="0"/>
              <a:t> </a:t>
            </a:r>
            <a:r>
              <a:rPr spc="-35" dirty="0"/>
              <a:t>constitute</a:t>
            </a:r>
            <a:r>
              <a:rPr spc="105" dirty="0"/>
              <a:t> </a:t>
            </a:r>
            <a:r>
              <a:rPr dirty="0"/>
              <a:t>an</a:t>
            </a:r>
          </a:p>
          <a:p>
            <a:pPr marL="12700" marR="5715">
              <a:lnSpc>
                <a:spcPct val="112500"/>
              </a:lnSpc>
            </a:pPr>
            <a:r>
              <a:rPr spc="-30" dirty="0"/>
              <a:t>endorsement</a:t>
            </a:r>
            <a:r>
              <a:rPr spc="175" dirty="0"/>
              <a:t> </a:t>
            </a:r>
            <a:r>
              <a:rPr spc="-15" dirty="0"/>
              <a:t>of</a:t>
            </a:r>
            <a:r>
              <a:rPr spc="180" dirty="0"/>
              <a:t> </a:t>
            </a:r>
            <a:r>
              <a:rPr spc="-40" dirty="0"/>
              <a:t>the</a:t>
            </a:r>
            <a:r>
              <a:rPr spc="180" dirty="0"/>
              <a:t> </a:t>
            </a:r>
            <a:r>
              <a:rPr spc="-40" dirty="0"/>
              <a:t>contents,</a:t>
            </a:r>
            <a:r>
              <a:rPr spc="180" dirty="0"/>
              <a:t> </a:t>
            </a:r>
            <a:r>
              <a:rPr spc="-30" dirty="0"/>
              <a:t>which</a:t>
            </a:r>
            <a:r>
              <a:rPr spc="180" dirty="0"/>
              <a:t> </a:t>
            </a:r>
            <a:r>
              <a:rPr spc="-35" dirty="0"/>
              <a:t>reflect</a:t>
            </a:r>
            <a:r>
              <a:rPr spc="175" dirty="0"/>
              <a:t> </a:t>
            </a:r>
            <a:r>
              <a:rPr spc="-40" dirty="0"/>
              <a:t>the</a:t>
            </a:r>
            <a:r>
              <a:rPr spc="180" dirty="0"/>
              <a:t> </a:t>
            </a:r>
            <a:r>
              <a:rPr spc="-35" dirty="0"/>
              <a:t>views</a:t>
            </a:r>
            <a:r>
              <a:rPr spc="180" dirty="0"/>
              <a:t> </a:t>
            </a:r>
            <a:r>
              <a:rPr spc="-45" dirty="0"/>
              <a:t>only</a:t>
            </a:r>
            <a:r>
              <a:rPr spc="180" dirty="0"/>
              <a:t> </a:t>
            </a:r>
            <a:r>
              <a:rPr spc="-15" dirty="0"/>
              <a:t>of</a:t>
            </a:r>
            <a:r>
              <a:rPr spc="180" dirty="0"/>
              <a:t> </a:t>
            </a:r>
            <a:r>
              <a:rPr spc="-40" dirty="0"/>
              <a:t>the</a:t>
            </a:r>
            <a:r>
              <a:rPr spc="175" dirty="0"/>
              <a:t> </a:t>
            </a:r>
            <a:r>
              <a:rPr spc="-45" dirty="0"/>
              <a:t>authors,</a:t>
            </a:r>
            <a:r>
              <a:rPr spc="180" dirty="0"/>
              <a:t> </a:t>
            </a:r>
            <a:r>
              <a:rPr dirty="0"/>
              <a:t>and</a:t>
            </a:r>
            <a:r>
              <a:rPr spc="180" dirty="0"/>
              <a:t> </a:t>
            </a:r>
            <a:r>
              <a:rPr spc="-40" dirty="0"/>
              <a:t>the</a:t>
            </a:r>
            <a:r>
              <a:rPr spc="180" dirty="0"/>
              <a:t> </a:t>
            </a:r>
            <a:r>
              <a:rPr spc="-20" dirty="0"/>
              <a:t>Commission </a:t>
            </a:r>
            <a:r>
              <a:rPr spc="-285" dirty="0"/>
              <a:t> </a:t>
            </a:r>
            <a:r>
              <a:rPr spc="-15" dirty="0"/>
              <a:t>cannot</a:t>
            </a:r>
            <a:r>
              <a:rPr spc="-35" dirty="0"/>
              <a:t> </a:t>
            </a:r>
            <a:r>
              <a:rPr dirty="0"/>
              <a:t>be</a:t>
            </a:r>
            <a:r>
              <a:rPr spc="-30" dirty="0"/>
              <a:t> held </a:t>
            </a:r>
            <a:r>
              <a:rPr spc="-25" dirty="0"/>
              <a:t>responsible</a:t>
            </a:r>
            <a:r>
              <a:rPr spc="-30" dirty="0"/>
              <a:t> </a:t>
            </a:r>
            <a:r>
              <a:rPr spc="-35" dirty="0"/>
              <a:t>for</a:t>
            </a:r>
            <a:r>
              <a:rPr spc="-30" dirty="0"/>
              <a:t> </a:t>
            </a:r>
            <a:r>
              <a:rPr spc="-25" dirty="0"/>
              <a:t>any</a:t>
            </a:r>
            <a:r>
              <a:rPr spc="-35" dirty="0"/>
              <a:t> </a:t>
            </a:r>
            <a:r>
              <a:rPr spc="-20" dirty="0"/>
              <a:t>use</a:t>
            </a:r>
            <a:r>
              <a:rPr spc="-30" dirty="0"/>
              <a:t> which </a:t>
            </a:r>
            <a:r>
              <a:rPr spc="-35" dirty="0"/>
              <a:t>may</a:t>
            </a:r>
            <a:r>
              <a:rPr spc="-30" dirty="0"/>
              <a:t> </a:t>
            </a:r>
            <a:r>
              <a:rPr dirty="0"/>
              <a:t>be</a:t>
            </a:r>
            <a:r>
              <a:rPr spc="-30" dirty="0"/>
              <a:t> </a:t>
            </a:r>
            <a:r>
              <a:rPr spc="-10" dirty="0"/>
              <a:t>made</a:t>
            </a:r>
            <a:r>
              <a:rPr spc="-35" dirty="0"/>
              <a:t> </a:t>
            </a:r>
            <a:r>
              <a:rPr spc="-15" dirty="0"/>
              <a:t>of</a:t>
            </a:r>
            <a:r>
              <a:rPr spc="-30" dirty="0"/>
              <a:t> </a:t>
            </a:r>
            <a:r>
              <a:rPr spc="-40" dirty="0"/>
              <a:t>the</a:t>
            </a:r>
            <a:r>
              <a:rPr spc="-30" dirty="0"/>
              <a:t> </a:t>
            </a:r>
            <a:r>
              <a:rPr spc="-40" dirty="0"/>
              <a:t>information</a:t>
            </a:r>
            <a:r>
              <a:rPr spc="-30" dirty="0"/>
              <a:t> </a:t>
            </a:r>
            <a:r>
              <a:rPr spc="-15" dirty="0"/>
              <a:t>contained</a:t>
            </a:r>
            <a:r>
              <a:rPr spc="-30" dirty="0"/>
              <a:t> </a:t>
            </a:r>
            <a:r>
              <a:rPr spc="-50" dirty="0"/>
              <a:t>therein.</a:t>
            </a:r>
          </a:p>
        </p:txBody>
      </p:sp>
      <p:sp>
        <p:nvSpPr>
          <p:cNvPr id="5" name="Holder 5"/>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5" name="object 11">
            <a:extLst>
              <a:ext uri="{FF2B5EF4-FFF2-40B4-BE49-F238E27FC236}">
                <a16:creationId xmlns:a16="http://schemas.microsoft.com/office/drawing/2014/main" id="{979870EE-4D29-DC65-2793-10B6C92DC796}"/>
              </a:ext>
            </a:extLst>
          </p:cNvPr>
          <p:cNvSpPr txBox="1">
            <a:spLocks/>
          </p:cNvSpPr>
          <p:nvPr userDrawn="1"/>
        </p:nvSpPr>
        <p:spPr>
          <a:xfrm>
            <a:off x="3200400" y="9244624"/>
            <a:ext cx="5481320" cy="520700"/>
          </a:xfrm>
          <a:prstGeom prst="rect">
            <a:avLst/>
          </a:prstGeom>
        </p:spPr>
        <p:txBody>
          <a:bodyPr vert="horz" wrap="square" lIns="0" tIns="6350" rIns="0" bIns="0" rtlCol="0">
            <a:spAutoFit/>
          </a:bodyPr>
          <a:lstStyle>
            <a:defPPr>
              <a:defRPr lang="es-ES"/>
            </a:defPPr>
            <a:lvl1pPr marL="0" algn="just" defTabSz="914400" rtl="0" eaLnBrk="1" latinLnBrk="0" hangingPunct="1">
              <a:defRPr sz="11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50"/>
              </a:spcBef>
            </a:pPr>
            <a:r>
              <a:rPr lang="en-US" spc="-65" dirty="0"/>
              <a:t>The</a:t>
            </a:r>
            <a:r>
              <a:rPr lang="en-US" spc="105" dirty="0"/>
              <a:t> </a:t>
            </a:r>
            <a:r>
              <a:rPr lang="en-US" spc="-15" dirty="0"/>
              <a:t>European</a:t>
            </a:r>
            <a:r>
              <a:rPr lang="en-US" spc="105" dirty="0"/>
              <a:t> </a:t>
            </a:r>
            <a:r>
              <a:rPr lang="en-US" spc="-15" dirty="0"/>
              <a:t>Commission's</a:t>
            </a:r>
            <a:r>
              <a:rPr lang="en-US" spc="105" dirty="0"/>
              <a:t> </a:t>
            </a:r>
            <a:r>
              <a:rPr lang="en-US" spc="-25" dirty="0"/>
              <a:t>support</a:t>
            </a:r>
            <a:r>
              <a:rPr lang="en-US" spc="105" dirty="0"/>
              <a:t> </a:t>
            </a:r>
            <a:r>
              <a:rPr lang="en-US" spc="-35" dirty="0"/>
              <a:t>for</a:t>
            </a:r>
            <a:r>
              <a:rPr lang="en-US" spc="105" dirty="0"/>
              <a:t> </a:t>
            </a:r>
            <a:r>
              <a:rPr lang="en-US" spc="-40" dirty="0"/>
              <a:t>the</a:t>
            </a:r>
            <a:r>
              <a:rPr lang="en-US" spc="110" dirty="0"/>
              <a:t> </a:t>
            </a:r>
            <a:r>
              <a:rPr lang="en-US" spc="-25" dirty="0"/>
              <a:t>production</a:t>
            </a:r>
            <a:r>
              <a:rPr lang="en-US" spc="105" dirty="0"/>
              <a:t> </a:t>
            </a:r>
            <a:r>
              <a:rPr lang="en-US" spc="-15" dirty="0"/>
              <a:t>of</a:t>
            </a:r>
            <a:r>
              <a:rPr lang="en-US" spc="105" dirty="0"/>
              <a:t> </a:t>
            </a:r>
            <a:r>
              <a:rPr lang="en-US" spc="-45" dirty="0"/>
              <a:t>this</a:t>
            </a:r>
            <a:r>
              <a:rPr lang="en-US" spc="105" dirty="0"/>
              <a:t> </a:t>
            </a:r>
            <a:r>
              <a:rPr lang="en-US" spc="-25" dirty="0"/>
              <a:t>publication</a:t>
            </a:r>
            <a:r>
              <a:rPr lang="en-US" spc="105" dirty="0"/>
              <a:t> </a:t>
            </a:r>
            <a:r>
              <a:rPr lang="en-US" dirty="0"/>
              <a:t>does</a:t>
            </a:r>
            <a:r>
              <a:rPr lang="en-US" spc="110" dirty="0"/>
              <a:t> </a:t>
            </a:r>
            <a:r>
              <a:rPr lang="en-US" spc="-35" dirty="0"/>
              <a:t>not</a:t>
            </a:r>
            <a:r>
              <a:rPr lang="en-US" spc="105" dirty="0"/>
              <a:t> </a:t>
            </a:r>
            <a:r>
              <a:rPr lang="en-US" spc="-35" dirty="0"/>
              <a:t>constitute</a:t>
            </a:r>
            <a:r>
              <a:rPr lang="en-US" spc="105" dirty="0"/>
              <a:t> </a:t>
            </a:r>
            <a:r>
              <a:rPr lang="en-US" dirty="0"/>
              <a:t>an</a:t>
            </a:r>
          </a:p>
          <a:p>
            <a:pPr marL="12700" marR="5715">
              <a:lnSpc>
                <a:spcPct val="112500"/>
              </a:lnSpc>
            </a:pPr>
            <a:r>
              <a:rPr lang="en-US" spc="-30" dirty="0"/>
              <a:t>endorsement</a:t>
            </a:r>
            <a:r>
              <a:rPr lang="en-US" spc="175" dirty="0"/>
              <a:t> </a:t>
            </a:r>
            <a:r>
              <a:rPr lang="en-US" spc="-15" dirty="0"/>
              <a:t>of</a:t>
            </a:r>
            <a:r>
              <a:rPr lang="en-US" spc="180" dirty="0"/>
              <a:t> </a:t>
            </a:r>
            <a:r>
              <a:rPr lang="en-US" spc="-40" dirty="0"/>
              <a:t>the</a:t>
            </a:r>
            <a:r>
              <a:rPr lang="en-US" spc="180" dirty="0"/>
              <a:t> </a:t>
            </a:r>
            <a:r>
              <a:rPr lang="en-US" spc="-40" dirty="0"/>
              <a:t>contents,</a:t>
            </a:r>
            <a:r>
              <a:rPr lang="en-US" spc="180" dirty="0"/>
              <a:t> </a:t>
            </a:r>
            <a:r>
              <a:rPr lang="en-US" spc="-30" dirty="0"/>
              <a:t>which</a:t>
            </a:r>
            <a:r>
              <a:rPr lang="en-US" spc="180" dirty="0"/>
              <a:t> </a:t>
            </a:r>
            <a:r>
              <a:rPr lang="en-US" spc="-35" dirty="0"/>
              <a:t>reflect</a:t>
            </a:r>
            <a:r>
              <a:rPr lang="en-US" spc="175" dirty="0"/>
              <a:t> </a:t>
            </a:r>
            <a:r>
              <a:rPr lang="en-US" spc="-40" dirty="0"/>
              <a:t>the</a:t>
            </a:r>
            <a:r>
              <a:rPr lang="en-US" spc="180" dirty="0"/>
              <a:t> </a:t>
            </a:r>
            <a:r>
              <a:rPr lang="en-US" spc="-35" dirty="0"/>
              <a:t>views</a:t>
            </a:r>
            <a:r>
              <a:rPr lang="en-US" spc="180" dirty="0"/>
              <a:t> </a:t>
            </a:r>
            <a:r>
              <a:rPr lang="en-US" spc="-45" dirty="0"/>
              <a:t>only</a:t>
            </a:r>
            <a:r>
              <a:rPr lang="en-US" spc="180" dirty="0"/>
              <a:t> </a:t>
            </a:r>
            <a:r>
              <a:rPr lang="en-US" spc="-15" dirty="0"/>
              <a:t>of</a:t>
            </a:r>
            <a:r>
              <a:rPr lang="en-US" spc="180" dirty="0"/>
              <a:t> </a:t>
            </a:r>
            <a:r>
              <a:rPr lang="en-US" spc="-40" dirty="0"/>
              <a:t>the</a:t>
            </a:r>
            <a:r>
              <a:rPr lang="en-US" spc="175" dirty="0"/>
              <a:t> </a:t>
            </a:r>
            <a:r>
              <a:rPr lang="en-US" spc="-45" dirty="0"/>
              <a:t>authors,</a:t>
            </a:r>
            <a:r>
              <a:rPr lang="en-US" spc="180" dirty="0"/>
              <a:t> </a:t>
            </a:r>
            <a:r>
              <a:rPr lang="en-US" dirty="0"/>
              <a:t>and</a:t>
            </a:r>
            <a:r>
              <a:rPr lang="en-US" spc="180" dirty="0"/>
              <a:t> </a:t>
            </a:r>
            <a:r>
              <a:rPr lang="en-US" spc="-40" dirty="0"/>
              <a:t>the</a:t>
            </a:r>
            <a:r>
              <a:rPr lang="en-US" spc="180" dirty="0"/>
              <a:t> </a:t>
            </a:r>
            <a:r>
              <a:rPr lang="en-US" spc="-20" dirty="0"/>
              <a:t>Commission </a:t>
            </a:r>
            <a:r>
              <a:rPr lang="en-US" spc="-285" dirty="0"/>
              <a:t> </a:t>
            </a:r>
            <a:r>
              <a:rPr lang="en-US" spc="-15" dirty="0"/>
              <a:t>cannot</a:t>
            </a:r>
            <a:r>
              <a:rPr lang="en-US" spc="-35" dirty="0"/>
              <a:t> </a:t>
            </a:r>
            <a:r>
              <a:rPr lang="en-US" dirty="0"/>
              <a:t>be</a:t>
            </a:r>
            <a:r>
              <a:rPr lang="en-US" spc="-30" dirty="0"/>
              <a:t> held </a:t>
            </a:r>
            <a:r>
              <a:rPr lang="en-US" spc="-25" dirty="0"/>
              <a:t>responsible</a:t>
            </a:r>
            <a:r>
              <a:rPr lang="en-US" spc="-30" dirty="0"/>
              <a:t> </a:t>
            </a:r>
            <a:r>
              <a:rPr lang="en-US" spc="-35" dirty="0"/>
              <a:t>for</a:t>
            </a:r>
            <a:r>
              <a:rPr lang="en-US" spc="-30" dirty="0"/>
              <a:t> </a:t>
            </a:r>
            <a:r>
              <a:rPr lang="en-US" spc="-25" dirty="0"/>
              <a:t>any</a:t>
            </a:r>
            <a:r>
              <a:rPr lang="en-US" spc="-35" dirty="0"/>
              <a:t> </a:t>
            </a:r>
            <a:r>
              <a:rPr lang="en-US" spc="-20" dirty="0"/>
              <a:t>use</a:t>
            </a:r>
            <a:r>
              <a:rPr lang="en-US" spc="-30" dirty="0"/>
              <a:t> which </a:t>
            </a:r>
            <a:r>
              <a:rPr lang="en-US" spc="-35" dirty="0"/>
              <a:t>may</a:t>
            </a:r>
            <a:r>
              <a:rPr lang="en-US" spc="-30" dirty="0"/>
              <a:t> </a:t>
            </a:r>
            <a:r>
              <a:rPr lang="en-US" dirty="0"/>
              <a:t>be</a:t>
            </a:r>
            <a:r>
              <a:rPr lang="en-US" spc="-30" dirty="0"/>
              <a:t> </a:t>
            </a:r>
            <a:r>
              <a:rPr lang="en-US" spc="-10" dirty="0"/>
              <a:t>made</a:t>
            </a:r>
            <a:r>
              <a:rPr lang="en-US" spc="-35" dirty="0"/>
              <a:t> </a:t>
            </a:r>
            <a:r>
              <a:rPr lang="en-US" spc="-15" dirty="0"/>
              <a:t>of</a:t>
            </a:r>
            <a:r>
              <a:rPr lang="en-US" spc="-30" dirty="0"/>
              <a:t> </a:t>
            </a:r>
            <a:r>
              <a:rPr lang="en-US" spc="-40" dirty="0"/>
              <a:t>the</a:t>
            </a:r>
            <a:r>
              <a:rPr lang="en-US" spc="-30" dirty="0"/>
              <a:t> </a:t>
            </a:r>
            <a:r>
              <a:rPr lang="en-US" spc="-40" dirty="0"/>
              <a:t>information</a:t>
            </a:r>
            <a:r>
              <a:rPr lang="en-US" spc="-30" dirty="0"/>
              <a:t> </a:t>
            </a:r>
            <a:r>
              <a:rPr lang="en-US" spc="-15" dirty="0"/>
              <a:t>contained</a:t>
            </a:r>
            <a:r>
              <a:rPr lang="en-US" spc="-30" dirty="0"/>
              <a:t> </a:t>
            </a:r>
            <a:r>
              <a:rPr lang="en-US" spc="-50" dirty="0"/>
              <a:t>therein.</a:t>
            </a:r>
          </a:p>
        </p:txBody>
      </p:sp>
      <p:sp>
        <p:nvSpPr>
          <p:cNvPr id="6" name="object 12">
            <a:extLst>
              <a:ext uri="{FF2B5EF4-FFF2-40B4-BE49-F238E27FC236}">
                <a16:creationId xmlns:a16="http://schemas.microsoft.com/office/drawing/2014/main" id="{18815403-EA12-7143-B21E-72EF01BA90A3}"/>
              </a:ext>
            </a:extLst>
          </p:cNvPr>
          <p:cNvSpPr txBox="1">
            <a:spLocks/>
          </p:cNvSpPr>
          <p:nvPr userDrawn="1"/>
        </p:nvSpPr>
        <p:spPr>
          <a:xfrm>
            <a:off x="10451143" y="7581900"/>
            <a:ext cx="6569709" cy="520700"/>
          </a:xfrm>
          <a:prstGeom prst="rect">
            <a:avLst/>
          </a:prstGeom>
        </p:spPr>
        <p:txBody>
          <a:bodyPr vert="horz" wrap="square" lIns="0" tIns="6350" rIns="0" bIns="0" rtlCol="0">
            <a:spAutoFit/>
          </a:bodyPr>
          <a:lstStyle>
            <a:defPPr>
              <a:defRPr lang="es-ES"/>
            </a:defPPr>
            <a:lvl1pPr marL="0" algn="just" defTabSz="914400" rtl="0" eaLnBrk="1" latinLnBrk="0" hangingPunct="1">
              <a:defRPr sz="11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50"/>
              </a:spcBef>
            </a:pPr>
            <a:r>
              <a:rPr lang="en-US" spc="-15"/>
              <a:t>Legal</a:t>
            </a:r>
            <a:r>
              <a:rPr lang="en-US" spc="50"/>
              <a:t> </a:t>
            </a:r>
            <a:r>
              <a:rPr lang="en-US" spc="-25"/>
              <a:t>description</a:t>
            </a:r>
            <a:r>
              <a:rPr lang="en-US" spc="50"/>
              <a:t> </a:t>
            </a:r>
            <a:r>
              <a:rPr lang="en-US" spc="20"/>
              <a:t>–</a:t>
            </a:r>
            <a:r>
              <a:rPr lang="en-US" spc="55"/>
              <a:t> </a:t>
            </a:r>
            <a:r>
              <a:rPr lang="en-US" spc="-15"/>
              <a:t>Creative</a:t>
            </a:r>
            <a:r>
              <a:rPr lang="en-US" spc="50"/>
              <a:t> </a:t>
            </a:r>
            <a:r>
              <a:rPr lang="en-US" spc="-10"/>
              <a:t>Commons</a:t>
            </a:r>
            <a:r>
              <a:rPr lang="en-US" spc="55"/>
              <a:t> </a:t>
            </a:r>
            <a:r>
              <a:rPr lang="en-US" spc="-30"/>
              <a:t>licensing:</a:t>
            </a:r>
            <a:r>
              <a:rPr lang="en-US" spc="50"/>
              <a:t> </a:t>
            </a:r>
            <a:r>
              <a:rPr lang="en-US" spc="-65"/>
              <a:t>The</a:t>
            </a:r>
            <a:r>
              <a:rPr lang="en-US" spc="50"/>
              <a:t> </a:t>
            </a:r>
            <a:r>
              <a:rPr lang="en-US" spc="-35"/>
              <a:t>materials</a:t>
            </a:r>
            <a:r>
              <a:rPr lang="en-US" spc="55"/>
              <a:t> </a:t>
            </a:r>
            <a:r>
              <a:rPr lang="en-US" spc="-25"/>
              <a:t>published</a:t>
            </a:r>
            <a:r>
              <a:rPr lang="en-US" spc="50"/>
              <a:t> </a:t>
            </a:r>
            <a:r>
              <a:rPr lang="en-US" spc="-15"/>
              <a:t>on</a:t>
            </a:r>
            <a:r>
              <a:rPr lang="en-US" spc="55"/>
              <a:t> </a:t>
            </a:r>
            <a:r>
              <a:rPr lang="en-US" spc="-40"/>
              <a:t>the</a:t>
            </a:r>
            <a:r>
              <a:rPr lang="en-US" spc="50"/>
              <a:t> </a:t>
            </a:r>
            <a:r>
              <a:rPr lang="en-US" spc="5"/>
              <a:t>Micro2</a:t>
            </a:r>
            <a:r>
              <a:rPr lang="en-US" spc="55"/>
              <a:t> </a:t>
            </a:r>
            <a:r>
              <a:rPr lang="en-US" spc="-35"/>
              <a:t>project</a:t>
            </a:r>
            <a:r>
              <a:rPr lang="en-US" spc="50"/>
              <a:t> </a:t>
            </a:r>
            <a:r>
              <a:rPr lang="en-US" spc="-25"/>
              <a:t>website</a:t>
            </a:r>
            <a:r>
              <a:rPr lang="en-US" spc="50"/>
              <a:t> </a:t>
            </a:r>
            <a:r>
              <a:rPr lang="en-US" spc="-15"/>
              <a:t>are</a:t>
            </a:r>
            <a:r>
              <a:rPr lang="en-US" spc="55"/>
              <a:t> </a:t>
            </a:r>
            <a:r>
              <a:rPr lang="en-US" spc="-20"/>
              <a:t>classified</a:t>
            </a:r>
          </a:p>
          <a:p>
            <a:pPr marL="12700" marR="8890">
              <a:lnSpc>
                <a:spcPct val="112500"/>
              </a:lnSpc>
            </a:pPr>
            <a:r>
              <a:rPr lang="en-US" spc="15"/>
              <a:t>as Open </a:t>
            </a:r>
            <a:r>
              <a:rPr lang="en-US" spc="-15"/>
              <a:t>Educational</a:t>
            </a:r>
            <a:r>
              <a:rPr lang="en-US" spc="-10"/>
              <a:t> </a:t>
            </a:r>
            <a:r>
              <a:rPr lang="en-US" spc="-15"/>
              <a:t>Resources'</a:t>
            </a:r>
            <a:r>
              <a:rPr lang="en-US" spc="-10"/>
              <a:t> (OER) </a:t>
            </a:r>
            <a:r>
              <a:rPr lang="en-US"/>
              <a:t>and </a:t>
            </a:r>
            <a:r>
              <a:rPr lang="en-US" spc="5"/>
              <a:t>can </a:t>
            </a:r>
            <a:r>
              <a:rPr lang="en-US"/>
              <a:t>be </a:t>
            </a:r>
            <a:r>
              <a:rPr lang="en-US" spc="-45"/>
              <a:t>freely</a:t>
            </a:r>
            <a:r>
              <a:rPr lang="en-US" spc="-40"/>
              <a:t> </a:t>
            </a:r>
            <a:r>
              <a:rPr lang="en-US" spc="-45"/>
              <a:t>(without</a:t>
            </a:r>
            <a:r>
              <a:rPr lang="en-US" spc="-40"/>
              <a:t> </a:t>
            </a:r>
            <a:r>
              <a:rPr lang="en-US" spc="-35"/>
              <a:t>permission</a:t>
            </a:r>
            <a:r>
              <a:rPr lang="en-US" spc="-30"/>
              <a:t> </a:t>
            </a:r>
            <a:r>
              <a:rPr lang="en-US" spc="-15"/>
              <a:t>of</a:t>
            </a:r>
            <a:r>
              <a:rPr lang="en-US" spc="-10"/>
              <a:t> </a:t>
            </a:r>
            <a:r>
              <a:rPr lang="en-US" spc="-50"/>
              <a:t>their</a:t>
            </a:r>
            <a:r>
              <a:rPr lang="en-US" spc="-45"/>
              <a:t> </a:t>
            </a:r>
            <a:r>
              <a:rPr lang="en-US" spc="-35"/>
              <a:t>creators):</a:t>
            </a:r>
            <a:r>
              <a:rPr lang="en-US" spc="-30"/>
              <a:t> </a:t>
            </a:r>
            <a:r>
              <a:rPr lang="en-US" spc="-20"/>
              <a:t>downloaded,</a:t>
            </a:r>
            <a:r>
              <a:rPr lang="en-US" spc="-15"/>
              <a:t> </a:t>
            </a:r>
            <a:r>
              <a:rPr lang="en-US" spc="-40"/>
              <a:t>used, </a:t>
            </a:r>
            <a:r>
              <a:rPr lang="en-US" spc="-290"/>
              <a:t> </a:t>
            </a:r>
            <a:r>
              <a:rPr lang="en-US" spc="-40"/>
              <a:t>reused,</a:t>
            </a:r>
            <a:r>
              <a:rPr lang="en-US" spc="-35"/>
              <a:t> </a:t>
            </a:r>
            <a:r>
              <a:rPr lang="en-US" spc="-25"/>
              <a:t>copied,</a:t>
            </a:r>
            <a:r>
              <a:rPr lang="en-US" spc="-30"/>
              <a:t> </a:t>
            </a:r>
            <a:r>
              <a:rPr lang="en-US" spc="-15"/>
              <a:t>adapted,</a:t>
            </a:r>
            <a:r>
              <a:rPr lang="en-US" spc="-35"/>
              <a:t> </a:t>
            </a:r>
            <a:r>
              <a:rPr lang="en-US"/>
              <a:t>and</a:t>
            </a:r>
            <a:r>
              <a:rPr lang="en-US" spc="-30"/>
              <a:t> </a:t>
            </a:r>
            <a:r>
              <a:rPr lang="en-US" spc="-15"/>
              <a:t>shared</a:t>
            </a:r>
            <a:r>
              <a:rPr lang="en-US" spc="-35"/>
              <a:t> by</a:t>
            </a:r>
            <a:r>
              <a:rPr lang="en-US" spc="-30"/>
              <a:t> </a:t>
            </a:r>
            <a:r>
              <a:rPr lang="en-US" spc="-50"/>
              <a:t>users,</a:t>
            </a:r>
            <a:r>
              <a:rPr lang="en-US" spc="-30"/>
              <a:t> </a:t>
            </a:r>
            <a:r>
              <a:rPr lang="en-US" spc="-50"/>
              <a:t>with</a:t>
            </a:r>
            <a:r>
              <a:rPr lang="en-US" spc="-35"/>
              <a:t> </a:t>
            </a:r>
            <a:r>
              <a:rPr lang="en-US" spc="-40"/>
              <a:t>information</a:t>
            </a:r>
            <a:r>
              <a:rPr lang="en-US" spc="-30"/>
              <a:t> </a:t>
            </a:r>
            <a:r>
              <a:rPr lang="en-US" spc="-15"/>
              <a:t>about</a:t>
            </a:r>
            <a:r>
              <a:rPr lang="en-US" spc="-35"/>
              <a:t> </a:t>
            </a:r>
            <a:r>
              <a:rPr lang="en-US" spc="-40"/>
              <a:t>the</a:t>
            </a:r>
            <a:r>
              <a:rPr lang="en-US" spc="-30"/>
              <a:t> </a:t>
            </a:r>
            <a:r>
              <a:rPr lang="en-US" spc="-20"/>
              <a:t>source</a:t>
            </a:r>
            <a:r>
              <a:rPr lang="en-US" spc="-35"/>
              <a:t> </a:t>
            </a:r>
            <a:r>
              <a:rPr lang="en-US" spc="-15"/>
              <a:t>of</a:t>
            </a:r>
            <a:r>
              <a:rPr lang="en-US" spc="-30"/>
              <a:t> </a:t>
            </a:r>
            <a:r>
              <a:rPr lang="en-US" spc="-50"/>
              <a:t>their</a:t>
            </a:r>
            <a:r>
              <a:rPr lang="en-US" spc="-30"/>
              <a:t> </a:t>
            </a:r>
            <a:r>
              <a:rPr lang="en-US" spc="-40"/>
              <a:t>origin.</a:t>
            </a:r>
            <a:endParaRPr lang="en-US" spc="-40"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E07BD0-E473-3F7F-DE6C-C0EDF03A44C0}"/>
              </a:ext>
            </a:extLst>
          </p:cNvPr>
          <p:cNvSpPr>
            <a:spLocks noGrp="1"/>
          </p:cNvSpPr>
          <p:nvPr>
            <p:ph type="ctrTitle"/>
          </p:nvPr>
        </p:nvSpPr>
        <p:spPr>
          <a:xfrm>
            <a:off x="2286000" y="1684338"/>
            <a:ext cx="13716000" cy="35814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3A64B8E7-C4E2-91E1-D9F8-E4E0A972C925}"/>
              </a:ext>
            </a:extLst>
          </p:cNvPr>
          <p:cNvSpPr>
            <a:spLocks noGrp="1"/>
          </p:cNvSpPr>
          <p:nvPr>
            <p:ph type="subTitle" idx="1"/>
          </p:nvPr>
        </p:nvSpPr>
        <p:spPr>
          <a:xfrm>
            <a:off x="2286000" y="5403850"/>
            <a:ext cx="13716000" cy="2482850"/>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74630068-3435-CF07-07F9-01E46F2365F9}"/>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7/12/23</a:t>
            </a:fld>
            <a:endParaRPr lang="es-ES"/>
          </a:p>
        </p:txBody>
      </p:sp>
      <p:sp>
        <p:nvSpPr>
          <p:cNvPr id="5" name="Marcador de pie de página 4">
            <a:extLst>
              <a:ext uri="{FF2B5EF4-FFF2-40B4-BE49-F238E27FC236}">
                <a16:creationId xmlns:a16="http://schemas.microsoft.com/office/drawing/2014/main" id="{BBEBC193-83A6-693A-65B0-1F38044453F2}"/>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9D786918-D5B2-1578-F26E-615EE0647F74}"/>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a:t>
            </a:fld>
            <a:endParaRPr lang="es-ES"/>
          </a:p>
        </p:txBody>
      </p:sp>
    </p:spTree>
    <p:extLst>
      <p:ext uri="{BB962C8B-B14F-4D97-AF65-F5344CB8AC3E}">
        <p14:creationId xmlns:p14="http://schemas.microsoft.com/office/powerpoint/2010/main" val="3688352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4B9E2B-ABC6-09FE-5AF8-352FEE1A2161}"/>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0433D778-1F54-AFD3-4CBE-61877299833E}"/>
              </a:ext>
            </a:extLst>
          </p:cNvPr>
          <p:cNvSpPr>
            <a:spLocks noGrp="1"/>
          </p:cNvSpPr>
          <p:nvPr>
            <p:ph idx="1"/>
          </p:nvPr>
        </p:nvSpPr>
        <p:spPr>
          <a:xfrm>
            <a:off x="1257300" y="2738438"/>
            <a:ext cx="157734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2FC01CDE-EEBB-6F14-1342-6CC7DD1B21F4}"/>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7/12/23</a:t>
            </a:fld>
            <a:endParaRPr lang="es-ES"/>
          </a:p>
        </p:txBody>
      </p:sp>
      <p:sp>
        <p:nvSpPr>
          <p:cNvPr id="5" name="Marcador de pie de página 4">
            <a:extLst>
              <a:ext uri="{FF2B5EF4-FFF2-40B4-BE49-F238E27FC236}">
                <a16:creationId xmlns:a16="http://schemas.microsoft.com/office/drawing/2014/main" id="{94822B40-8FB0-170C-BF80-48112C1D4BAF}"/>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F4EAB399-6085-ECD7-3B67-9805BB90519B}"/>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a:t>
            </a:fld>
            <a:endParaRPr lang="es-ES"/>
          </a:p>
        </p:txBody>
      </p:sp>
    </p:spTree>
    <p:extLst>
      <p:ext uri="{BB962C8B-B14F-4D97-AF65-F5344CB8AC3E}">
        <p14:creationId xmlns:p14="http://schemas.microsoft.com/office/powerpoint/2010/main" val="4220940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5088A6-E61A-8FDE-C86B-EA71A10F6448}"/>
              </a:ext>
            </a:extLst>
          </p:cNvPr>
          <p:cNvSpPr>
            <a:spLocks noGrp="1"/>
          </p:cNvSpPr>
          <p:nvPr>
            <p:ph type="title"/>
          </p:nvPr>
        </p:nvSpPr>
        <p:spPr>
          <a:xfrm>
            <a:off x="1247775" y="2565400"/>
            <a:ext cx="15773400" cy="4278313"/>
          </a:xfrm>
          <a:prstGeom prst="rect">
            <a:avLst/>
          </a:prstGeo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56DF4DC8-9A72-DE63-11F7-26FDF2B3ED67}"/>
              </a:ext>
            </a:extLst>
          </p:cNvPr>
          <p:cNvSpPr>
            <a:spLocks noGrp="1"/>
          </p:cNvSpPr>
          <p:nvPr>
            <p:ph type="body" idx="1"/>
          </p:nvPr>
        </p:nvSpPr>
        <p:spPr>
          <a:xfrm>
            <a:off x="1247775" y="6884988"/>
            <a:ext cx="15773400" cy="22494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3601E7F0-8E76-70CB-1088-23632019846E}"/>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7/12/23</a:t>
            </a:fld>
            <a:endParaRPr lang="es-ES"/>
          </a:p>
        </p:txBody>
      </p:sp>
      <p:sp>
        <p:nvSpPr>
          <p:cNvPr id="5" name="Marcador de pie de página 4">
            <a:extLst>
              <a:ext uri="{FF2B5EF4-FFF2-40B4-BE49-F238E27FC236}">
                <a16:creationId xmlns:a16="http://schemas.microsoft.com/office/drawing/2014/main" id="{F7E90A80-26DB-6949-B1C8-5908C7796B4C}"/>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6D8A717E-3D89-C14A-92CF-075FDE598134}"/>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a:t>
            </a:fld>
            <a:endParaRPr lang="es-ES"/>
          </a:p>
        </p:txBody>
      </p:sp>
    </p:spTree>
    <p:extLst>
      <p:ext uri="{BB962C8B-B14F-4D97-AF65-F5344CB8AC3E}">
        <p14:creationId xmlns:p14="http://schemas.microsoft.com/office/powerpoint/2010/main" val="3966161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7CDEB8-0D56-8C9B-E959-68AC44260C08}"/>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F13A7F69-5BC4-E9EB-BC38-54C6E790926E}"/>
              </a:ext>
            </a:extLst>
          </p:cNvPr>
          <p:cNvSpPr>
            <a:spLocks noGrp="1"/>
          </p:cNvSpPr>
          <p:nvPr>
            <p:ph sz="half" idx="1"/>
          </p:nvPr>
        </p:nvSpPr>
        <p:spPr>
          <a:xfrm>
            <a:off x="12573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DB85DF15-975A-2EBF-BF62-F9E4F56C237B}"/>
              </a:ext>
            </a:extLst>
          </p:cNvPr>
          <p:cNvSpPr>
            <a:spLocks noGrp="1"/>
          </p:cNvSpPr>
          <p:nvPr>
            <p:ph sz="half" idx="2"/>
          </p:nvPr>
        </p:nvSpPr>
        <p:spPr>
          <a:xfrm>
            <a:off x="92202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60F7D556-D60E-4546-4282-A4ABD15A93E2}"/>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7/12/23</a:t>
            </a:fld>
            <a:endParaRPr lang="es-ES"/>
          </a:p>
        </p:txBody>
      </p:sp>
      <p:sp>
        <p:nvSpPr>
          <p:cNvPr id="6" name="Marcador de pie de página 5">
            <a:extLst>
              <a:ext uri="{FF2B5EF4-FFF2-40B4-BE49-F238E27FC236}">
                <a16:creationId xmlns:a16="http://schemas.microsoft.com/office/drawing/2014/main" id="{EDDC9E15-8380-FC0F-6A00-4116082FDDAB}"/>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ECAFC098-A1DC-14DD-8FF9-BC278C98AA5D}"/>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a:t>
            </a:fld>
            <a:endParaRPr lang="es-ES"/>
          </a:p>
        </p:txBody>
      </p:sp>
    </p:spTree>
    <p:extLst>
      <p:ext uri="{BB962C8B-B14F-4D97-AF65-F5344CB8AC3E}">
        <p14:creationId xmlns:p14="http://schemas.microsoft.com/office/powerpoint/2010/main" val="2453425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hyperlink" Target="http://www.digitalmicro2.eu/" TargetMode="External"/><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2.jp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6" Type="http://schemas.openxmlformats.org/officeDocument/2006/relationships/hyperlink" Target="http://www.digitalmicro2.eu/" TargetMode="Externa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image" Target="../media/image1.jpg"/><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B976516C-862E-030F-BEDE-3D65341988F5}"/>
              </a:ext>
            </a:extLst>
          </p:cNvPr>
          <p:cNvSpPr/>
          <p:nvPr userDrawn="1"/>
        </p:nvSpPr>
        <p:spPr>
          <a:xfrm>
            <a:off x="3428" y="3009900"/>
            <a:ext cx="6756400" cy="114300"/>
          </a:xfrm>
          <a:custGeom>
            <a:avLst/>
            <a:gdLst/>
            <a:ahLst/>
            <a:cxnLst/>
            <a:rect l="l" t="t" r="r" b="b"/>
            <a:pathLst>
              <a:path w="6756400" h="114300">
                <a:moveTo>
                  <a:pt x="6755893" y="114299"/>
                </a:moveTo>
                <a:lnTo>
                  <a:pt x="0" y="114299"/>
                </a:lnTo>
                <a:lnTo>
                  <a:pt x="0" y="0"/>
                </a:lnTo>
                <a:lnTo>
                  <a:pt x="6755893" y="0"/>
                </a:lnTo>
                <a:lnTo>
                  <a:pt x="6755893" y="114299"/>
                </a:lnTo>
                <a:close/>
              </a:path>
            </a:pathLst>
          </a:custGeom>
          <a:solidFill>
            <a:srgbClr val="0403FE"/>
          </a:solidFill>
        </p:spPr>
        <p:txBody>
          <a:bodyPr wrap="square" lIns="0" tIns="0" rIns="0" bIns="0" rtlCol="0"/>
          <a:lstStyle/>
          <a:p>
            <a:endParaRPr/>
          </a:p>
        </p:txBody>
      </p:sp>
      <p:grpSp>
        <p:nvGrpSpPr>
          <p:cNvPr id="8" name="object 3">
            <a:extLst>
              <a:ext uri="{FF2B5EF4-FFF2-40B4-BE49-F238E27FC236}">
                <a16:creationId xmlns:a16="http://schemas.microsoft.com/office/drawing/2014/main" id="{DF3CCC96-1883-E888-C9ED-0856436D29A5}"/>
              </a:ext>
            </a:extLst>
          </p:cNvPr>
          <p:cNvGrpSpPr/>
          <p:nvPr userDrawn="1"/>
        </p:nvGrpSpPr>
        <p:grpSpPr>
          <a:xfrm>
            <a:off x="6477000" y="0"/>
            <a:ext cx="11677352" cy="4320030"/>
            <a:chOff x="6611228" y="1104901"/>
            <a:chExt cx="11677352" cy="4320030"/>
          </a:xfrm>
        </p:grpSpPr>
        <p:sp>
          <p:nvSpPr>
            <p:cNvPr id="9" name="object 4">
              <a:extLst>
                <a:ext uri="{FF2B5EF4-FFF2-40B4-BE49-F238E27FC236}">
                  <a16:creationId xmlns:a16="http://schemas.microsoft.com/office/drawing/2014/main" id="{D7528494-678E-2A9B-5877-4C0C83D3E940}"/>
                </a:ext>
              </a:extLst>
            </p:cNvPr>
            <p:cNvSpPr/>
            <p:nvPr/>
          </p:nvSpPr>
          <p:spPr>
            <a:xfrm>
              <a:off x="8368610" y="3502653"/>
              <a:ext cx="9919970" cy="114300"/>
            </a:xfrm>
            <a:custGeom>
              <a:avLst/>
              <a:gdLst/>
              <a:ahLst/>
              <a:cxnLst/>
              <a:rect l="l" t="t" r="r" b="b"/>
              <a:pathLst>
                <a:path w="9919969" h="114300">
                  <a:moveTo>
                    <a:pt x="9919549" y="114299"/>
                  </a:moveTo>
                  <a:lnTo>
                    <a:pt x="0" y="114299"/>
                  </a:lnTo>
                  <a:lnTo>
                    <a:pt x="0" y="0"/>
                  </a:lnTo>
                  <a:lnTo>
                    <a:pt x="9919549" y="0"/>
                  </a:lnTo>
                  <a:lnTo>
                    <a:pt x="9919549" y="114299"/>
                  </a:lnTo>
                  <a:close/>
                </a:path>
              </a:pathLst>
            </a:custGeom>
            <a:solidFill>
              <a:srgbClr val="FF0000"/>
            </a:solidFill>
          </p:spPr>
          <p:txBody>
            <a:bodyPr wrap="square" lIns="0" tIns="0" rIns="0" bIns="0" rtlCol="0"/>
            <a:lstStyle/>
            <a:p>
              <a:endParaRPr/>
            </a:p>
          </p:txBody>
        </p:sp>
        <p:pic>
          <p:nvPicPr>
            <p:cNvPr id="10" name="object 5">
              <a:extLst>
                <a:ext uri="{FF2B5EF4-FFF2-40B4-BE49-F238E27FC236}">
                  <a16:creationId xmlns:a16="http://schemas.microsoft.com/office/drawing/2014/main" id="{298910E6-DDC3-E8ED-DAFB-73DE9B025EA8}"/>
                </a:ext>
              </a:extLst>
            </p:cNvPr>
            <p:cNvPicPr/>
            <p:nvPr/>
          </p:nvPicPr>
          <p:blipFill>
            <a:blip r:embed="rId7" cstate="print"/>
            <a:stretch>
              <a:fillRect/>
            </a:stretch>
          </p:blipFill>
          <p:spPr>
            <a:xfrm>
              <a:off x="6611228" y="2989214"/>
              <a:ext cx="5448299" cy="2047874"/>
            </a:xfrm>
            <a:prstGeom prst="rect">
              <a:avLst/>
            </a:prstGeom>
          </p:spPr>
        </p:pic>
        <p:sp>
          <p:nvSpPr>
            <p:cNvPr id="11" name="object 6">
              <a:extLst>
                <a:ext uri="{FF2B5EF4-FFF2-40B4-BE49-F238E27FC236}">
                  <a16:creationId xmlns:a16="http://schemas.microsoft.com/office/drawing/2014/main" id="{11A40C4D-E392-F19A-696C-4FE3FBF45AA7}"/>
                </a:ext>
              </a:extLst>
            </p:cNvPr>
            <p:cNvSpPr/>
            <p:nvPr/>
          </p:nvSpPr>
          <p:spPr>
            <a:xfrm>
              <a:off x="7297028" y="1104901"/>
              <a:ext cx="134001" cy="2216150"/>
            </a:xfrm>
            <a:custGeom>
              <a:avLst/>
              <a:gdLst/>
              <a:ahLst/>
              <a:cxnLst/>
              <a:rect l="l" t="t" r="r" b="b"/>
              <a:pathLst>
                <a:path w="114300" h="3321050">
                  <a:moveTo>
                    <a:pt x="0" y="0"/>
                  </a:moveTo>
                  <a:lnTo>
                    <a:pt x="114299" y="0"/>
                  </a:lnTo>
                  <a:lnTo>
                    <a:pt x="114299" y="3320821"/>
                  </a:lnTo>
                  <a:lnTo>
                    <a:pt x="0" y="3320821"/>
                  </a:lnTo>
                  <a:lnTo>
                    <a:pt x="0" y="0"/>
                  </a:lnTo>
                  <a:close/>
                </a:path>
              </a:pathLst>
            </a:custGeom>
            <a:solidFill>
              <a:srgbClr val="FF8B00"/>
            </a:solidFill>
          </p:spPr>
          <p:txBody>
            <a:bodyPr wrap="square" lIns="0" tIns="0" rIns="0" bIns="0" rtlCol="0"/>
            <a:lstStyle/>
            <a:p>
              <a:endParaRPr/>
            </a:p>
          </p:txBody>
        </p:sp>
        <p:sp>
          <p:nvSpPr>
            <p:cNvPr id="12" name="object 7">
              <a:extLst>
                <a:ext uri="{FF2B5EF4-FFF2-40B4-BE49-F238E27FC236}">
                  <a16:creationId xmlns:a16="http://schemas.microsoft.com/office/drawing/2014/main" id="{2BAB6333-8049-CF5E-0561-689559740288}"/>
                </a:ext>
              </a:extLst>
            </p:cNvPr>
            <p:cNvSpPr/>
            <p:nvPr/>
          </p:nvSpPr>
          <p:spPr>
            <a:xfrm>
              <a:off x="7628394" y="4760721"/>
              <a:ext cx="669925" cy="664210"/>
            </a:xfrm>
            <a:custGeom>
              <a:avLst/>
              <a:gdLst/>
              <a:ahLst/>
              <a:cxnLst/>
              <a:rect l="l" t="t" r="r" b="b"/>
              <a:pathLst>
                <a:path w="669925" h="664210">
                  <a:moveTo>
                    <a:pt x="669886" y="549643"/>
                  </a:moveTo>
                  <a:lnTo>
                    <a:pt x="114300" y="549643"/>
                  </a:lnTo>
                  <a:lnTo>
                    <a:pt x="114300" y="0"/>
                  </a:lnTo>
                  <a:lnTo>
                    <a:pt x="0" y="0"/>
                  </a:lnTo>
                  <a:lnTo>
                    <a:pt x="0" y="551980"/>
                  </a:lnTo>
                  <a:lnTo>
                    <a:pt x="3683" y="551980"/>
                  </a:lnTo>
                  <a:lnTo>
                    <a:pt x="3683" y="663943"/>
                  </a:lnTo>
                  <a:lnTo>
                    <a:pt x="669886" y="663943"/>
                  </a:lnTo>
                  <a:lnTo>
                    <a:pt x="669886" y="549643"/>
                  </a:lnTo>
                  <a:close/>
                </a:path>
              </a:pathLst>
            </a:custGeom>
            <a:solidFill>
              <a:srgbClr val="83AA36"/>
            </a:solidFill>
          </p:spPr>
          <p:txBody>
            <a:bodyPr wrap="square" lIns="0" tIns="0" rIns="0" bIns="0" rtlCol="0"/>
            <a:lstStyle/>
            <a:p>
              <a:endParaRPr/>
            </a:p>
          </p:txBody>
        </p:sp>
      </p:grpSp>
      <p:sp>
        <p:nvSpPr>
          <p:cNvPr id="13" name="object 8">
            <a:extLst>
              <a:ext uri="{FF2B5EF4-FFF2-40B4-BE49-F238E27FC236}">
                <a16:creationId xmlns:a16="http://schemas.microsoft.com/office/drawing/2014/main" id="{CA5E5151-08CF-887B-0DAF-001554672B87}"/>
              </a:ext>
            </a:extLst>
          </p:cNvPr>
          <p:cNvSpPr txBox="1"/>
          <p:nvPr userDrawn="1"/>
        </p:nvSpPr>
        <p:spPr>
          <a:xfrm>
            <a:off x="8323580" y="4062095"/>
            <a:ext cx="2344420" cy="319405"/>
          </a:xfrm>
          <a:prstGeom prst="rect">
            <a:avLst/>
          </a:prstGeom>
        </p:spPr>
        <p:txBody>
          <a:bodyPr vert="horz" wrap="square" lIns="0" tIns="15875" rIns="0" bIns="0" rtlCol="0">
            <a:spAutoFit/>
          </a:bodyPr>
          <a:lstStyle/>
          <a:p>
            <a:pPr marL="12700">
              <a:lnSpc>
                <a:spcPct val="100000"/>
              </a:lnSpc>
              <a:spcBef>
                <a:spcPts val="125"/>
              </a:spcBef>
            </a:pPr>
            <a:r>
              <a:rPr sz="1900" spc="-20" dirty="0">
                <a:solidFill>
                  <a:srgbClr val="83AA36"/>
                </a:solidFill>
                <a:latin typeface="Trebuchet MS"/>
                <a:cs typeface="Trebuchet MS"/>
                <a:hlinkClick r:id="rId8"/>
              </a:rPr>
              <a:t>www</a:t>
            </a:r>
            <a:r>
              <a:rPr sz="1900" spc="-185" dirty="0">
                <a:solidFill>
                  <a:srgbClr val="83AA36"/>
                </a:solidFill>
                <a:latin typeface="Trebuchet MS"/>
                <a:cs typeface="Trebuchet MS"/>
                <a:hlinkClick r:id="rId8"/>
              </a:rPr>
              <a:t>.</a:t>
            </a:r>
            <a:r>
              <a:rPr sz="1900" spc="40" dirty="0">
                <a:solidFill>
                  <a:srgbClr val="83AA36"/>
                </a:solidFill>
                <a:latin typeface="Trebuchet MS"/>
                <a:cs typeface="Trebuchet MS"/>
                <a:hlinkClick r:id="rId8"/>
              </a:rPr>
              <a:t>d</a:t>
            </a:r>
            <a:r>
              <a:rPr sz="1900" spc="-105" dirty="0">
                <a:solidFill>
                  <a:srgbClr val="83AA36"/>
                </a:solidFill>
                <a:latin typeface="Trebuchet MS"/>
                <a:cs typeface="Trebuchet MS"/>
                <a:hlinkClick r:id="rId8"/>
              </a:rPr>
              <a:t>i</a:t>
            </a:r>
            <a:r>
              <a:rPr sz="1900" spc="155" dirty="0">
                <a:solidFill>
                  <a:srgbClr val="83AA36"/>
                </a:solidFill>
                <a:latin typeface="Trebuchet MS"/>
                <a:cs typeface="Trebuchet MS"/>
                <a:hlinkClick r:id="rId8"/>
              </a:rPr>
              <a:t>g</a:t>
            </a:r>
            <a:r>
              <a:rPr sz="1900" spc="-105" dirty="0">
                <a:solidFill>
                  <a:srgbClr val="83AA36"/>
                </a:solidFill>
                <a:latin typeface="Trebuchet MS"/>
                <a:cs typeface="Trebuchet MS"/>
                <a:hlinkClick r:id="rId8"/>
              </a:rPr>
              <a:t>i</a:t>
            </a:r>
            <a:r>
              <a:rPr sz="1900" spc="-120" dirty="0">
                <a:solidFill>
                  <a:srgbClr val="83AA36"/>
                </a:solidFill>
                <a:latin typeface="Trebuchet MS"/>
                <a:cs typeface="Trebuchet MS"/>
                <a:hlinkClick r:id="rId8"/>
              </a:rPr>
              <a:t>t</a:t>
            </a:r>
            <a:r>
              <a:rPr sz="1900" spc="100" dirty="0">
                <a:solidFill>
                  <a:srgbClr val="83AA36"/>
                </a:solidFill>
                <a:latin typeface="Trebuchet MS"/>
                <a:cs typeface="Trebuchet MS"/>
                <a:hlinkClick r:id="rId8"/>
              </a:rPr>
              <a:t>a</a:t>
            </a:r>
            <a:r>
              <a:rPr sz="1900" spc="-140" dirty="0">
                <a:solidFill>
                  <a:srgbClr val="83AA36"/>
                </a:solidFill>
                <a:latin typeface="Trebuchet MS"/>
                <a:cs typeface="Trebuchet MS"/>
                <a:hlinkClick r:id="rId8"/>
              </a:rPr>
              <a:t>l</a:t>
            </a:r>
            <a:r>
              <a:rPr sz="1900" spc="-110" dirty="0">
                <a:solidFill>
                  <a:srgbClr val="83AA36"/>
                </a:solidFill>
                <a:latin typeface="Trebuchet MS"/>
                <a:cs typeface="Trebuchet MS"/>
                <a:hlinkClick r:id="rId8"/>
              </a:rPr>
              <a:t>m</a:t>
            </a:r>
            <a:r>
              <a:rPr sz="1900" spc="-105" dirty="0">
                <a:solidFill>
                  <a:srgbClr val="83AA36"/>
                </a:solidFill>
                <a:latin typeface="Trebuchet MS"/>
                <a:cs typeface="Trebuchet MS"/>
                <a:hlinkClick r:id="rId8"/>
              </a:rPr>
              <a:t>i</a:t>
            </a:r>
            <a:r>
              <a:rPr sz="1900" spc="60" dirty="0">
                <a:solidFill>
                  <a:srgbClr val="83AA36"/>
                </a:solidFill>
                <a:latin typeface="Trebuchet MS"/>
                <a:cs typeface="Trebuchet MS"/>
                <a:hlinkClick r:id="rId8"/>
              </a:rPr>
              <a:t>c</a:t>
            </a:r>
            <a:r>
              <a:rPr sz="1900" spc="-140" dirty="0">
                <a:solidFill>
                  <a:srgbClr val="83AA36"/>
                </a:solidFill>
                <a:latin typeface="Trebuchet MS"/>
                <a:cs typeface="Trebuchet MS"/>
                <a:hlinkClick r:id="rId8"/>
              </a:rPr>
              <a:t>r</a:t>
            </a:r>
            <a:r>
              <a:rPr sz="1900" spc="40" dirty="0">
                <a:solidFill>
                  <a:srgbClr val="83AA36"/>
                </a:solidFill>
                <a:latin typeface="Trebuchet MS"/>
                <a:cs typeface="Trebuchet MS"/>
                <a:hlinkClick r:id="rId8"/>
              </a:rPr>
              <a:t>o</a:t>
            </a:r>
            <a:r>
              <a:rPr sz="1900" spc="185" dirty="0">
                <a:solidFill>
                  <a:srgbClr val="83AA36"/>
                </a:solidFill>
                <a:latin typeface="Trebuchet MS"/>
                <a:cs typeface="Trebuchet MS"/>
                <a:hlinkClick r:id="rId8"/>
              </a:rPr>
              <a:t>2</a:t>
            </a:r>
            <a:r>
              <a:rPr sz="1900" spc="-185" dirty="0">
                <a:solidFill>
                  <a:srgbClr val="83AA36"/>
                </a:solidFill>
                <a:latin typeface="Trebuchet MS"/>
                <a:cs typeface="Trebuchet MS"/>
                <a:hlinkClick r:id="rId8"/>
              </a:rPr>
              <a:t>.</a:t>
            </a:r>
            <a:r>
              <a:rPr sz="1900" spc="10" dirty="0">
                <a:solidFill>
                  <a:srgbClr val="83AA36"/>
                </a:solidFill>
                <a:latin typeface="Trebuchet MS"/>
                <a:cs typeface="Trebuchet MS"/>
                <a:hlinkClick r:id="rId8"/>
              </a:rPr>
              <a:t>e</a:t>
            </a:r>
            <a:r>
              <a:rPr sz="1900" spc="-60" dirty="0">
                <a:solidFill>
                  <a:srgbClr val="83AA36"/>
                </a:solidFill>
                <a:latin typeface="Trebuchet MS"/>
                <a:cs typeface="Trebuchet MS"/>
                <a:hlinkClick r:id="rId8"/>
              </a:rPr>
              <a:t>u</a:t>
            </a:r>
            <a:endParaRPr sz="1900" dirty="0">
              <a:latin typeface="Trebuchet MS"/>
              <a:cs typeface="Trebuchet MS"/>
            </a:endParaRPr>
          </a:p>
        </p:txBody>
      </p:sp>
      <p:pic>
        <p:nvPicPr>
          <p:cNvPr id="22" name="object 2">
            <a:extLst>
              <a:ext uri="{FF2B5EF4-FFF2-40B4-BE49-F238E27FC236}">
                <a16:creationId xmlns:a16="http://schemas.microsoft.com/office/drawing/2014/main" id="{FDC2FEF9-6295-E169-7C15-AB6F22DB87BF}"/>
              </a:ext>
            </a:extLst>
          </p:cNvPr>
          <p:cNvPicPr/>
          <p:nvPr userDrawn="1"/>
        </p:nvPicPr>
        <p:blipFill>
          <a:blip r:embed="rId9" cstate="print"/>
          <a:stretch>
            <a:fillRect/>
          </a:stretch>
        </p:blipFill>
        <p:spPr>
          <a:xfrm>
            <a:off x="9057644" y="9243513"/>
            <a:ext cx="1371599" cy="485774"/>
          </a:xfrm>
          <a:prstGeom prst="rect">
            <a:avLst/>
          </a:prstGeom>
        </p:spPr>
      </p:pic>
      <p:pic>
        <p:nvPicPr>
          <p:cNvPr id="23" name="object 3">
            <a:extLst>
              <a:ext uri="{FF2B5EF4-FFF2-40B4-BE49-F238E27FC236}">
                <a16:creationId xmlns:a16="http://schemas.microsoft.com/office/drawing/2014/main" id="{7222EB32-1B6F-BD5C-FBF9-740D9C52D126}"/>
              </a:ext>
            </a:extLst>
          </p:cNvPr>
          <p:cNvPicPr/>
          <p:nvPr userDrawn="1"/>
        </p:nvPicPr>
        <p:blipFill>
          <a:blip r:embed="rId10" cstate="print"/>
          <a:stretch>
            <a:fillRect/>
          </a:stretch>
        </p:blipFill>
        <p:spPr>
          <a:xfrm>
            <a:off x="1028700" y="9273088"/>
            <a:ext cx="2190749" cy="457199"/>
          </a:xfrm>
          <a:prstGeom prst="rect">
            <a:avLst/>
          </a:prstGeom>
        </p:spPr>
      </p:pic>
      <p:sp>
        <p:nvSpPr>
          <p:cNvPr id="24" name="object 11">
            <a:extLst>
              <a:ext uri="{FF2B5EF4-FFF2-40B4-BE49-F238E27FC236}">
                <a16:creationId xmlns:a16="http://schemas.microsoft.com/office/drawing/2014/main" id="{F90DECA0-E583-3009-8FC0-C25EDF236488}"/>
              </a:ext>
            </a:extLst>
          </p:cNvPr>
          <p:cNvSpPr txBox="1">
            <a:spLocks/>
          </p:cNvSpPr>
          <p:nvPr userDrawn="1"/>
        </p:nvSpPr>
        <p:spPr>
          <a:xfrm>
            <a:off x="3298958" y="9243986"/>
            <a:ext cx="5481320" cy="547714"/>
          </a:xfrm>
          <a:prstGeom prst="rect">
            <a:avLst/>
          </a:prstGeom>
        </p:spPr>
        <p:txBody>
          <a:bodyPr vert="horz" wrap="square" lIns="0" tIns="6350" rIns="0" bIns="0"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just">
              <a:spcBef>
                <a:spcPts val="50"/>
              </a:spcBef>
            </a:pPr>
            <a:r>
              <a:rPr lang="en-US" sz="1100" spc="-65" dirty="0"/>
              <a:t>The</a:t>
            </a:r>
            <a:r>
              <a:rPr lang="en-US" sz="1100" spc="105" dirty="0"/>
              <a:t> </a:t>
            </a:r>
            <a:r>
              <a:rPr lang="en-US" sz="1100" spc="-15" dirty="0"/>
              <a:t>European</a:t>
            </a:r>
            <a:r>
              <a:rPr lang="en-US" sz="1100" spc="105" dirty="0"/>
              <a:t> </a:t>
            </a:r>
            <a:r>
              <a:rPr lang="en-US" sz="1100" spc="-15" dirty="0"/>
              <a:t>Commission's</a:t>
            </a:r>
            <a:r>
              <a:rPr lang="en-US" sz="1100" spc="105" dirty="0"/>
              <a:t> </a:t>
            </a:r>
            <a:r>
              <a:rPr lang="en-US" sz="1100" spc="-25" dirty="0"/>
              <a:t>support</a:t>
            </a:r>
            <a:r>
              <a:rPr lang="en-US" sz="1100" spc="105" dirty="0"/>
              <a:t> </a:t>
            </a:r>
            <a:r>
              <a:rPr lang="en-US" sz="1100" spc="-35" dirty="0"/>
              <a:t>for</a:t>
            </a:r>
            <a:r>
              <a:rPr lang="en-US" sz="1100" spc="105" dirty="0"/>
              <a:t> </a:t>
            </a:r>
            <a:r>
              <a:rPr lang="en-US" sz="1100" spc="-40" dirty="0"/>
              <a:t>the</a:t>
            </a:r>
            <a:r>
              <a:rPr lang="en-US" sz="1100" spc="110" dirty="0"/>
              <a:t> </a:t>
            </a:r>
            <a:r>
              <a:rPr lang="en-US" sz="1100" spc="-25" dirty="0"/>
              <a:t>production</a:t>
            </a:r>
            <a:r>
              <a:rPr lang="en-US" sz="1100" spc="105" dirty="0"/>
              <a:t> </a:t>
            </a:r>
            <a:r>
              <a:rPr lang="en-US" sz="1100" spc="-15" dirty="0"/>
              <a:t>of</a:t>
            </a:r>
            <a:r>
              <a:rPr lang="en-US" sz="1100" spc="105" dirty="0"/>
              <a:t> </a:t>
            </a:r>
            <a:r>
              <a:rPr lang="en-US" sz="1100" spc="-45" dirty="0"/>
              <a:t>this</a:t>
            </a:r>
            <a:r>
              <a:rPr lang="en-US" sz="1100" spc="105" dirty="0"/>
              <a:t> </a:t>
            </a:r>
            <a:r>
              <a:rPr lang="en-US" sz="1100" spc="-25" dirty="0"/>
              <a:t>publication</a:t>
            </a:r>
            <a:r>
              <a:rPr lang="en-US" sz="1100" spc="105" dirty="0"/>
              <a:t> </a:t>
            </a:r>
            <a:r>
              <a:rPr lang="en-US" sz="1100" dirty="0"/>
              <a:t>does</a:t>
            </a:r>
            <a:r>
              <a:rPr lang="en-US" sz="1100" spc="110" dirty="0"/>
              <a:t> </a:t>
            </a:r>
            <a:r>
              <a:rPr lang="en-US" sz="1100" spc="-35" dirty="0"/>
              <a:t>not</a:t>
            </a:r>
            <a:r>
              <a:rPr lang="en-US" sz="1100" spc="105" dirty="0"/>
              <a:t> </a:t>
            </a:r>
            <a:r>
              <a:rPr lang="en-US" sz="1100" spc="-35" dirty="0"/>
              <a:t>constitute</a:t>
            </a:r>
            <a:r>
              <a:rPr lang="en-US" sz="1100" spc="105" dirty="0"/>
              <a:t> </a:t>
            </a:r>
            <a:r>
              <a:rPr lang="en-US" sz="1100" dirty="0"/>
              <a:t>an</a:t>
            </a:r>
          </a:p>
          <a:p>
            <a:pPr marL="12700" marR="5715" algn="just">
              <a:lnSpc>
                <a:spcPct val="112500"/>
              </a:lnSpc>
            </a:pPr>
            <a:r>
              <a:rPr lang="en-US" sz="1100" spc="-30" dirty="0"/>
              <a:t>endorsement</a:t>
            </a:r>
            <a:r>
              <a:rPr lang="en-US" sz="1100" spc="175" dirty="0"/>
              <a:t> </a:t>
            </a:r>
            <a:r>
              <a:rPr lang="en-US" sz="1100" spc="-15" dirty="0"/>
              <a:t>of</a:t>
            </a:r>
            <a:r>
              <a:rPr lang="en-US" sz="1100" spc="180" dirty="0"/>
              <a:t> </a:t>
            </a:r>
            <a:r>
              <a:rPr lang="en-US" sz="1100" spc="-40" dirty="0"/>
              <a:t>the</a:t>
            </a:r>
            <a:r>
              <a:rPr lang="en-US" sz="1100" spc="180" dirty="0"/>
              <a:t> </a:t>
            </a:r>
            <a:r>
              <a:rPr lang="en-US" sz="1100" spc="-40" dirty="0"/>
              <a:t>contents,</a:t>
            </a:r>
            <a:r>
              <a:rPr lang="en-US" sz="1100" spc="180" dirty="0"/>
              <a:t> </a:t>
            </a:r>
            <a:r>
              <a:rPr lang="en-US" sz="1100" spc="-30" dirty="0"/>
              <a:t>which</a:t>
            </a:r>
            <a:r>
              <a:rPr lang="en-US" sz="1100" spc="180" dirty="0"/>
              <a:t> </a:t>
            </a:r>
            <a:r>
              <a:rPr lang="en-US" sz="1100" spc="-35" dirty="0"/>
              <a:t>reflect</a:t>
            </a:r>
            <a:r>
              <a:rPr lang="en-US" sz="1100" spc="175" dirty="0"/>
              <a:t> </a:t>
            </a:r>
            <a:r>
              <a:rPr lang="en-US" sz="1100" spc="-40" dirty="0"/>
              <a:t>the</a:t>
            </a:r>
            <a:r>
              <a:rPr lang="en-US" sz="1100" spc="180" dirty="0"/>
              <a:t> </a:t>
            </a:r>
            <a:r>
              <a:rPr lang="en-US" sz="1100" spc="-35" dirty="0"/>
              <a:t>views</a:t>
            </a:r>
            <a:r>
              <a:rPr lang="en-US" sz="1100" spc="180" dirty="0"/>
              <a:t> </a:t>
            </a:r>
            <a:r>
              <a:rPr lang="en-US" sz="1100" spc="-45" dirty="0"/>
              <a:t>only</a:t>
            </a:r>
            <a:r>
              <a:rPr lang="en-US" sz="1100" spc="180" dirty="0"/>
              <a:t> </a:t>
            </a:r>
            <a:r>
              <a:rPr lang="en-US" sz="1100" spc="-15" dirty="0"/>
              <a:t>of</a:t>
            </a:r>
            <a:r>
              <a:rPr lang="en-US" sz="1100" spc="180" dirty="0"/>
              <a:t> </a:t>
            </a:r>
            <a:r>
              <a:rPr lang="en-US" sz="1100" spc="-40" dirty="0"/>
              <a:t>the</a:t>
            </a:r>
            <a:r>
              <a:rPr lang="en-US" sz="1100" spc="175" dirty="0"/>
              <a:t> </a:t>
            </a:r>
            <a:r>
              <a:rPr lang="en-US" sz="1100" spc="-45" dirty="0"/>
              <a:t>authors,</a:t>
            </a:r>
            <a:r>
              <a:rPr lang="en-US" sz="1100" spc="180" dirty="0"/>
              <a:t> </a:t>
            </a:r>
            <a:r>
              <a:rPr lang="en-US" sz="1100" dirty="0"/>
              <a:t>and</a:t>
            </a:r>
            <a:r>
              <a:rPr lang="en-US" sz="1100" spc="180" dirty="0"/>
              <a:t> </a:t>
            </a:r>
            <a:r>
              <a:rPr lang="en-US" sz="1100" spc="-40" dirty="0"/>
              <a:t>the</a:t>
            </a:r>
            <a:r>
              <a:rPr lang="en-US" sz="1100" spc="180" dirty="0"/>
              <a:t> </a:t>
            </a:r>
            <a:r>
              <a:rPr lang="en-US" sz="1100" spc="-20" dirty="0"/>
              <a:t>Commission </a:t>
            </a:r>
            <a:r>
              <a:rPr lang="en-US" sz="1100" spc="-285" dirty="0"/>
              <a:t> </a:t>
            </a:r>
            <a:r>
              <a:rPr lang="en-US" sz="1100" spc="-15" dirty="0"/>
              <a:t>cannot</a:t>
            </a:r>
            <a:r>
              <a:rPr lang="en-US" sz="1100" spc="-35" dirty="0"/>
              <a:t> </a:t>
            </a:r>
            <a:r>
              <a:rPr lang="en-US" sz="1100" dirty="0"/>
              <a:t>be</a:t>
            </a:r>
            <a:r>
              <a:rPr lang="en-US" sz="1100" spc="-30" dirty="0"/>
              <a:t> held </a:t>
            </a:r>
            <a:r>
              <a:rPr lang="en-US" sz="1100" spc="-25" dirty="0"/>
              <a:t>responsible</a:t>
            </a:r>
            <a:r>
              <a:rPr lang="en-US" sz="1100" spc="-30" dirty="0"/>
              <a:t> </a:t>
            </a:r>
            <a:r>
              <a:rPr lang="en-US" sz="1100" spc="-35" dirty="0"/>
              <a:t>for</a:t>
            </a:r>
            <a:r>
              <a:rPr lang="en-US" sz="1100" spc="-30" dirty="0"/>
              <a:t> </a:t>
            </a:r>
            <a:r>
              <a:rPr lang="en-US" sz="1100" spc="-25" dirty="0"/>
              <a:t>any</a:t>
            </a:r>
            <a:r>
              <a:rPr lang="en-US" sz="1100" spc="-35" dirty="0"/>
              <a:t> </a:t>
            </a:r>
            <a:r>
              <a:rPr lang="en-US" sz="1100" spc="-20" dirty="0"/>
              <a:t>use</a:t>
            </a:r>
            <a:r>
              <a:rPr lang="en-US" sz="1100" spc="-30" dirty="0"/>
              <a:t> which </a:t>
            </a:r>
            <a:r>
              <a:rPr lang="en-US" sz="1100" spc="-35" dirty="0"/>
              <a:t>may</a:t>
            </a:r>
            <a:r>
              <a:rPr lang="en-US" sz="1100" spc="-30" dirty="0"/>
              <a:t> </a:t>
            </a:r>
            <a:r>
              <a:rPr lang="en-US" sz="1100" dirty="0"/>
              <a:t>be</a:t>
            </a:r>
            <a:r>
              <a:rPr lang="en-US" sz="1100" spc="-30" dirty="0"/>
              <a:t> </a:t>
            </a:r>
            <a:r>
              <a:rPr lang="en-US" sz="1100" spc="-10" dirty="0"/>
              <a:t>made</a:t>
            </a:r>
            <a:r>
              <a:rPr lang="en-US" sz="1100" spc="-35" dirty="0"/>
              <a:t> </a:t>
            </a:r>
            <a:r>
              <a:rPr lang="en-US" sz="1100" spc="-15" dirty="0"/>
              <a:t>of</a:t>
            </a:r>
            <a:r>
              <a:rPr lang="en-US" sz="1100" spc="-30" dirty="0"/>
              <a:t> </a:t>
            </a:r>
            <a:r>
              <a:rPr lang="en-US" sz="1100" spc="-40" dirty="0"/>
              <a:t>the</a:t>
            </a:r>
            <a:r>
              <a:rPr lang="en-US" sz="1100" spc="-30" dirty="0"/>
              <a:t> </a:t>
            </a:r>
            <a:r>
              <a:rPr lang="en-US" sz="1100" spc="-40" dirty="0"/>
              <a:t>information</a:t>
            </a:r>
            <a:r>
              <a:rPr lang="en-US" sz="1100" spc="-30" dirty="0"/>
              <a:t> </a:t>
            </a:r>
            <a:r>
              <a:rPr lang="en-US" sz="1100" spc="-15" dirty="0"/>
              <a:t>contained</a:t>
            </a:r>
            <a:r>
              <a:rPr lang="en-US" sz="1100" spc="-30" dirty="0"/>
              <a:t> </a:t>
            </a:r>
            <a:r>
              <a:rPr lang="en-US" sz="1100" spc="-50" dirty="0"/>
              <a:t>therein.</a:t>
            </a:r>
          </a:p>
        </p:txBody>
      </p:sp>
      <p:sp>
        <p:nvSpPr>
          <p:cNvPr id="25" name="object 12">
            <a:extLst>
              <a:ext uri="{FF2B5EF4-FFF2-40B4-BE49-F238E27FC236}">
                <a16:creationId xmlns:a16="http://schemas.microsoft.com/office/drawing/2014/main" id="{4D52EA39-0E2E-6D8B-5D75-EB3566DD1604}"/>
              </a:ext>
            </a:extLst>
          </p:cNvPr>
          <p:cNvSpPr txBox="1">
            <a:spLocks/>
          </p:cNvSpPr>
          <p:nvPr userDrawn="1"/>
        </p:nvSpPr>
        <p:spPr>
          <a:xfrm>
            <a:off x="10702101" y="9243986"/>
            <a:ext cx="6569709" cy="547714"/>
          </a:xfrm>
          <a:prstGeom prst="rect">
            <a:avLst/>
          </a:prstGeom>
        </p:spPr>
        <p:txBody>
          <a:bodyPr vert="horz" wrap="square" lIns="0" tIns="6350" rIns="0" bIns="0"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just">
              <a:spcBef>
                <a:spcPts val="50"/>
              </a:spcBef>
            </a:pPr>
            <a:r>
              <a:rPr lang="en-US" sz="1100" spc="-15" dirty="0"/>
              <a:t>Legal</a:t>
            </a:r>
            <a:r>
              <a:rPr lang="en-US" sz="1100" spc="50" dirty="0"/>
              <a:t> </a:t>
            </a:r>
            <a:r>
              <a:rPr lang="en-US" sz="1100" spc="-25" dirty="0"/>
              <a:t>description</a:t>
            </a:r>
            <a:r>
              <a:rPr lang="en-US" sz="1100" spc="50" dirty="0"/>
              <a:t> </a:t>
            </a:r>
            <a:r>
              <a:rPr lang="en-US" sz="1100" spc="20" dirty="0"/>
              <a:t>–</a:t>
            </a:r>
            <a:r>
              <a:rPr lang="en-US" sz="1100" spc="55" dirty="0"/>
              <a:t> </a:t>
            </a:r>
            <a:r>
              <a:rPr lang="en-US" sz="1100" spc="-15" dirty="0"/>
              <a:t>Creative</a:t>
            </a:r>
            <a:r>
              <a:rPr lang="en-US" sz="1100" spc="50" dirty="0"/>
              <a:t> </a:t>
            </a:r>
            <a:r>
              <a:rPr lang="en-US" sz="1100" spc="-10" dirty="0"/>
              <a:t>Commons</a:t>
            </a:r>
            <a:r>
              <a:rPr lang="en-US" sz="1100" spc="55" dirty="0"/>
              <a:t> </a:t>
            </a:r>
            <a:r>
              <a:rPr lang="en-US" sz="1100" spc="-30" dirty="0"/>
              <a:t>licensing:</a:t>
            </a:r>
            <a:r>
              <a:rPr lang="en-US" sz="1100" spc="50" dirty="0"/>
              <a:t> </a:t>
            </a:r>
            <a:r>
              <a:rPr lang="en-US" sz="1100" spc="-65" dirty="0"/>
              <a:t>The</a:t>
            </a:r>
            <a:r>
              <a:rPr lang="en-US" sz="1100" spc="50" dirty="0"/>
              <a:t> </a:t>
            </a:r>
            <a:r>
              <a:rPr lang="en-US" sz="1100" spc="-35" dirty="0"/>
              <a:t>materials</a:t>
            </a:r>
            <a:r>
              <a:rPr lang="en-US" sz="1100" spc="55" dirty="0"/>
              <a:t> </a:t>
            </a:r>
            <a:r>
              <a:rPr lang="en-US" sz="1100" spc="-25" dirty="0"/>
              <a:t>published</a:t>
            </a:r>
            <a:r>
              <a:rPr lang="en-US" sz="1100" spc="50" dirty="0"/>
              <a:t> </a:t>
            </a:r>
            <a:r>
              <a:rPr lang="en-US" sz="1100" spc="-15" dirty="0"/>
              <a:t>on</a:t>
            </a:r>
            <a:r>
              <a:rPr lang="en-US" sz="1100" spc="55" dirty="0"/>
              <a:t> </a:t>
            </a:r>
            <a:r>
              <a:rPr lang="en-US" sz="1100" spc="-40" dirty="0"/>
              <a:t>the</a:t>
            </a:r>
            <a:r>
              <a:rPr lang="en-US" sz="1100" spc="50" dirty="0"/>
              <a:t> </a:t>
            </a:r>
            <a:r>
              <a:rPr lang="en-US" sz="1100" spc="5" dirty="0"/>
              <a:t>Micro2</a:t>
            </a:r>
            <a:r>
              <a:rPr lang="en-US" sz="1100" spc="55" dirty="0"/>
              <a:t> </a:t>
            </a:r>
            <a:r>
              <a:rPr lang="en-US" sz="1100" spc="-35" dirty="0"/>
              <a:t>project</a:t>
            </a:r>
            <a:r>
              <a:rPr lang="en-US" sz="1100" spc="50" dirty="0"/>
              <a:t> </a:t>
            </a:r>
            <a:r>
              <a:rPr lang="en-US" sz="1100" spc="-25" dirty="0"/>
              <a:t>website</a:t>
            </a:r>
            <a:r>
              <a:rPr lang="en-US" sz="1100" spc="50" dirty="0"/>
              <a:t> </a:t>
            </a:r>
            <a:r>
              <a:rPr lang="en-US" sz="1100" spc="-15" dirty="0"/>
              <a:t>are</a:t>
            </a:r>
            <a:r>
              <a:rPr lang="en-US" sz="1100" spc="55" dirty="0"/>
              <a:t> </a:t>
            </a:r>
            <a:r>
              <a:rPr lang="en-US" sz="1100" spc="-20" dirty="0"/>
              <a:t>classified</a:t>
            </a:r>
          </a:p>
          <a:p>
            <a:pPr marL="12700" marR="8890" algn="just">
              <a:lnSpc>
                <a:spcPct val="112500"/>
              </a:lnSpc>
            </a:pPr>
            <a:r>
              <a:rPr lang="en-US" sz="1100" spc="15" dirty="0"/>
              <a:t>as Open </a:t>
            </a:r>
            <a:r>
              <a:rPr lang="en-US" sz="1100" spc="-15" dirty="0"/>
              <a:t>Educational</a:t>
            </a:r>
            <a:r>
              <a:rPr lang="en-US" sz="1100" spc="-10" dirty="0"/>
              <a:t> </a:t>
            </a:r>
            <a:r>
              <a:rPr lang="en-US" sz="1100" spc="-15" dirty="0"/>
              <a:t>Resources'</a:t>
            </a:r>
            <a:r>
              <a:rPr lang="en-US" sz="1100" spc="-10" dirty="0"/>
              <a:t> (OER) </a:t>
            </a:r>
            <a:r>
              <a:rPr lang="en-US" sz="1100" dirty="0"/>
              <a:t>and </a:t>
            </a:r>
            <a:r>
              <a:rPr lang="en-US" sz="1100" spc="5" dirty="0"/>
              <a:t>can </a:t>
            </a:r>
            <a:r>
              <a:rPr lang="en-US" sz="1100" dirty="0"/>
              <a:t>be </a:t>
            </a:r>
            <a:r>
              <a:rPr lang="en-US" sz="1100" spc="-45" dirty="0"/>
              <a:t>freely</a:t>
            </a:r>
            <a:r>
              <a:rPr lang="en-US" sz="1100" spc="-40" dirty="0"/>
              <a:t> </a:t>
            </a:r>
            <a:r>
              <a:rPr lang="en-US" sz="1100" spc="-45" dirty="0"/>
              <a:t>(without</a:t>
            </a:r>
            <a:r>
              <a:rPr lang="en-US" sz="1100" spc="-40" dirty="0"/>
              <a:t> </a:t>
            </a:r>
            <a:r>
              <a:rPr lang="en-US" sz="1100" spc="-35" dirty="0"/>
              <a:t>permission</a:t>
            </a:r>
            <a:r>
              <a:rPr lang="en-US" sz="1100" spc="-30" dirty="0"/>
              <a:t> </a:t>
            </a:r>
            <a:r>
              <a:rPr lang="en-US" sz="1100" spc="-15" dirty="0"/>
              <a:t>of</a:t>
            </a:r>
            <a:r>
              <a:rPr lang="en-US" sz="1100" spc="-10" dirty="0"/>
              <a:t> </a:t>
            </a:r>
            <a:r>
              <a:rPr lang="en-US" sz="1100" spc="-50" dirty="0"/>
              <a:t>their</a:t>
            </a:r>
            <a:r>
              <a:rPr lang="en-US" sz="1100" spc="-45" dirty="0"/>
              <a:t> </a:t>
            </a:r>
            <a:r>
              <a:rPr lang="en-US" sz="1100" spc="-35" dirty="0"/>
              <a:t>creators):</a:t>
            </a:r>
            <a:r>
              <a:rPr lang="en-US" sz="1100" spc="-30" dirty="0"/>
              <a:t> </a:t>
            </a:r>
            <a:r>
              <a:rPr lang="en-US" sz="1100" spc="-20" dirty="0"/>
              <a:t>downloaded,</a:t>
            </a:r>
            <a:r>
              <a:rPr lang="en-US" sz="1100" spc="-15" dirty="0"/>
              <a:t> </a:t>
            </a:r>
            <a:r>
              <a:rPr lang="en-US" sz="1100" spc="-40" dirty="0"/>
              <a:t>used, </a:t>
            </a:r>
            <a:r>
              <a:rPr lang="en-US" sz="1100" spc="-290" dirty="0"/>
              <a:t> </a:t>
            </a:r>
            <a:r>
              <a:rPr lang="en-US" sz="1100" spc="-40" dirty="0"/>
              <a:t>reused,</a:t>
            </a:r>
            <a:r>
              <a:rPr lang="en-US" sz="1100" spc="-35" dirty="0"/>
              <a:t> </a:t>
            </a:r>
            <a:r>
              <a:rPr lang="en-US" sz="1100" spc="-25" dirty="0"/>
              <a:t>copied,</a:t>
            </a:r>
            <a:r>
              <a:rPr lang="en-US" sz="1100" spc="-30" dirty="0"/>
              <a:t> </a:t>
            </a:r>
            <a:r>
              <a:rPr lang="en-US" sz="1100" spc="-15" dirty="0"/>
              <a:t>adapted,</a:t>
            </a:r>
            <a:r>
              <a:rPr lang="en-US" sz="1100" spc="-35" dirty="0"/>
              <a:t> </a:t>
            </a:r>
            <a:r>
              <a:rPr lang="en-US" sz="1100" dirty="0"/>
              <a:t>and</a:t>
            </a:r>
            <a:r>
              <a:rPr lang="en-US" sz="1100" spc="-30" dirty="0"/>
              <a:t> </a:t>
            </a:r>
            <a:r>
              <a:rPr lang="en-US" sz="1100" spc="-15" dirty="0"/>
              <a:t>shared</a:t>
            </a:r>
            <a:r>
              <a:rPr lang="en-US" sz="1100" spc="-35" dirty="0"/>
              <a:t> by</a:t>
            </a:r>
            <a:r>
              <a:rPr lang="en-US" sz="1100" spc="-30" dirty="0"/>
              <a:t> </a:t>
            </a:r>
            <a:r>
              <a:rPr lang="en-US" sz="1100" spc="-50" dirty="0"/>
              <a:t>users,</a:t>
            </a:r>
            <a:r>
              <a:rPr lang="en-US" sz="1100" spc="-30" dirty="0"/>
              <a:t> </a:t>
            </a:r>
            <a:r>
              <a:rPr lang="en-US" sz="1100" spc="-50" dirty="0"/>
              <a:t>with</a:t>
            </a:r>
            <a:r>
              <a:rPr lang="en-US" sz="1100" spc="-35" dirty="0"/>
              <a:t> </a:t>
            </a:r>
            <a:r>
              <a:rPr lang="en-US" sz="1100" spc="-40" dirty="0"/>
              <a:t>information</a:t>
            </a:r>
            <a:r>
              <a:rPr lang="en-US" sz="1100" spc="-30" dirty="0"/>
              <a:t> </a:t>
            </a:r>
            <a:r>
              <a:rPr lang="en-US" sz="1100" spc="-15" dirty="0"/>
              <a:t>about</a:t>
            </a:r>
            <a:r>
              <a:rPr lang="en-US" sz="1100" spc="-35" dirty="0"/>
              <a:t> </a:t>
            </a:r>
            <a:r>
              <a:rPr lang="en-US" sz="1100" spc="-40" dirty="0"/>
              <a:t>the</a:t>
            </a:r>
            <a:r>
              <a:rPr lang="en-US" sz="1100" spc="-30" dirty="0"/>
              <a:t> </a:t>
            </a:r>
            <a:r>
              <a:rPr lang="en-US" sz="1100" spc="-20" dirty="0"/>
              <a:t>source</a:t>
            </a:r>
            <a:r>
              <a:rPr lang="en-US" sz="1100" spc="-35" dirty="0"/>
              <a:t> </a:t>
            </a:r>
            <a:r>
              <a:rPr lang="en-US" sz="1100" spc="-15" dirty="0"/>
              <a:t>of</a:t>
            </a:r>
            <a:r>
              <a:rPr lang="en-US" sz="1100" spc="-30" dirty="0"/>
              <a:t> </a:t>
            </a:r>
            <a:r>
              <a:rPr lang="en-US" sz="1100" spc="-50" dirty="0"/>
              <a:t>their</a:t>
            </a:r>
            <a:r>
              <a:rPr lang="en-US" sz="1100" spc="-30" dirty="0"/>
              <a:t> </a:t>
            </a:r>
            <a:r>
              <a:rPr lang="en-US" sz="1100" spc="-40" dirty="0"/>
              <a:t>origin.</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object 2">
            <a:extLst>
              <a:ext uri="{FF2B5EF4-FFF2-40B4-BE49-F238E27FC236}">
                <a16:creationId xmlns:a16="http://schemas.microsoft.com/office/drawing/2014/main" id="{9CA91D68-3D95-5DA5-8458-8E7C0996C784}"/>
              </a:ext>
            </a:extLst>
          </p:cNvPr>
          <p:cNvPicPr/>
          <p:nvPr userDrawn="1"/>
        </p:nvPicPr>
        <p:blipFill>
          <a:blip r:embed="rId13" cstate="print"/>
          <a:stretch>
            <a:fillRect/>
          </a:stretch>
        </p:blipFill>
        <p:spPr>
          <a:xfrm>
            <a:off x="9057644" y="9243513"/>
            <a:ext cx="1371599" cy="485774"/>
          </a:xfrm>
          <a:prstGeom prst="rect">
            <a:avLst/>
          </a:prstGeom>
        </p:spPr>
      </p:pic>
      <p:pic>
        <p:nvPicPr>
          <p:cNvPr id="8" name="object 3">
            <a:extLst>
              <a:ext uri="{FF2B5EF4-FFF2-40B4-BE49-F238E27FC236}">
                <a16:creationId xmlns:a16="http://schemas.microsoft.com/office/drawing/2014/main" id="{4FBA9ED2-D601-FE7D-0A67-3FF91FC7BA48}"/>
              </a:ext>
            </a:extLst>
          </p:cNvPr>
          <p:cNvPicPr/>
          <p:nvPr userDrawn="1"/>
        </p:nvPicPr>
        <p:blipFill>
          <a:blip r:embed="rId14" cstate="print"/>
          <a:stretch>
            <a:fillRect/>
          </a:stretch>
        </p:blipFill>
        <p:spPr>
          <a:xfrm>
            <a:off x="1028700" y="9273088"/>
            <a:ext cx="2190749" cy="457199"/>
          </a:xfrm>
          <a:prstGeom prst="rect">
            <a:avLst/>
          </a:prstGeom>
        </p:spPr>
      </p:pic>
      <p:grpSp>
        <p:nvGrpSpPr>
          <p:cNvPr id="9" name="object 4">
            <a:extLst>
              <a:ext uri="{FF2B5EF4-FFF2-40B4-BE49-F238E27FC236}">
                <a16:creationId xmlns:a16="http://schemas.microsoft.com/office/drawing/2014/main" id="{8A54CEDF-571B-5F98-63D0-7DF21AC5A21A}"/>
              </a:ext>
            </a:extLst>
          </p:cNvPr>
          <p:cNvGrpSpPr/>
          <p:nvPr userDrawn="1"/>
        </p:nvGrpSpPr>
        <p:grpSpPr>
          <a:xfrm>
            <a:off x="0" y="0"/>
            <a:ext cx="18275715" cy="1994096"/>
            <a:chOff x="0" y="495301"/>
            <a:chExt cx="18275715" cy="1994096"/>
          </a:xfrm>
        </p:grpSpPr>
        <p:sp>
          <p:nvSpPr>
            <p:cNvPr id="10" name="object 5">
              <a:extLst>
                <a:ext uri="{FF2B5EF4-FFF2-40B4-BE49-F238E27FC236}">
                  <a16:creationId xmlns:a16="http://schemas.microsoft.com/office/drawing/2014/main" id="{AB1352E5-DE9A-32C3-0CCC-FCEAE04C80B8}"/>
                </a:ext>
              </a:extLst>
            </p:cNvPr>
            <p:cNvSpPr/>
            <p:nvPr/>
          </p:nvSpPr>
          <p:spPr>
            <a:xfrm>
              <a:off x="0" y="1609445"/>
              <a:ext cx="917575" cy="85725"/>
            </a:xfrm>
            <a:custGeom>
              <a:avLst/>
              <a:gdLst/>
              <a:ahLst/>
              <a:cxnLst/>
              <a:rect l="l" t="t" r="r" b="b"/>
              <a:pathLst>
                <a:path w="917575" h="85725">
                  <a:moveTo>
                    <a:pt x="0" y="0"/>
                  </a:moveTo>
                  <a:lnTo>
                    <a:pt x="917395" y="0"/>
                  </a:lnTo>
                  <a:lnTo>
                    <a:pt x="917395" y="85724"/>
                  </a:lnTo>
                  <a:lnTo>
                    <a:pt x="0" y="85724"/>
                  </a:lnTo>
                  <a:lnTo>
                    <a:pt x="0" y="0"/>
                  </a:lnTo>
                  <a:close/>
                </a:path>
              </a:pathLst>
            </a:custGeom>
            <a:solidFill>
              <a:srgbClr val="0403FE"/>
            </a:solidFill>
          </p:spPr>
          <p:txBody>
            <a:bodyPr wrap="square" lIns="0" tIns="0" rIns="0" bIns="0" rtlCol="0"/>
            <a:lstStyle/>
            <a:p>
              <a:endParaRPr/>
            </a:p>
          </p:txBody>
        </p:sp>
        <p:sp>
          <p:nvSpPr>
            <p:cNvPr id="11" name="object 6">
              <a:extLst>
                <a:ext uri="{FF2B5EF4-FFF2-40B4-BE49-F238E27FC236}">
                  <a16:creationId xmlns:a16="http://schemas.microsoft.com/office/drawing/2014/main" id="{4FD419B0-A7F0-0CA9-EF58-4D1E3AF6B0CF}"/>
                </a:ext>
              </a:extLst>
            </p:cNvPr>
            <p:cNvSpPr/>
            <p:nvPr/>
          </p:nvSpPr>
          <p:spPr>
            <a:xfrm>
              <a:off x="2174655" y="1096177"/>
              <a:ext cx="16101060" cy="85725"/>
            </a:xfrm>
            <a:custGeom>
              <a:avLst/>
              <a:gdLst/>
              <a:ahLst/>
              <a:cxnLst/>
              <a:rect l="l" t="t" r="r" b="b"/>
              <a:pathLst>
                <a:path w="16101060" h="85725">
                  <a:moveTo>
                    <a:pt x="16101001" y="85724"/>
                  </a:moveTo>
                  <a:lnTo>
                    <a:pt x="0" y="85724"/>
                  </a:lnTo>
                  <a:lnTo>
                    <a:pt x="0" y="0"/>
                  </a:lnTo>
                  <a:lnTo>
                    <a:pt x="16101001" y="0"/>
                  </a:lnTo>
                  <a:lnTo>
                    <a:pt x="16101001" y="85724"/>
                  </a:lnTo>
                  <a:close/>
                </a:path>
              </a:pathLst>
            </a:custGeom>
            <a:solidFill>
              <a:srgbClr val="FF0000"/>
            </a:solidFill>
          </p:spPr>
          <p:txBody>
            <a:bodyPr wrap="square" lIns="0" tIns="0" rIns="0" bIns="0" rtlCol="0"/>
            <a:lstStyle/>
            <a:p>
              <a:endParaRPr/>
            </a:p>
          </p:txBody>
        </p:sp>
        <p:pic>
          <p:nvPicPr>
            <p:cNvPr id="12" name="object 7">
              <a:extLst>
                <a:ext uri="{FF2B5EF4-FFF2-40B4-BE49-F238E27FC236}">
                  <a16:creationId xmlns:a16="http://schemas.microsoft.com/office/drawing/2014/main" id="{761E1C92-7B1F-59CF-8E15-55D46A93E4CA}"/>
                </a:ext>
              </a:extLst>
            </p:cNvPr>
            <p:cNvPicPr/>
            <p:nvPr/>
          </p:nvPicPr>
          <p:blipFill>
            <a:blip r:embed="rId15" cstate="print"/>
            <a:stretch>
              <a:fillRect/>
            </a:stretch>
          </p:blipFill>
          <p:spPr>
            <a:xfrm>
              <a:off x="802896" y="697012"/>
              <a:ext cx="4238624" cy="1590674"/>
            </a:xfrm>
            <a:prstGeom prst="rect">
              <a:avLst/>
            </a:prstGeom>
          </p:spPr>
        </p:pic>
        <p:sp>
          <p:nvSpPr>
            <p:cNvPr id="13" name="object 8">
              <a:extLst>
                <a:ext uri="{FF2B5EF4-FFF2-40B4-BE49-F238E27FC236}">
                  <a16:creationId xmlns:a16="http://schemas.microsoft.com/office/drawing/2014/main" id="{52B49F5C-FF10-59CF-2EA3-152C27CB01A2}"/>
                </a:ext>
              </a:extLst>
            </p:cNvPr>
            <p:cNvSpPr/>
            <p:nvPr/>
          </p:nvSpPr>
          <p:spPr>
            <a:xfrm>
              <a:off x="1354510" y="495301"/>
              <a:ext cx="93290" cy="458469"/>
            </a:xfrm>
            <a:custGeom>
              <a:avLst/>
              <a:gdLst/>
              <a:ahLst/>
              <a:cxnLst/>
              <a:rect l="l" t="t" r="r" b="b"/>
              <a:pathLst>
                <a:path w="85725" h="953769">
                  <a:moveTo>
                    <a:pt x="0" y="0"/>
                  </a:moveTo>
                  <a:lnTo>
                    <a:pt x="85724" y="0"/>
                  </a:lnTo>
                  <a:lnTo>
                    <a:pt x="85724" y="953484"/>
                  </a:lnTo>
                  <a:lnTo>
                    <a:pt x="0" y="953484"/>
                  </a:lnTo>
                  <a:lnTo>
                    <a:pt x="0" y="0"/>
                  </a:lnTo>
                  <a:close/>
                </a:path>
              </a:pathLst>
            </a:custGeom>
            <a:solidFill>
              <a:srgbClr val="FF8B00"/>
            </a:solidFill>
          </p:spPr>
          <p:txBody>
            <a:bodyPr wrap="square" lIns="0" tIns="0" rIns="0" bIns="0" rtlCol="0"/>
            <a:lstStyle/>
            <a:p>
              <a:endParaRPr/>
            </a:p>
          </p:txBody>
        </p:sp>
        <p:sp>
          <p:nvSpPr>
            <p:cNvPr id="14" name="object 9">
              <a:extLst>
                <a:ext uri="{FF2B5EF4-FFF2-40B4-BE49-F238E27FC236}">
                  <a16:creationId xmlns:a16="http://schemas.microsoft.com/office/drawing/2014/main" id="{42A8B4F5-AB2F-94AE-54C4-F175D466A322}"/>
                </a:ext>
              </a:extLst>
            </p:cNvPr>
            <p:cNvSpPr/>
            <p:nvPr/>
          </p:nvSpPr>
          <p:spPr>
            <a:xfrm>
              <a:off x="1596656" y="2057401"/>
              <a:ext cx="577999" cy="431996"/>
            </a:xfrm>
            <a:custGeom>
              <a:avLst/>
              <a:gdLst/>
              <a:ahLst/>
              <a:cxnLst/>
              <a:rect l="l" t="t" r="r" b="b"/>
              <a:pathLst>
                <a:path w="513714" h="513080">
                  <a:moveTo>
                    <a:pt x="513689" y="427253"/>
                  </a:moveTo>
                  <a:lnTo>
                    <a:pt x="85877" y="427253"/>
                  </a:lnTo>
                  <a:lnTo>
                    <a:pt x="85877" y="0"/>
                  </a:lnTo>
                  <a:lnTo>
                    <a:pt x="152" y="0"/>
                  </a:lnTo>
                  <a:lnTo>
                    <a:pt x="152" y="427253"/>
                  </a:lnTo>
                  <a:lnTo>
                    <a:pt x="0" y="427253"/>
                  </a:lnTo>
                  <a:lnTo>
                    <a:pt x="0" y="512978"/>
                  </a:lnTo>
                  <a:lnTo>
                    <a:pt x="513689" y="512978"/>
                  </a:lnTo>
                  <a:lnTo>
                    <a:pt x="513689" y="427253"/>
                  </a:lnTo>
                  <a:close/>
                </a:path>
              </a:pathLst>
            </a:custGeom>
            <a:solidFill>
              <a:srgbClr val="83AA36"/>
            </a:solidFill>
          </p:spPr>
          <p:txBody>
            <a:bodyPr wrap="square" lIns="0" tIns="0" rIns="0" bIns="0" rtlCol="0"/>
            <a:lstStyle/>
            <a:p>
              <a:endParaRPr/>
            </a:p>
          </p:txBody>
        </p:sp>
      </p:grpSp>
      <p:sp>
        <p:nvSpPr>
          <p:cNvPr id="15" name="object 10">
            <a:extLst>
              <a:ext uri="{FF2B5EF4-FFF2-40B4-BE49-F238E27FC236}">
                <a16:creationId xmlns:a16="http://schemas.microsoft.com/office/drawing/2014/main" id="{71A36CFA-168B-0C0F-A222-08765EFCF3E6}"/>
              </a:ext>
            </a:extLst>
          </p:cNvPr>
          <p:cNvSpPr txBox="1"/>
          <p:nvPr userDrawn="1"/>
        </p:nvSpPr>
        <p:spPr>
          <a:xfrm>
            <a:off x="2210436" y="1790700"/>
            <a:ext cx="1828164" cy="254000"/>
          </a:xfrm>
          <a:prstGeom prst="rect">
            <a:avLst/>
          </a:prstGeom>
        </p:spPr>
        <p:txBody>
          <a:bodyPr vert="horz" wrap="square" lIns="0" tIns="12065" rIns="0" bIns="0" rtlCol="0">
            <a:spAutoFit/>
          </a:bodyPr>
          <a:lstStyle/>
          <a:p>
            <a:pPr marL="12700">
              <a:lnSpc>
                <a:spcPct val="100000"/>
              </a:lnSpc>
              <a:spcBef>
                <a:spcPts val="95"/>
              </a:spcBef>
            </a:pPr>
            <a:r>
              <a:rPr sz="1500" spc="-40" dirty="0">
                <a:solidFill>
                  <a:srgbClr val="83AA36"/>
                </a:solidFill>
                <a:latin typeface="Trebuchet MS"/>
                <a:cs typeface="Trebuchet MS"/>
                <a:hlinkClick r:id="rId16"/>
              </a:rPr>
              <a:t>www.digitalmicro2.eu</a:t>
            </a:r>
            <a:endParaRPr sz="1500" dirty="0">
              <a:latin typeface="Trebuchet MS"/>
              <a:cs typeface="Trebuchet MS"/>
            </a:endParaRPr>
          </a:p>
        </p:txBody>
      </p:sp>
      <p:sp>
        <p:nvSpPr>
          <p:cNvPr id="18" name="object 11">
            <a:extLst>
              <a:ext uri="{FF2B5EF4-FFF2-40B4-BE49-F238E27FC236}">
                <a16:creationId xmlns:a16="http://schemas.microsoft.com/office/drawing/2014/main" id="{5AC0B17A-CFF1-D8B9-3A89-1FE6A76E94C5}"/>
              </a:ext>
            </a:extLst>
          </p:cNvPr>
          <p:cNvSpPr txBox="1">
            <a:spLocks/>
          </p:cNvSpPr>
          <p:nvPr userDrawn="1"/>
        </p:nvSpPr>
        <p:spPr>
          <a:xfrm>
            <a:off x="3298958" y="9243986"/>
            <a:ext cx="5481320" cy="547714"/>
          </a:xfrm>
          <a:prstGeom prst="rect">
            <a:avLst/>
          </a:prstGeom>
        </p:spPr>
        <p:txBody>
          <a:bodyPr vert="horz" wrap="square" lIns="0" tIns="6350" rIns="0" bIns="0"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just">
              <a:spcBef>
                <a:spcPts val="50"/>
              </a:spcBef>
            </a:pPr>
            <a:r>
              <a:rPr lang="en-US" sz="1100" spc="-65" dirty="0"/>
              <a:t>The</a:t>
            </a:r>
            <a:r>
              <a:rPr lang="en-US" sz="1100" spc="105" dirty="0"/>
              <a:t> </a:t>
            </a:r>
            <a:r>
              <a:rPr lang="en-US" sz="1100" spc="-15" dirty="0"/>
              <a:t>European</a:t>
            </a:r>
            <a:r>
              <a:rPr lang="en-US" sz="1100" spc="105" dirty="0"/>
              <a:t> </a:t>
            </a:r>
            <a:r>
              <a:rPr lang="en-US" sz="1100" spc="-15" dirty="0"/>
              <a:t>Commission's</a:t>
            </a:r>
            <a:r>
              <a:rPr lang="en-US" sz="1100" spc="105" dirty="0"/>
              <a:t> </a:t>
            </a:r>
            <a:r>
              <a:rPr lang="en-US" sz="1100" spc="-25" dirty="0"/>
              <a:t>support</a:t>
            </a:r>
            <a:r>
              <a:rPr lang="en-US" sz="1100" spc="105" dirty="0"/>
              <a:t> </a:t>
            </a:r>
            <a:r>
              <a:rPr lang="en-US" sz="1100" spc="-35" dirty="0"/>
              <a:t>for</a:t>
            </a:r>
            <a:r>
              <a:rPr lang="en-US" sz="1100" spc="105" dirty="0"/>
              <a:t> </a:t>
            </a:r>
            <a:r>
              <a:rPr lang="en-US" sz="1100" spc="-40" dirty="0"/>
              <a:t>the</a:t>
            </a:r>
            <a:r>
              <a:rPr lang="en-US" sz="1100" spc="110" dirty="0"/>
              <a:t> </a:t>
            </a:r>
            <a:r>
              <a:rPr lang="en-US" sz="1100" spc="-25" dirty="0"/>
              <a:t>production</a:t>
            </a:r>
            <a:r>
              <a:rPr lang="en-US" sz="1100" spc="105" dirty="0"/>
              <a:t> </a:t>
            </a:r>
            <a:r>
              <a:rPr lang="en-US" sz="1100" spc="-15" dirty="0"/>
              <a:t>of</a:t>
            </a:r>
            <a:r>
              <a:rPr lang="en-US" sz="1100" spc="105" dirty="0"/>
              <a:t> </a:t>
            </a:r>
            <a:r>
              <a:rPr lang="en-US" sz="1100" spc="-45" dirty="0"/>
              <a:t>this</a:t>
            </a:r>
            <a:r>
              <a:rPr lang="en-US" sz="1100" spc="105" dirty="0"/>
              <a:t> </a:t>
            </a:r>
            <a:r>
              <a:rPr lang="en-US" sz="1100" spc="-25" dirty="0"/>
              <a:t>publication</a:t>
            </a:r>
            <a:r>
              <a:rPr lang="en-US" sz="1100" spc="105" dirty="0"/>
              <a:t> </a:t>
            </a:r>
            <a:r>
              <a:rPr lang="en-US" sz="1100" dirty="0"/>
              <a:t>does</a:t>
            </a:r>
            <a:r>
              <a:rPr lang="en-US" sz="1100" spc="110" dirty="0"/>
              <a:t> </a:t>
            </a:r>
            <a:r>
              <a:rPr lang="en-US" sz="1100" spc="-35" dirty="0"/>
              <a:t>not</a:t>
            </a:r>
            <a:r>
              <a:rPr lang="en-US" sz="1100" spc="105" dirty="0"/>
              <a:t> </a:t>
            </a:r>
            <a:r>
              <a:rPr lang="en-US" sz="1100" spc="-35" dirty="0"/>
              <a:t>constitute</a:t>
            </a:r>
            <a:r>
              <a:rPr lang="en-US" sz="1100" spc="105" dirty="0"/>
              <a:t> </a:t>
            </a:r>
            <a:r>
              <a:rPr lang="en-US" sz="1100" dirty="0"/>
              <a:t>an</a:t>
            </a:r>
          </a:p>
          <a:p>
            <a:pPr marL="12700" marR="5715" algn="just">
              <a:lnSpc>
                <a:spcPct val="112500"/>
              </a:lnSpc>
            </a:pPr>
            <a:r>
              <a:rPr lang="en-US" sz="1100" spc="-30" dirty="0"/>
              <a:t>endorsement</a:t>
            </a:r>
            <a:r>
              <a:rPr lang="en-US" sz="1100" spc="175" dirty="0"/>
              <a:t> </a:t>
            </a:r>
            <a:r>
              <a:rPr lang="en-US" sz="1100" spc="-15" dirty="0"/>
              <a:t>of</a:t>
            </a:r>
            <a:r>
              <a:rPr lang="en-US" sz="1100" spc="180" dirty="0"/>
              <a:t> </a:t>
            </a:r>
            <a:r>
              <a:rPr lang="en-US" sz="1100" spc="-40" dirty="0"/>
              <a:t>the</a:t>
            </a:r>
            <a:r>
              <a:rPr lang="en-US" sz="1100" spc="180" dirty="0"/>
              <a:t> </a:t>
            </a:r>
            <a:r>
              <a:rPr lang="en-US" sz="1100" spc="-40" dirty="0"/>
              <a:t>contents,</a:t>
            </a:r>
            <a:r>
              <a:rPr lang="en-US" sz="1100" spc="180" dirty="0"/>
              <a:t> </a:t>
            </a:r>
            <a:r>
              <a:rPr lang="en-US" sz="1100" spc="-30" dirty="0"/>
              <a:t>which</a:t>
            </a:r>
            <a:r>
              <a:rPr lang="en-US" sz="1100" spc="180" dirty="0"/>
              <a:t> </a:t>
            </a:r>
            <a:r>
              <a:rPr lang="en-US" sz="1100" spc="-35" dirty="0"/>
              <a:t>reflect</a:t>
            </a:r>
            <a:r>
              <a:rPr lang="en-US" sz="1100" spc="175" dirty="0"/>
              <a:t> </a:t>
            </a:r>
            <a:r>
              <a:rPr lang="en-US" sz="1100" spc="-40" dirty="0"/>
              <a:t>the</a:t>
            </a:r>
            <a:r>
              <a:rPr lang="en-US" sz="1100" spc="180" dirty="0"/>
              <a:t> </a:t>
            </a:r>
            <a:r>
              <a:rPr lang="en-US" sz="1100" spc="-35" dirty="0"/>
              <a:t>views</a:t>
            </a:r>
            <a:r>
              <a:rPr lang="en-US" sz="1100" spc="180" dirty="0"/>
              <a:t> </a:t>
            </a:r>
            <a:r>
              <a:rPr lang="en-US" sz="1100" spc="-45" dirty="0"/>
              <a:t>only</a:t>
            </a:r>
            <a:r>
              <a:rPr lang="en-US" sz="1100" spc="180" dirty="0"/>
              <a:t> </a:t>
            </a:r>
            <a:r>
              <a:rPr lang="en-US" sz="1100" spc="-15" dirty="0"/>
              <a:t>of</a:t>
            </a:r>
            <a:r>
              <a:rPr lang="en-US" sz="1100" spc="180" dirty="0"/>
              <a:t> </a:t>
            </a:r>
            <a:r>
              <a:rPr lang="en-US" sz="1100" spc="-40" dirty="0"/>
              <a:t>the</a:t>
            </a:r>
            <a:r>
              <a:rPr lang="en-US" sz="1100" spc="175" dirty="0"/>
              <a:t> </a:t>
            </a:r>
            <a:r>
              <a:rPr lang="en-US" sz="1100" spc="-45" dirty="0"/>
              <a:t>authors,</a:t>
            </a:r>
            <a:r>
              <a:rPr lang="en-US" sz="1100" spc="180" dirty="0"/>
              <a:t> </a:t>
            </a:r>
            <a:r>
              <a:rPr lang="en-US" sz="1100" dirty="0"/>
              <a:t>and</a:t>
            </a:r>
            <a:r>
              <a:rPr lang="en-US" sz="1100" spc="180" dirty="0"/>
              <a:t> </a:t>
            </a:r>
            <a:r>
              <a:rPr lang="en-US" sz="1100" spc="-40" dirty="0"/>
              <a:t>the</a:t>
            </a:r>
            <a:r>
              <a:rPr lang="en-US" sz="1100" spc="180" dirty="0"/>
              <a:t> </a:t>
            </a:r>
            <a:r>
              <a:rPr lang="en-US" sz="1100" spc="-20" dirty="0"/>
              <a:t>Commission </a:t>
            </a:r>
            <a:r>
              <a:rPr lang="en-US" sz="1100" spc="-285" dirty="0"/>
              <a:t> </a:t>
            </a:r>
            <a:r>
              <a:rPr lang="en-US" sz="1100" spc="-15" dirty="0"/>
              <a:t>cannot</a:t>
            </a:r>
            <a:r>
              <a:rPr lang="en-US" sz="1100" spc="-35" dirty="0"/>
              <a:t> </a:t>
            </a:r>
            <a:r>
              <a:rPr lang="en-US" sz="1100" dirty="0"/>
              <a:t>be</a:t>
            </a:r>
            <a:r>
              <a:rPr lang="en-US" sz="1100" spc="-30" dirty="0"/>
              <a:t> held </a:t>
            </a:r>
            <a:r>
              <a:rPr lang="en-US" sz="1100" spc="-25" dirty="0"/>
              <a:t>responsible</a:t>
            </a:r>
            <a:r>
              <a:rPr lang="en-US" sz="1100" spc="-30" dirty="0"/>
              <a:t> </a:t>
            </a:r>
            <a:r>
              <a:rPr lang="en-US" sz="1100" spc="-35" dirty="0"/>
              <a:t>for</a:t>
            </a:r>
            <a:r>
              <a:rPr lang="en-US" sz="1100" spc="-30" dirty="0"/>
              <a:t> </a:t>
            </a:r>
            <a:r>
              <a:rPr lang="en-US" sz="1100" spc="-25" dirty="0"/>
              <a:t>any</a:t>
            </a:r>
            <a:r>
              <a:rPr lang="en-US" sz="1100" spc="-35" dirty="0"/>
              <a:t> </a:t>
            </a:r>
            <a:r>
              <a:rPr lang="en-US" sz="1100" spc="-20" dirty="0"/>
              <a:t>use</a:t>
            </a:r>
            <a:r>
              <a:rPr lang="en-US" sz="1100" spc="-30" dirty="0"/>
              <a:t> which </a:t>
            </a:r>
            <a:r>
              <a:rPr lang="en-US" sz="1100" spc="-35" dirty="0"/>
              <a:t>may</a:t>
            </a:r>
            <a:r>
              <a:rPr lang="en-US" sz="1100" spc="-30" dirty="0"/>
              <a:t> </a:t>
            </a:r>
            <a:r>
              <a:rPr lang="en-US" sz="1100" dirty="0"/>
              <a:t>be</a:t>
            </a:r>
            <a:r>
              <a:rPr lang="en-US" sz="1100" spc="-30" dirty="0"/>
              <a:t> </a:t>
            </a:r>
            <a:r>
              <a:rPr lang="en-US" sz="1100" spc="-10" dirty="0"/>
              <a:t>made</a:t>
            </a:r>
            <a:r>
              <a:rPr lang="en-US" sz="1100" spc="-35" dirty="0"/>
              <a:t> </a:t>
            </a:r>
            <a:r>
              <a:rPr lang="en-US" sz="1100" spc="-15" dirty="0"/>
              <a:t>of</a:t>
            </a:r>
            <a:r>
              <a:rPr lang="en-US" sz="1100" spc="-30" dirty="0"/>
              <a:t> </a:t>
            </a:r>
            <a:r>
              <a:rPr lang="en-US" sz="1100" spc="-40" dirty="0"/>
              <a:t>the</a:t>
            </a:r>
            <a:r>
              <a:rPr lang="en-US" sz="1100" spc="-30" dirty="0"/>
              <a:t> </a:t>
            </a:r>
            <a:r>
              <a:rPr lang="en-US" sz="1100" spc="-40" dirty="0"/>
              <a:t>information</a:t>
            </a:r>
            <a:r>
              <a:rPr lang="en-US" sz="1100" spc="-30" dirty="0"/>
              <a:t> </a:t>
            </a:r>
            <a:r>
              <a:rPr lang="en-US" sz="1100" spc="-15" dirty="0"/>
              <a:t>contained</a:t>
            </a:r>
            <a:r>
              <a:rPr lang="en-US" sz="1100" spc="-30" dirty="0"/>
              <a:t> </a:t>
            </a:r>
            <a:r>
              <a:rPr lang="en-US" sz="1100" spc="-50" dirty="0"/>
              <a:t>therein.</a:t>
            </a:r>
          </a:p>
        </p:txBody>
      </p:sp>
      <p:sp>
        <p:nvSpPr>
          <p:cNvPr id="19" name="object 12">
            <a:extLst>
              <a:ext uri="{FF2B5EF4-FFF2-40B4-BE49-F238E27FC236}">
                <a16:creationId xmlns:a16="http://schemas.microsoft.com/office/drawing/2014/main" id="{BB3CA3E2-5527-6903-9404-F9D639CD487B}"/>
              </a:ext>
            </a:extLst>
          </p:cNvPr>
          <p:cNvSpPr txBox="1">
            <a:spLocks/>
          </p:cNvSpPr>
          <p:nvPr userDrawn="1"/>
        </p:nvSpPr>
        <p:spPr>
          <a:xfrm>
            <a:off x="10702101" y="9243986"/>
            <a:ext cx="6569709" cy="547714"/>
          </a:xfrm>
          <a:prstGeom prst="rect">
            <a:avLst/>
          </a:prstGeom>
        </p:spPr>
        <p:txBody>
          <a:bodyPr vert="horz" wrap="square" lIns="0" tIns="6350" rIns="0" bIns="0"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just">
              <a:spcBef>
                <a:spcPts val="50"/>
              </a:spcBef>
            </a:pPr>
            <a:r>
              <a:rPr lang="en-US" sz="1100" spc="-15" dirty="0"/>
              <a:t>Legal</a:t>
            </a:r>
            <a:r>
              <a:rPr lang="en-US" sz="1100" spc="50" dirty="0"/>
              <a:t> </a:t>
            </a:r>
            <a:r>
              <a:rPr lang="en-US" sz="1100" spc="-25" dirty="0"/>
              <a:t>description</a:t>
            </a:r>
            <a:r>
              <a:rPr lang="en-US" sz="1100" spc="50" dirty="0"/>
              <a:t> </a:t>
            </a:r>
            <a:r>
              <a:rPr lang="en-US" sz="1100" spc="20" dirty="0"/>
              <a:t>–</a:t>
            </a:r>
            <a:r>
              <a:rPr lang="en-US" sz="1100" spc="55" dirty="0"/>
              <a:t> </a:t>
            </a:r>
            <a:r>
              <a:rPr lang="en-US" sz="1100" spc="-15" dirty="0"/>
              <a:t>Creative</a:t>
            </a:r>
            <a:r>
              <a:rPr lang="en-US" sz="1100" spc="50" dirty="0"/>
              <a:t> </a:t>
            </a:r>
            <a:r>
              <a:rPr lang="en-US" sz="1100" spc="-10" dirty="0"/>
              <a:t>Commons</a:t>
            </a:r>
            <a:r>
              <a:rPr lang="en-US" sz="1100" spc="55" dirty="0"/>
              <a:t> </a:t>
            </a:r>
            <a:r>
              <a:rPr lang="en-US" sz="1100" spc="-30" dirty="0"/>
              <a:t>licensing:</a:t>
            </a:r>
            <a:r>
              <a:rPr lang="en-US" sz="1100" spc="50" dirty="0"/>
              <a:t> </a:t>
            </a:r>
            <a:r>
              <a:rPr lang="en-US" sz="1100" spc="-65" dirty="0"/>
              <a:t>The</a:t>
            </a:r>
            <a:r>
              <a:rPr lang="en-US" sz="1100" spc="50" dirty="0"/>
              <a:t> </a:t>
            </a:r>
            <a:r>
              <a:rPr lang="en-US" sz="1100" spc="-35" dirty="0"/>
              <a:t>materials</a:t>
            </a:r>
            <a:r>
              <a:rPr lang="en-US" sz="1100" spc="55" dirty="0"/>
              <a:t> </a:t>
            </a:r>
            <a:r>
              <a:rPr lang="en-US" sz="1100" spc="-25" dirty="0"/>
              <a:t>published</a:t>
            </a:r>
            <a:r>
              <a:rPr lang="en-US" sz="1100" spc="50" dirty="0"/>
              <a:t> </a:t>
            </a:r>
            <a:r>
              <a:rPr lang="en-US" sz="1100" spc="-15" dirty="0"/>
              <a:t>on</a:t>
            </a:r>
            <a:r>
              <a:rPr lang="en-US" sz="1100" spc="55" dirty="0"/>
              <a:t> </a:t>
            </a:r>
            <a:r>
              <a:rPr lang="en-US" sz="1100" spc="-40" dirty="0"/>
              <a:t>the</a:t>
            </a:r>
            <a:r>
              <a:rPr lang="en-US" sz="1100" spc="50" dirty="0"/>
              <a:t> </a:t>
            </a:r>
            <a:r>
              <a:rPr lang="en-US" sz="1100" spc="5" dirty="0"/>
              <a:t>Micro2</a:t>
            </a:r>
            <a:r>
              <a:rPr lang="en-US" sz="1100" spc="55" dirty="0"/>
              <a:t> </a:t>
            </a:r>
            <a:r>
              <a:rPr lang="en-US" sz="1100" spc="-35" dirty="0"/>
              <a:t>project</a:t>
            </a:r>
            <a:r>
              <a:rPr lang="en-US" sz="1100" spc="50" dirty="0"/>
              <a:t> </a:t>
            </a:r>
            <a:r>
              <a:rPr lang="en-US" sz="1100" spc="-25" dirty="0"/>
              <a:t>website</a:t>
            </a:r>
            <a:r>
              <a:rPr lang="en-US" sz="1100" spc="50" dirty="0"/>
              <a:t> </a:t>
            </a:r>
            <a:r>
              <a:rPr lang="en-US" sz="1100" spc="-15" dirty="0"/>
              <a:t>are</a:t>
            </a:r>
            <a:r>
              <a:rPr lang="en-US" sz="1100" spc="55" dirty="0"/>
              <a:t> </a:t>
            </a:r>
            <a:r>
              <a:rPr lang="en-US" sz="1100" spc="-20" dirty="0"/>
              <a:t>classified</a:t>
            </a:r>
          </a:p>
          <a:p>
            <a:pPr marL="12700" marR="8890" algn="just">
              <a:lnSpc>
                <a:spcPct val="112500"/>
              </a:lnSpc>
            </a:pPr>
            <a:r>
              <a:rPr lang="en-US" sz="1100" spc="15" dirty="0"/>
              <a:t>as Open </a:t>
            </a:r>
            <a:r>
              <a:rPr lang="en-US" sz="1100" spc="-15" dirty="0"/>
              <a:t>Educational</a:t>
            </a:r>
            <a:r>
              <a:rPr lang="en-US" sz="1100" spc="-10" dirty="0"/>
              <a:t> </a:t>
            </a:r>
            <a:r>
              <a:rPr lang="en-US" sz="1100" spc="-15" dirty="0"/>
              <a:t>Resources'</a:t>
            </a:r>
            <a:r>
              <a:rPr lang="en-US" sz="1100" spc="-10" dirty="0"/>
              <a:t> (OER) </a:t>
            </a:r>
            <a:r>
              <a:rPr lang="en-US" sz="1100" dirty="0"/>
              <a:t>and </a:t>
            </a:r>
            <a:r>
              <a:rPr lang="en-US" sz="1100" spc="5" dirty="0"/>
              <a:t>can </a:t>
            </a:r>
            <a:r>
              <a:rPr lang="en-US" sz="1100" dirty="0"/>
              <a:t>be </a:t>
            </a:r>
            <a:r>
              <a:rPr lang="en-US" sz="1100" spc="-45" dirty="0"/>
              <a:t>freely</a:t>
            </a:r>
            <a:r>
              <a:rPr lang="en-US" sz="1100" spc="-40" dirty="0"/>
              <a:t> </a:t>
            </a:r>
            <a:r>
              <a:rPr lang="en-US" sz="1100" spc="-45" dirty="0"/>
              <a:t>(without</a:t>
            </a:r>
            <a:r>
              <a:rPr lang="en-US" sz="1100" spc="-40" dirty="0"/>
              <a:t> </a:t>
            </a:r>
            <a:r>
              <a:rPr lang="en-US" sz="1100" spc="-35" dirty="0"/>
              <a:t>permission</a:t>
            </a:r>
            <a:r>
              <a:rPr lang="en-US" sz="1100" spc="-30" dirty="0"/>
              <a:t> </a:t>
            </a:r>
            <a:r>
              <a:rPr lang="en-US" sz="1100" spc="-15" dirty="0"/>
              <a:t>of</a:t>
            </a:r>
            <a:r>
              <a:rPr lang="en-US" sz="1100" spc="-10" dirty="0"/>
              <a:t> </a:t>
            </a:r>
            <a:r>
              <a:rPr lang="en-US" sz="1100" spc="-50" dirty="0"/>
              <a:t>their</a:t>
            </a:r>
            <a:r>
              <a:rPr lang="en-US" sz="1100" spc="-45" dirty="0"/>
              <a:t> </a:t>
            </a:r>
            <a:r>
              <a:rPr lang="en-US" sz="1100" spc="-35" dirty="0"/>
              <a:t>creators):</a:t>
            </a:r>
            <a:r>
              <a:rPr lang="en-US" sz="1100" spc="-30" dirty="0"/>
              <a:t> </a:t>
            </a:r>
            <a:r>
              <a:rPr lang="en-US" sz="1100" spc="-20" dirty="0"/>
              <a:t>downloaded,</a:t>
            </a:r>
            <a:r>
              <a:rPr lang="en-US" sz="1100" spc="-15" dirty="0"/>
              <a:t> </a:t>
            </a:r>
            <a:r>
              <a:rPr lang="en-US" sz="1100" spc="-40" dirty="0"/>
              <a:t>used, </a:t>
            </a:r>
            <a:r>
              <a:rPr lang="en-US" sz="1100" spc="-290" dirty="0"/>
              <a:t> </a:t>
            </a:r>
            <a:r>
              <a:rPr lang="en-US" sz="1100" spc="-40" dirty="0"/>
              <a:t>reused,</a:t>
            </a:r>
            <a:r>
              <a:rPr lang="en-US" sz="1100" spc="-35" dirty="0"/>
              <a:t> </a:t>
            </a:r>
            <a:r>
              <a:rPr lang="en-US" sz="1100" spc="-25" dirty="0"/>
              <a:t>copied,</a:t>
            </a:r>
            <a:r>
              <a:rPr lang="en-US" sz="1100" spc="-30" dirty="0"/>
              <a:t> </a:t>
            </a:r>
            <a:r>
              <a:rPr lang="en-US" sz="1100" spc="-15" dirty="0"/>
              <a:t>adapted,</a:t>
            </a:r>
            <a:r>
              <a:rPr lang="en-US" sz="1100" spc="-35" dirty="0"/>
              <a:t> </a:t>
            </a:r>
            <a:r>
              <a:rPr lang="en-US" sz="1100" dirty="0"/>
              <a:t>and</a:t>
            </a:r>
            <a:r>
              <a:rPr lang="en-US" sz="1100" spc="-30" dirty="0"/>
              <a:t> </a:t>
            </a:r>
            <a:r>
              <a:rPr lang="en-US" sz="1100" spc="-15" dirty="0"/>
              <a:t>shared</a:t>
            </a:r>
            <a:r>
              <a:rPr lang="en-US" sz="1100" spc="-35" dirty="0"/>
              <a:t> by</a:t>
            </a:r>
            <a:r>
              <a:rPr lang="en-US" sz="1100" spc="-30" dirty="0"/>
              <a:t> </a:t>
            </a:r>
            <a:r>
              <a:rPr lang="en-US" sz="1100" spc="-50" dirty="0"/>
              <a:t>users,</a:t>
            </a:r>
            <a:r>
              <a:rPr lang="en-US" sz="1100" spc="-30" dirty="0"/>
              <a:t> </a:t>
            </a:r>
            <a:r>
              <a:rPr lang="en-US" sz="1100" spc="-50" dirty="0"/>
              <a:t>with</a:t>
            </a:r>
            <a:r>
              <a:rPr lang="en-US" sz="1100" spc="-35" dirty="0"/>
              <a:t> </a:t>
            </a:r>
            <a:r>
              <a:rPr lang="en-US" sz="1100" spc="-40" dirty="0"/>
              <a:t>information</a:t>
            </a:r>
            <a:r>
              <a:rPr lang="en-US" sz="1100" spc="-30" dirty="0"/>
              <a:t> </a:t>
            </a:r>
            <a:r>
              <a:rPr lang="en-US" sz="1100" spc="-15" dirty="0"/>
              <a:t>about</a:t>
            </a:r>
            <a:r>
              <a:rPr lang="en-US" sz="1100" spc="-35" dirty="0"/>
              <a:t> </a:t>
            </a:r>
            <a:r>
              <a:rPr lang="en-US" sz="1100" spc="-40" dirty="0"/>
              <a:t>the</a:t>
            </a:r>
            <a:r>
              <a:rPr lang="en-US" sz="1100" spc="-30" dirty="0"/>
              <a:t> </a:t>
            </a:r>
            <a:r>
              <a:rPr lang="en-US" sz="1100" spc="-20" dirty="0"/>
              <a:t>source</a:t>
            </a:r>
            <a:r>
              <a:rPr lang="en-US" sz="1100" spc="-35" dirty="0"/>
              <a:t> </a:t>
            </a:r>
            <a:r>
              <a:rPr lang="en-US" sz="1100" spc="-15" dirty="0"/>
              <a:t>of</a:t>
            </a:r>
            <a:r>
              <a:rPr lang="en-US" sz="1100" spc="-30" dirty="0"/>
              <a:t> </a:t>
            </a:r>
            <a:r>
              <a:rPr lang="en-US" sz="1100" spc="-50" dirty="0"/>
              <a:t>their</a:t>
            </a:r>
            <a:r>
              <a:rPr lang="en-US" sz="1100" spc="-30" dirty="0"/>
              <a:t> </a:t>
            </a:r>
            <a:r>
              <a:rPr lang="en-US" sz="1100" spc="-40" dirty="0"/>
              <a:t>origin.</a:t>
            </a:r>
          </a:p>
        </p:txBody>
      </p:sp>
    </p:spTree>
    <p:extLst>
      <p:ext uri="{BB962C8B-B14F-4D97-AF65-F5344CB8AC3E}">
        <p14:creationId xmlns:p14="http://schemas.microsoft.com/office/powerpoint/2010/main" val="3428492891"/>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https://www.google.com/intl/en_ie/business/"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hyperlink" Target="https://buffer.com/library/social-media-calendar/" TargetMode="Externa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hyperlink" Target="https://www.digitalmicro2.eu/"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3A4AD56D-2BD0-7805-B7D1-773979F84915}"/>
              </a:ext>
            </a:extLst>
          </p:cNvPr>
          <p:cNvSpPr txBox="1"/>
          <p:nvPr/>
        </p:nvSpPr>
        <p:spPr>
          <a:xfrm>
            <a:off x="609600" y="4801493"/>
            <a:ext cx="17068800" cy="3847207"/>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GB" sz="6000" dirty="0">
                <a:latin typeface="Microsoft Sans Serif" panose="020B0604020202020204" pitchFamily="34" charset="0"/>
                <a:cs typeface="Microsoft Sans Serif" panose="020B0604020202020204" pitchFamily="34" charset="0"/>
              </a:rPr>
              <a:t>Digital Dynamo:</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GB" sz="6000" dirty="0">
                <a:latin typeface="Microsoft Sans Serif" panose="020B0604020202020204" pitchFamily="34" charset="0"/>
                <a:cs typeface="Microsoft Sans Serif" panose="020B0604020202020204" pitchFamily="34" charset="0"/>
              </a:rPr>
              <a:t>Unleashing the Power of Digital Marketing </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endParaRPr lang="en-GB" sz="2400" dirty="0">
              <a:latin typeface="Microsoft Sans Serif" panose="020B0604020202020204" pitchFamily="34" charset="0"/>
              <a:cs typeface="Microsoft Sans Serif" panose="020B0604020202020204" pitchFamily="34" charset="0"/>
            </a:endParaRPr>
          </a:p>
          <a:p>
            <a:pPr algn="ctr">
              <a:spcBef>
                <a:spcPts val="5"/>
              </a:spcBef>
              <a:tabLst>
                <a:tab pos="1205230" algn="l"/>
                <a:tab pos="1926589" algn="l"/>
                <a:tab pos="2915920" algn="l"/>
                <a:tab pos="3444875" algn="l"/>
                <a:tab pos="4383405" algn="l"/>
                <a:tab pos="6796405" algn="l"/>
              </a:tabLst>
              <a:defRPr/>
            </a:pPr>
            <a:r>
              <a:rPr lang="en-GB" sz="3200" b="1" dirty="0">
                <a:latin typeface="Microsoft Sans Serif" panose="020B0604020202020204" pitchFamily="34" charset="0"/>
                <a:cs typeface="Microsoft Sans Serif" panose="020B0604020202020204" pitchFamily="34" charset="0"/>
              </a:rPr>
              <a:t>Author partner: IHF </a:t>
            </a:r>
            <a:r>
              <a:rPr lang="en-GB" sz="3200" b="1" dirty="0" err="1">
                <a:latin typeface="Microsoft Sans Serif" panose="020B0604020202020204" pitchFamily="34" charset="0"/>
                <a:cs typeface="Microsoft Sans Serif" panose="020B0604020202020204" pitchFamily="34" charset="0"/>
              </a:rPr>
              <a:t>asbl</a:t>
            </a:r>
            <a:endParaRPr lang="en-GB" sz="3200" b="1" dirty="0">
              <a:latin typeface="Microsoft Sans Serif" panose="020B0604020202020204" pitchFamily="34" charset="0"/>
              <a:cs typeface="Microsoft Sans Serif" panose="020B0604020202020204" pitchFamily="34" charset="0"/>
            </a:endParaRPr>
          </a:p>
          <a:p>
            <a:pPr algn="ctr">
              <a:spcBef>
                <a:spcPts val="5"/>
              </a:spcBef>
              <a:tabLst>
                <a:tab pos="1205230" algn="l"/>
                <a:tab pos="1926589" algn="l"/>
                <a:tab pos="2915920" algn="l"/>
                <a:tab pos="3444875" algn="l"/>
                <a:tab pos="4383405" algn="l"/>
                <a:tab pos="6796405" algn="l"/>
              </a:tabLst>
              <a:defRPr/>
            </a:pPr>
            <a:endParaRPr lang="en-GB" sz="2400" b="1" dirty="0">
              <a:latin typeface="Microsoft Sans Serif" panose="020B0604020202020204" pitchFamily="34" charset="0"/>
              <a:cs typeface="Microsoft Sans Serif" panose="020B0604020202020204" pitchFamily="34" charset="0"/>
            </a:endParaRPr>
          </a:p>
          <a:p>
            <a:pPr marR="0" lvl="0" indent="0" algn="ctr" fontAlgn="auto">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GB" sz="24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MICRO 2 – Enhancing Digital Entrepreneurship of Micro Enterprises in Rural Areas in a Post Pandemic World</a:t>
            </a:r>
          </a:p>
          <a:p>
            <a:pPr algn="ctr">
              <a:spcBef>
                <a:spcPts val="5"/>
              </a:spcBef>
              <a:tabLst>
                <a:tab pos="1205230" algn="l"/>
                <a:tab pos="1926589" algn="l"/>
                <a:tab pos="2915920" algn="l"/>
                <a:tab pos="3444875" algn="l"/>
                <a:tab pos="4383405" algn="l"/>
                <a:tab pos="6796405" algn="l"/>
              </a:tabLst>
              <a:defRPr/>
            </a:pPr>
            <a:r>
              <a:rPr lang="en-GB" sz="2000" b="1" dirty="0">
                <a:latin typeface="Microsoft Sans Serif" panose="020B0604020202020204" pitchFamily="34" charset="0"/>
                <a:ea typeface="Microsoft Sans Serif" panose="020B0604020202020204" pitchFamily="34" charset="0"/>
                <a:cs typeface="Microsoft Sans Serif" panose="020B0604020202020204" pitchFamily="34" charset="0"/>
              </a:rPr>
              <a:t>2022-1-IE01-KA220-VET-000088074</a:t>
            </a:r>
          </a:p>
        </p:txBody>
      </p:sp>
    </p:spTree>
    <p:extLst>
      <p:ext uri="{BB962C8B-B14F-4D97-AF65-F5344CB8AC3E}">
        <p14:creationId xmlns:p14="http://schemas.microsoft.com/office/powerpoint/2010/main" val="1542238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1">
            <a:extLst>
              <a:ext uri="{FF2B5EF4-FFF2-40B4-BE49-F238E27FC236}">
                <a16:creationId xmlns:a16="http://schemas.microsoft.com/office/drawing/2014/main" id="{865DF9F5-7985-3B62-A6C5-F5A19BF4CC5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6" name="CuadroTexto 4">
            <a:extLst>
              <a:ext uri="{FF2B5EF4-FFF2-40B4-BE49-F238E27FC236}">
                <a16:creationId xmlns:a16="http://schemas.microsoft.com/office/drawing/2014/main" id="{B5BE5EA5-A5A2-2693-39AC-D69EBECF6ADE}"/>
              </a:ext>
            </a:extLst>
          </p:cNvPr>
          <p:cNvSpPr txBox="1"/>
          <p:nvPr/>
        </p:nvSpPr>
        <p:spPr>
          <a:xfrm>
            <a:off x="1066800" y="2818506"/>
            <a:ext cx="16154400" cy="523220"/>
          </a:xfrm>
          <a:prstGeom prst="rect">
            <a:avLst/>
          </a:prstGeom>
          <a:noFill/>
        </p:spPr>
        <p:txBody>
          <a:bodyPr wrap="square" rtlCol="0">
            <a:spAutoFit/>
          </a:bodyPr>
          <a:lstStyle/>
          <a:p>
            <a:r>
              <a:rPr lang="en-GB" sz="2800" b="1" dirty="0">
                <a:latin typeface="Microsoft Sans Serif" panose="020B0604020202020204" pitchFamily="34" charset="0"/>
                <a:ea typeface="Microsoft Sans Serif" panose="020B0604020202020204" pitchFamily="34" charset="0"/>
                <a:cs typeface="Microsoft Sans Serif" panose="020B0604020202020204" pitchFamily="34" charset="0"/>
              </a:rPr>
              <a:t>1.4 Conversion Optimisation </a:t>
            </a:r>
          </a:p>
        </p:txBody>
      </p:sp>
      <p:pic>
        <p:nvPicPr>
          <p:cNvPr id="7" name="Imagen 1">
            <a:extLst>
              <a:ext uri="{FF2B5EF4-FFF2-40B4-BE49-F238E27FC236}">
                <a16:creationId xmlns:a16="http://schemas.microsoft.com/office/drawing/2014/main" id="{1665333D-1F23-7682-05D8-B117A54EFB4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10" name="CuadroTexto 5">
            <a:extLst>
              <a:ext uri="{FF2B5EF4-FFF2-40B4-BE49-F238E27FC236}">
                <a16:creationId xmlns:a16="http://schemas.microsoft.com/office/drawing/2014/main" id="{B7BFA477-BA72-7A5F-3CCB-2F4C90C5C5EA}"/>
              </a:ext>
            </a:extLst>
          </p:cNvPr>
          <p:cNvSpPr txBox="1"/>
          <p:nvPr/>
        </p:nvSpPr>
        <p:spPr>
          <a:xfrm>
            <a:off x="1066800" y="3526392"/>
            <a:ext cx="16154400" cy="461665"/>
          </a:xfrm>
          <a:prstGeom prst="rect">
            <a:avLst/>
          </a:prstGeom>
          <a:noFill/>
        </p:spPr>
        <p:txBody>
          <a:bodyPr wrap="square" rtlCol="0">
            <a:spAutoFit/>
          </a:bodyPr>
          <a:lstStyle/>
          <a:p>
            <a:pPr algn="just"/>
            <a:endParaRPr lang="en-GB" sz="2400" dirty="0">
              <a:latin typeface="Microsoft Sans Serif" panose="020B0604020202020204" pitchFamily="34" charset="0"/>
              <a:cs typeface="Microsoft Sans Serif" panose="020B0604020202020204" pitchFamily="34" charset="0"/>
            </a:endParaRPr>
          </a:p>
        </p:txBody>
      </p:sp>
      <p:sp>
        <p:nvSpPr>
          <p:cNvPr id="2" name="CuadroTexto 6">
            <a:extLst>
              <a:ext uri="{FF2B5EF4-FFF2-40B4-BE49-F238E27FC236}">
                <a16:creationId xmlns:a16="http://schemas.microsoft.com/office/drawing/2014/main" id="{11478413-0343-650F-8E19-B7BB07326512}"/>
              </a:ext>
            </a:extLst>
          </p:cNvPr>
          <p:cNvSpPr txBox="1"/>
          <p:nvPr/>
        </p:nvSpPr>
        <p:spPr>
          <a:xfrm>
            <a:off x="1066800" y="2149614"/>
            <a:ext cx="11201400" cy="707886"/>
          </a:xfrm>
          <a:prstGeom prst="rect">
            <a:avLst/>
          </a:prstGeom>
          <a:noFill/>
        </p:spPr>
        <p:txBody>
          <a:bodyPr wrap="square">
            <a:spAutoFit/>
          </a:bodyPr>
          <a:lstStyle/>
          <a:p>
            <a:r>
              <a:rPr lang="en-GB" sz="40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 1: Mastering Digital Marketing Strategies </a:t>
            </a:r>
          </a:p>
        </p:txBody>
      </p:sp>
      <p:sp>
        <p:nvSpPr>
          <p:cNvPr id="3" name="CuadroTexto 5">
            <a:extLst>
              <a:ext uri="{FF2B5EF4-FFF2-40B4-BE49-F238E27FC236}">
                <a16:creationId xmlns:a16="http://schemas.microsoft.com/office/drawing/2014/main" id="{16FC0320-AAA9-1A2B-7E62-9E049AAEAA3C}"/>
              </a:ext>
            </a:extLst>
          </p:cNvPr>
          <p:cNvSpPr txBox="1"/>
          <p:nvPr/>
        </p:nvSpPr>
        <p:spPr>
          <a:xfrm>
            <a:off x="1066800" y="3526392"/>
            <a:ext cx="16154400" cy="5847755"/>
          </a:xfrm>
          <a:prstGeom prst="rect">
            <a:avLst/>
          </a:prstGeom>
          <a:noFill/>
        </p:spPr>
        <p:txBody>
          <a:bodyPr wrap="square" rtlCol="0">
            <a:spAutoFit/>
          </a:bodyPr>
          <a:lstStyle/>
          <a:p>
            <a:pPr algn="just"/>
            <a:r>
              <a:rPr lang="en-GB" sz="2200" b="0" i="0" dirty="0">
                <a:effectLst/>
                <a:latin typeface="Microsoft Sans Serif" panose="020B0604020202020204" pitchFamily="34" charset="0"/>
                <a:cs typeface="Microsoft Sans Serif" panose="020B0604020202020204" pitchFamily="34" charset="0"/>
              </a:rPr>
              <a:t>Once potential customers have been identified and engaged, the focus shifts to systematically guiding them towards desired actions, such as becom</a:t>
            </a:r>
            <a:r>
              <a:rPr lang="en-GB" sz="2200" dirty="0">
                <a:latin typeface="Microsoft Sans Serif" panose="020B0604020202020204" pitchFamily="34" charset="0"/>
                <a:cs typeface="Microsoft Sans Serif" panose="020B0604020202020204" pitchFamily="34" charset="0"/>
              </a:rPr>
              <a:t>e leads or </a:t>
            </a:r>
            <a:r>
              <a:rPr lang="en-GB" sz="2200" b="0" i="0" dirty="0">
                <a:effectLst/>
                <a:latin typeface="Microsoft Sans Serif" panose="020B0604020202020204" pitchFamily="34" charset="0"/>
                <a:cs typeface="Microsoft Sans Serif" panose="020B0604020202020204" pitchFamily="34" charset="0"/>
              </a:rPr>
              <a:t>making a purchase (buyers). This critical phase, known as the </a:t>
            </a:r>
            <a:r>
              <a:rPr lang="en-GB" sz="2200" b="1" i="0" dirty="0">
                <a:effectLst/>
                <a:latin typeface="Microsoft Sans Serif" panose="020B0604020202020204" pitchFamily="34" charset="0"/>
                <a:cs typeface="Microsoft Sans Serif" panose="020B0604020202020204" pitchFamily="34" charset="0"/>
              </a:rPr>
              <a:t>Conversion Phase</a:t>
            </a:r>
            <a:r>
              <a:rPr lang="en-GB" sz="2200" b="0" i="0" dirty="0">
                <a:effectLst/>
                <a:latin typeface="Microsoft Sans Serif" panose="020B0604020202020204" pitchFamily="34" charset="0"/>
                <a:cs typeface="Microsoft Sans Serif" panose="020B0604020202020204" pitchFamily="34" charset="0"/>
              </a:rPr>
              <a:t>, ensures that the efforts invested in marketing and attracting prospects translate into concrete interactions and tangible outcomes, contributing to business growth and success.</a:t>
            </a:r>
          </a:p>
          <a:p>
            <a:pPr algn="just"/>
            <a:endParaRPr lang="en-GB" sz="2200" b="0" i="0" dirty="0">
              <a:effectLst/>
              <a:latin typeface="Microsoft Sans Serif" panose="020B0604020202020204" pitchFamily="34" charset="0"/>
              <a:cs typeface="Microsoft Sans Serif" panose="020B0604020202020204" pitchFamily="34" charset="0"/>
            </a:endParaRPr>
          </a:p>
          <a:p>
            <a:pPr algn="just"/>
            <a:r>
              <a:rPr lang="en-GB" sz="2200" b="0" i="0" dirty="0">
                <a:effectLst/>
                <a:latin typeface="Microsoft Sans Serif" panose="020B0604020202020204" pitchFamily="34" charset="0"/>
                <a:cs typeface="Microsoft Sans Serif" panose="020B0604020202020204" pitchFamily="34" charset="0"/>
              </a:rPr>
              <a:t>To enhance conversions, a structured conversion research process is essential. This process identifies existing issues, their nature, and the rationale for addressing them.</a:t>
            </a:r>
          </a:p>
          <a:p>
            <a:pPr algn="just"/>
            <a:endParaRPr lang="en-GB" sz="2200" b="0" i="0" dirty="0">
              <a:effectLst/>
              <a:latin typeface="Microsoft Sans Serif" panose="020B0604020202020204" pitchFamily="34" charset="0"/>
              <a:cs typeface="Microsoft Sans Serif" panose="020B0604020202020204" pitchFamily="34" charset="0"/>
            </a:endParaRPr>
          </a:p>
          <a:p>
            <a:pPr algn="just"/>
            <a:r>
              <a:rPr lang="en-GB" sz="2200" b="1" i="0" dirty="0">
                <a:effectLst/>
                <a:latin typeface="Microsoft Sans Serif" panose="020B0604020202020204" pitchFamily="34" charset="0"/>
                <a:cs typeface="Microsoft Sans Serif" panose="020B0604020202020204" pitchFamily="34" charset="0"/>
              </a:rPr>
              <a:t>Conversion Rate Optimisation (CRO)</a:t>
            </a:r>
            <a:r>
              <a:rPr lang="en-GB" sz="2200" i="0" dirty="0">
                <a:effectLst/>
                <a:latin typeface="Microsoft Sans Serif" panose="020B0604020202020204" pitchFamily="34" charset="0"/>
                <a:cs typeface="Microsoft Sans Serif" panose="020B0604020202020204" pitchFamily="34" charset="0"/>
              </a:rPr>
              <a:t>:</a:t>
            </a:r>
          </a:p>
          <a:p>
            <a:pPr algn="just"/>
            <a:endParaRPr lang="en-GB" sz="1100" b="0" i="0" dirty="0">
              <a:effectLst/>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200" b="1" i="0" dirty="0">
                <a:effectLst/>
                <a:latin typeface="Microsoft Sans Serif" panose="020B0604020202020204" pitchFamily="34" charset="0"/>
                <a:cs typeface="Microsoft Sans Serif" panose="020B0604020202020204" pitchFamily="34" charset="0"/>
              </a:rPr>
              <a:t>Definition</a:t>
            </a:r>
            <a:r>
              <a:rPr lang="en-GB" sz="2200" b="0" i="0" dirty="0">
                <a:effectLst/>
                <a:latin typeface="Microsoft Sans Serif" panose="020B0604020202020204" pitchFamily="34" charset="0"/>
                <a:cs typeface="Microsoft Sans Serif" panose="020B0604020202020204" pitchFamily="34" charset="0"/>
              </a:rPr>
              <a:t>: A systematic approach to maximise the percentage of visitors on a business website accomplishing a specific goal</a:t>
            </a:r>
          </a:p>
          <a:p>
            <a:pPr marL="342900" indent="-342900" algn="just">
              <a:buFont typeface="Arial" panose="020B0604020202020204" pitchFamily="34" charset="0"/>
              <a:buChar char="•"/>
            </a:pPr>
            <a:endParaRPr lang="en-GB" sz="1100" b="0" i="0" dirty="0">
              <a:effectLst/>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200" b="1" i="0" dirty="0">
                <a:effectLst/>
                <a:latin typeface="Microsoft Sans Serif" panose="020B0604020202020204" pitchFamily="34" charset="0"/>
                <a:cs typeface="Microsoft Sans Serif" panose="020B0604020202020204" pitchFamily="34" charset="0"/>
              </a:rPr>
              <a:t>Benefits</a:t>
            </a:r>
            <a:r>
              <a:rPr lang="en-GB" sz="2200" b="0" i="0" dirty="0">
                <a:effectLst/>
                <a:latin typeface="Microsoft Sans Serif" panose="020B0604020202020204" pitchFamily="34" charset="0"/>
                <a:cs typeface="Microsoft Sans Serif" panose="020B0604020202020204" pitchFamily="34" charset="0"/>
              </a:rPr>
              <a:t>: Ensures the website is visually appealing, user-friendly, and tailored to the needs of customers</a:t>
            </a:r>
          </a:p>
          <a:p>
            <a:pPr marL="342900" indent="-342900" algn="just">
              <a:buFont typeface="Arial" panose="020B0604020202020204" pitchFamily="34" charset="0"/>
              <a:buChar char="•"/>
            </a:pPr>
            <a:endParaRPr lang="en-GB" sz="1100" b="0" i="0" dirty="0">
              <a:effectLst/>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200" b="1" i="0" dirty="0">
                <a:effectLst/>
                <a:latin typeface="Microsoft Sans Serif" panose="020B0604020202020204" pitchFamily="34" charset="0"/>
                <a:cs typeface="Microsoft Sans Serif" panose="020B0604020202020204" pitchFamily="34" charset="0"/>
              </a:rPr>
              <a:t>Result</a:t>
            </a:r>
            <a:r>
              <a:rPr lang="en-GB" sz="2200" b="0" i="0" dirty="0">
                <a:effectLst/>
                <a:latin typeface="Microsoft Sans Serif" panose="020B0604020202020204" pitchFamily="34" charset="0"/>
                <a:cs typeface="Microsoft Sans Serif" panose="020B0604020202020204" pitchFamily="34" charset="0"/>
              </a:rPr>
              <a:t>: Increased likelihood of converting engaged prospects into valuable leads or customers</a:t>
            </a:r>
          </a:p>
          <a:p>
            <a:pPr algn="just"/>
            <a:endParaRPr lang="en-GB" sz="2200" b="0" i="0" dirty="0">
              <a:effectLst/>
              <a:latin typeface="Microsoft Sans Serif" panose="020B0604020202020204" pitchFamily="34" charset="0"/>
              <a:cs typeface="Microsoft Sans Serif" panose="020B0604020202020204" pitchFamily="34" charset="0"/>
            </a:endParaRPr>
          </a:p>
          <a:p>
            <a:pPr algn="just"/>
            <a:r>
              <a:rPr lang="en-GB" sz="2200" b="0" i="0" dirty="0">
                <a:effectLst/>
                <a:latin typeface="Microsoft Sans Serif" panose="020B0604020202020204" pitchFamily="34" charset="0"/>
                <a:cs typeface="Microsoft Sans Serif" panose="020B0604020202020204" pitchFamily="34" charset="0"/>
              </a:rPr>
              <a:t>In the realm of conversion </a:t>
            </a:r>
            <a:r>
              <a:rPr lang="en-GB" sz="2200" dirty="0">
                <a:latin typeface="Microsoft Sans Serif" panose="020B0604020202020204" pitchFamily="34" charset="0"/>
                <a:cs typeface="Microsoft Sans Serif" panose="020B0604020202020204" pitchFamily="34" charset="0"/>
              </a:rPr>
              <a:t>o</a:t>
            </a:r>
            <a:r>
              <a:rPr lang="en-GB" sz="2200" b="0" i="0" dirty="0">
                <a:effectLst/>
                <a:latin typeface="Microsoft Sans Serif" panose="020B0604020202020204" pitchFamily="34" charset="0"/>
                <a:cs typeface="Microsoft Sans Serif" panose="020B0604020202020204" pitchFamily="34" charset="0"/>
              </a:rPr>
              <a:t>ptimisation, businesses refine their strategies to create a seamless journey from initial engagement to meaningful customer actions.</a:t>
            </a:r>
          </a:p>
        </p:txBody>
      </p:sp>
    </p:spTree>
    <p:extLst>
      <p:ext uri="{BB962C8B-B14F-4D97-AF65-F5344CB8AC3E}">
        <p14:creationId xmlns:p14="http://schemas.microsoft.com/office/powerpoint/2010/main" val="3522357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1">
            <a:extLst>
              <a:ext uri="{FF2B5EF4-FFF2-40B4-BE49-F238E27FC236}">
                <a16:creationId xmlns:a16="http://schemas.microsoft.com/office/drawing/2014/main" id="{C43CB9E0-EDDD-79BF-6A8B-A6F42DBDBA1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7" name="CuadroTexto 4">
            <a:extLst>
              <a:ext uri="{FF2B5EF4-FFF2-40B4-BE49-F238E27FC236}">
                <a16:creationId xmlns:a16="http://schemas.microsoft.com/office/drawing/2014/main" id="{977D9DE3-E545-84FA-31BC-3C37068FD920}"/>
              </a:ext>
            </a:extLst>
          </p:cNvPr>
          <p:cNvSpPr txBox="1"/>
          <p:nvPr/>
        </p:nvSpPr>
        <p:spPr>
          <a:xfrm>
            <a:off x="1066800" y="2818506"/>
            <a:ext cx="16154400" cy="523220"/>
          </a:xfrm>
          <a:prstGeom prst="rect">
            <a:avLst/>
          </a:prstGeom>
          <a:noFill/>
        </p:spPr>
        <p:txBody>
          <a:bodyPr wrap="square" rtlCol="0">
            <a:spAutoFit/>
          </a:bodyPr>
          <a:lstStyle/>
          <a:p>
            <a:r>
              <a:rPr lang="en-GB" sz="2800" b="1" dirty="0">
                <a:latin typeface="Microsoft Sans Serif" panose="020B0604020202020204" pitchFamily="34" charset="0"/>
                <a:ea typeface="Microsoft Sans Serif" panose="020B0604020202020204" pitchFamily="34" charset="0"/>
                <a:cs typeface="Microsoft Sans Serif" panose="020B0604020202020204" pitchFamily="34" charset="0"/>
              </a:rPr>
              <a:t>1.5 Customer Retention in the Digital Age (1) </a:t>
            </a:r>
          </a:p>
        </p:txBody>
      </p:sp>
      <p:pic>
        <p:nvPicPr>
          <p:cNvPr id="8" name="Imagen 1">
            <a:extLst>
              <a:ext uri="{FF2B5EF4-FFF2-40B4-BE49-F238E27FC236}">
                <a16:creationId xmlns:a16="http://schemas.microsoft.com/office/drawing/2014/main" id="{4CD54E19-615B-62AB-FF4D-F74D9F4337E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2" name="CuadroTexto 6">
            <a:extLst>
              <a:ext uri="{FF2B5EF4-FFF2-40B4-BE49-F238E27FC236}">
                <a16:creationId xmlns:a16="http://schemas.microsoft.com/office/drawing/2014/main" id="{EC658BEA-2177-63B8-C434-BAE3F73C38A8}"/>
              </a:ext>
            </a:extLst>
          </p:cNvPr>
          <p:cNvSpPr txBox="1"/>
          <p:nvPr/>
        </p:nvSpPr>
        <p:spPr>
          <a:xfrm>
            <a:off x="1066800" y="2149614"/>
            <a:ext cx="11201400" cy="707886"/>
          </a:xfrm>
          <a:prstGeom prst="rect">
            <a:avLst/>
          </a:prstGeom>
          <a:noFill/>
        </p:spPr>
        <p:txBody>
          <a:bodyPr wrap="square">
            <a:spAutoFit/>
          </a:bodyPr>
          <a:lstStyle/>
          <a:p>
            <a:r>
              <a:rPr lang="en-GB" sz="40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 1: Mastering Digital Marketing Strategies </a:t>
            </a:r>
          </a:p>
        </p:txBody>
      </p:sp>
      <p:sp>
        <p:nvSpPr>
          <p:cNvPr id="3" name="CuadroTexto 5">
            <a:extLst>
              <a:ext uri="{FF2B5EF4-FFF2-40B4-BE49-F238E27FC236}">
                <a16:creationId xmlns:a16="http://schemas.microsoft.com/office/drawing/2014/main" id="{E19A4281-FF46-582D-DABF-40FAF35BAF0F}"/>
              </a:ext>
            </a:extLst>
          </p:cNvPr>
          <p:cNvSpPr txBox="1"/>
          <p:nvPr/>
        </p:nvSpPr>
        <p:spPr>
          <a:xfrm>
            <a:off x="1066800" y="3526392"/>
            <a:ext cx="16154400" cy="4493538"/>
          </a:xfrm>
          <a:prstGeom prst="rect">
            <a:avLst/>
          </a:prstGeom>
          <a:noFill/>
        </p:spPr>
        <p:txBody>
          <a:bodyPr wrap="square" rtlCol="0">
            <a:spAutoFit/>
          </a:bodyPr>
          <a:lstStyle/>
          <a:p>
            <a:pPr algn="just"/>
            <a:r>
              <a:rPr lang="en-GB" sz="2200" b="0" i="0" dirty="0">
                <a:effectLst/>
                <a:latin typeface="Microsoft Sans Serif" panose="020B0604020202020204" pitchFamily="34" charset="0"/>
                <a:cs typeface="Microsoft Sans Serif" panose="020B0604020202020204" pitchFamily="34" charset="0"/>
              </a:rPr>
              <a:t>Customer Retention goes beyond merely keeping customers close, it is about cultivating lasting relationships to transform customers into steadfast brand advocates – a sort of brand ambassadors.</a:t>
            </a:r>
          </a:p>
          <a:p>
            <a:pPr algn="just"/>
            <a:endParaRPr lang="en-GB" sz="2200" b="0" i="0" dirty="0">
              <a:effectLst/>
              <a:latin typeface="Microsoft Sans Serif" panose="020B0604020202020204" pitchFamily="34" charset="0"/>
              <a:cs typeface="Microsoft Sans Serif" panose="020B0604020202020204" pitchFamily="34" charset="0"/>
            </a:endParaRPr>
          </a:p>
          <a:p>
            <a:pPr algn="just"/>
            <a:r>
              <a:rPr lang="en-GB" sz="2200" b="1" i="0" dirty="0">
                <a:effectLst/>
                <a:latin typeface="Microsoft Sans Serif" panose="020B0604020202020204" pitchFamily="34" charset="0"/>
                <a:cs typeface="Microsoft Sans Serif" panose="020B0604020202020204" pitchFamily="34" charset="0"/>
              </a:rPr>
              <a:t>Key factors </a:t>
            </a:r>
            <a:r>
              <a:rPr lang="en-GB" sz="2200" dirty="0">
                <a:latin typeface="Microsoft Sans Serif" panose="020B0604020202020204" pitchFamily="34" charset="0"/>
                <a:cs typeface="Microsoft Sans Serif" panose="020B0604020202020204" pitchFamily="34" charset="0"/>
              </a:rPr>
              <a:t>i</a:t>
            </a:r>
            <a:r>
              <a:rPr lang="en-GB" sz="2200" b="0" i="0" dirty="0">
                <a:effectLst/>
                <a:latin typeface="Microsoft Sans Serif" panose="020B0604020202020204" pitchFamily="34" charset="0"/>
                <a:cs typeface="Microsoft Sans Serif" panose="020B0604020202020204" pitchFamily="34" charset="0"/>
              </a:rPr>
              <a:t>nfluencing </a:t>
            </a:r>
            <a:r>
              <a:rPr lang="en-GB" sz="2200" dirty="0">
                <a:latin typeface="Microsoft Sans Serif" panose="020B0604020202020204" pitchFamily="34" charset="0"/>
                <a:cs typeface="Microsoft Sans Serif" panose="020B0604020202020204" pitchFamily="34" charset="0"/>
              </a:rPr>
              <a:t>c</a:t>
            </a:r>
            <a:r>
              <a:rPr lang="en-GB" sz="2200" b="0" i="0" dirty="0">
                <a:effectLst/>
                <a:latin typeface="Microsoft Sans Serif" panose="020B0604020202020204" pitchFamily="34" charset="0"/>
                <a:cs typeface="Microsoft Sans Serif" panose="020B0604020202020204" pitchFamily="34" charset="0"/>
              </a:rPr>
              <a:t>ustomer </a:t>
            </a:r>
            <a:r>
              <a:rPr lang="en-GB" sz="2200" dirty="0">
                <a:latin typeface="Microsoft Sans Serif" panose="020B0604020202020204" pitchFamily="34" charset="0"/>
                <a:cs typeface="Microsoft Sans Serif" panose="020B0604020202020204" pitchFamily="34" charset="0"/>
              </a:rPr>
              <a:t>r</a:t>
            </a:r>
            <a:r>
              <a:rPr lang="en-GB" sz="2200" b="0" i="0" dirty="0">
                <a:effectLst/>
                <a:latin typeface="Microsoft Sans Serif" panose="020B0604020202020204" pitchFamily="34" charset="0"/>
                <a:cs typeface="Microsoft Sans Serif" panose="020B0604020202020204" pitchFamily="34" charset="0"/>
              </a:rPr>
              <a:t>etention:</a:t>
            </a:r>
          </a:p>
          <a:p>
            <a:pPr algn="just"/>
            <a:endParaRPr lang="en-GB" sz="2200" b="0" i="0" dirty="0">
              <a:effectLst/>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200" b="1" i="0" dirty="0">
                <a:effectLst/>
                <a:latin typeface="Microsoft Sans Serif" panose="020B0604020202020204" pitchFamily="34" charset="0"/>
                <a:cs typeface="Microsoft Sans Serif" panose="020B0604020202020204" pitchFamily="34" charset="0"/>
              </a:rPr>
              <a:t>Psychological Foundations</a:t>
            </a:r>
            <a:r>
              <a:rPr lang="en-GB" sz="2200" b="0" i="0" dirty="0">
                <a:effectLst/>
                <a:latin typeface="Microsoft Sans Serif" panose="020B0604020202020204" pitchFamily="34" charset="0"/>
                <a:cs typeface="Microsoft Sans Serif" panose="020B0604020202020204" pitchFamily="34" charset="0"/>
              </a:rPr>
              <a:t>: Retention skills delve into psychology, akin to unravelling the secrets of enduring relationships. This involves understanding the intricacies of human behaviour, emotions, and perceptions</a:t>
            </a:r>
          </a:p>
          <a:p>
            <a:pPr marL="342900" indent="-342900" algn="just">
              <a:buFont typeface="Arial" panose="020B0604020202020204" pitchFamily="34" charset="0"/>
              <a:buChar char="•"/>
            </a:pPr>
            <a:endParaRPr lang="en-GB" sz="2200" b="0" i="0" dirty="0">
              <a:effectLst/>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200" b="1" i="0" dirty="0">
                <a:effectLst/>
                <a:latin typeface="Microsoft Sans Serif" panose="020B0604020202020204" pitchFamily="34" charset="0"/>
                <a:cs typeface="Microsoft Sans Serif" panose="020B0604020202020204" pitchFamily="34" charset="0"/>
              </a:rPr>
              <a:t>Emotional Bonds</a:t>
            </a:r>
            <a:r>
              <a:rPr lang="en-GB" sz="2200" b="0" i="0" dirty="0">
                <a:effectLst/>
                <a:latin typeface="Microsoft Sans Serif" panose="020B0604020202020204" pitchFamily="34" charset="0"/>
                <a:cs typeface="Microsoft Sans Serif" panose="020B0604020202020204" pitchFamily="34" charset="0"/>
              </a:rPr>
              <a:t>: Successful retention hinges on establishing emotional connections with customers. Recognising and catering to their emotional needs fosters loyalty and long-term commitment</a:t>
            </a:r>
          </a:p>
          <a:p>
            <a:pPr marL="342900" indent="-342900" algn="just">
              <a:buFont typeface="Arial" panose="020B0604020202020204" pitchFamily="34" charset="0"/>
              <a:buChar char="•"/>
            </a:pPr>
            <a:endParaRPr lang="en-GB" sz="2200" b="0" i="0" dirty="0">
              <a:effectLst/>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200" b="1" i="0" dirty="0">
                <a:effectLst/>
                <a:latin typeface="Microsoft Sans Serif" panose="020B0604020202020204" pitchFamily="34" charset="0"/>
                <a:cs typeface="Microsoft Sans Serif" panose="020B0604020202020204" pitchFamily="34" charset="0"/>
              </a:rPr>
              <a:t>Behavioural Analysis</a:t>
            </a:r>
            <a:r>
              <a:rPr lang="en-GB" sz="2200" b="0" i="0" dirty="0">
                <a:effectLst/>
                <a:latin typeface="Microsoft Sans Serif" panose="020B0604020202020204" pitchFamily="34" charset="0"/>
                <a:cs typeface="Microsoft Sans Serif" panose="020B0604020202020204" pitchFamily="34" charset="0"/>
              </a:rPr>
              <a:t>: By dissecting the psychological motivations behind customer loyalty, businesses gain insights into the driving forces that nurture loyalty</a:t>
            </a:r>
          </a:p>
        </p:txBody>
      </p:sp>
    </p:spTree>
    <p:extLst>
      <p:ext uri="{BB962C8B-B14F-4D97-AF65-F5344CB8AC3E}">
        <p14:creationId xmlns:p14="http://schemas.microsoft.com/office/powerpoint/2010/main" val="1561706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1">
            <a:extLst>
              <a:ext uri="{FF2B5EF4-FFF2-40B4-BE49-F238E27FC236}">
                <a16:creationId xmlns:a16="http://schemas.microsoft.com/office/drawing/2014/main" id="{C43CB9E0-EDDD-79BF-6A8B-A6F42DBDBA1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7" name="CuadroTexto 4">
            <a:extLst>
              <a:ext uri="{FF2B5EF4-FFF2-40B4-BE49-F238E27FC236}">
                <a16:creationId xmlns:a16="http://schemas.microsoft.com/office/drawing/2014/main" id="{977D9DE3-E545-84FA-31BC-3C37068FD920}"/>
              </a:ext>
            </a:extLst>
          </p:cNvPr>
          <p:cNvSpPr txBox="1"/>
          <p:nvPr/>
        </p:nvSpPr>
        <p:spPr>
          <a:xfrm>
            <a:off x="1066800" y="2818506"/>
            <a:ext cx="16154400" cy="523220"/>
          </a:xfrm>
          <a:prstGeom prst="rect">
            <a:avLst/>
          </a:prstGeom>
          <a:noFill/>
        </p:spPr>
        <p:txBody>
          <a:bodyPr wrap="square" rtlCol="0">
            <a:spAutoFit/>
          </a:bodyPr>
          <a:lstStyle/>
          <a:p>
            <a:r>
              <a:rPr lang="en-GB" sz="2800" b="1" dirty="0">
                <a:latin typeface="Microsoft Sans Serif" panose="020B0604020202020204" pitchFamily="34" charset="0"/>
                <a:ea typeface="Microsoft Sans Serif" panose="020B0604020202020204" pitchFamily="34" charset="0"/>
                <a:cs typeface="Microsoft Sans Serif" panose="020B0604020202020204" pitchFamily="34" charset="0"/>
              </a:rPr>
              <a:t>1.5 Customer Retention in the Digital Age (2) </a:t>
            </a:r>
          </a:p>
        </p:txBody>
      </p:sp>
      <p:pic>
        <p:nvPicPr>
          <p:cNvPr id="8" name="Imagen 1">
            <a:extLst>
              <a:ext uri="{FF2B5EF4-FFF2-40B4-BE49-F238E27FC236}">
                <a16:creationId xmlns:a16="http://schemas.microsoft.com/office/drawing/2014/main" id="{4CD54E19-615B-62AB-FF4D-F74D9F4337E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2" name="CuadroTexto 6">
            <a:extLst>
              <a:ext uri="{FF2B5EF4-FFF2-40B4-BE49-F238E27FC236}">
                <a16:creationId xmlns:a16="http://schemas.microsoft.com/office/drawing/2014/main" id="{EC658BEA-2177-63B8-C434-BAE3F73C38A8}"/>
              </a:ext>
            </a:extLst>
          </p:cNvPr>
          <p:cNvSpPr txBox="1"/>
          <p:nvPr/>
        </p:nvSpPr>
        <p:spPr>
          <a:xfrm>
            <a:off x="1066800" y="2149614"/>
            <a:ext cx="11201400" cy="707886"/>
          </a:xfrm>
          <a:prstGeom prst="rect">
            <a:avLst/>
          </a:prstGeom>
          <a:noFill/>
        </p:spPr>
        <p:txBody>
          <a:bodyPr wrap="square">
            <a:spAutoFit/>
          </a:bodyPr>
          <a:lstStyle/>
          <a:p>
            <a:r>
              <a:rPr lang="en-GB" sz="40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 1: Mastering Digital Marketing Strategies </a:t>
            </a:r>
          </a:p>
        </p:txBody>
      </p:sp>
      <p:grpSp>
        <p:nvGrpSpPr>
          <p:cNvPr id="6" name="Gruppo 5">
            <a:extLst>
              <a:ext uri="{FF2B5EF4-FFF2-40B4-BE49-F238E27FC236}">
                <a16:creationId xmlns:a16="http://schemas.microsoft.com/office/drawing/2014/main" id="{F2863FF7-B5BF-8829-F1E3-172E3CA5ACCF}"/>
              </a:ext>
            </a:extLst>
          </p:cNvPr>
          <p:cNvGrpSpPr/>
          <p:nvPr/>
        </p:nvGrpSpPr>
        <p:grpSpPr>
          <a:xfrm>
            <a:off x="1066800" y="3526392"/>
            <a:ext cx="16154400" cy="5466815"/>
            <a:chOff x="1066800" y="3526392"/>
            <a:chExt cx="16154400" cy="5466815"/>
          </a:xfrm>
        </p:grpSpPr>
        <p:sp>
          <p:nvSpPr>
            <p:cNvPr id="3" name="CuadroTexto 5">
              <a:extLst>
                <a:ext uri="{FF2B5EF4-FFF2-40B4-BE49-F238E27FC236}">
                  <a16:creationId xmlns:a16="http://schemas.microsoft.com/office/drawing/2014/main" id="{E19A4281-FF46-582D-DABF-40FAF35BAF0F}"/>
                </a:ext>
              </a:extLst>
            </p:cNvPr>
            <p:cNvSpPr txBox="1"/>
            <p:nvPr/>
          </p:nvSpPr>
          <p:spPr>
            <a:xfrm>
              <a:off x="1066800" y="3526392"/>
              <a:ext cx="16154400" cy="3816429"/>
            </a:xfrm>
            <a:prstGeom prst="rect">
              <a:avLst/>
            </a:prstGeom>
            <a:noFill/>
          </p:spPr>
          <p:txBody>
            <a:bodyPr wrap="square" rtlCol="0">
              <a:spAutoFit/>
            </a:bodyPr>
            <a:lstStyle/>
            <a:p>
              <a:pPr algn="l"/>
              <a:r>
                <a:rPr lang="en-GB" sz="2200" b="1" i="0" dirty="0">
                  <a:effectLst/>
                  <a:latin typeface="Microsoft Sans Serif" panose="020B0604020202020204" pitchFamily="34" charset="0"/>
                  <a:cs typeface="Microsoft Sans Serif" panose="020B0604020202020204" pitchFamily="34" charset="0"/>
                </a:rPr>
                <a:t>Strategies</a:t>
              </a:r>
              <a:r>
                <a:rPr lang="en-GB" sz="2200" i="0" dirty="0">
                  <a:effectLst/>
                  <a:latin typeface="Microsoft Sans Serif" panose="020B0604020202020204" pitchFamily="34" charset="0"/>
                  <a:cs typeface="Microsoft Sans Serif" panose="020B0604020202020204" pitchFamily="34" charset="0"/>
                </a:rPr>
                <a:t> for Customer Retention:</a:t>
              </a:r>
            </a:p>
            <a:p>
              <a:pPr algn="l"/>
              <a:endParaRPr lang="en-GB" sz="2200" i="0" dirty="0">
                <a:effectLst/>
                <a:latin typeface="Microsoft Sans Serif" panose="020B0604020202020204" pitchFamily="34" charset="0"/>
                <a:cs typeface="Microsoft Sans Serif" panose="020B0604020202020204" pitchFamily="34" charset="0"/>
              </a:endParaRPr>
            </a:p>
            <a:p>
              <a:pPr marL="342900" indent="-342900" algn="l">
                <a:buFont typeface="Arial" panose="020B0604020202020204" pitchFamily="34" charset="0"/>
                <a:buChar char="•"/>
              </a:pPr>
              <a:r>
                <a:rPr lang="en-GB" sz="2200" b="1" i="0" dirty="0">
                  <a:effectLst/>
                  <a:latin typeface="Microsoft Sans Serif" panose="020B0604020202020204" pitchFamily="34" charset="0"/>
                  <a:cs typeface="Microsoft Sans Serif" panose="020B0604020202020204" pitchFamily="34" charset="0"/>
                </a:rPr>
                <a:t>Personalised Engagement</a:t>
              </a:r>
              <a:r>
                <a:rPr lang="en-GB" sz="2200" i="0" dirty="0">
                  <a:effectLst/>
                  <a:latin typeface="Microsoft Sans Serif" panose="020B0604020202020204" pitchFamily="34" charset="0"/>
                  <a:cs typeface="Microsoft Sans Serif" panose="020B0604020202020204" pitchFamily="34" charset="0"/>
                </a:rPr>
                <a:t>: Tailoring interactions based on individual preferences and behaviours</a:t>
              </a:r>
            </a:p>
            <a:p>
              <a:pPr marL="342900" indent="-342900" algn="l">
                <a:buFont typeface="Arial" panose="020B0604020202020204" pitchFamily="34" charset="0"/>
                <a:buChar char="•"/>
              </a:pPr>
              <a:endParaRPr lang="en-GB" sz="2200" i="0" dirty="0">
                <a:effectLst/>
                <a:latin typeface="Microsoft Sans Serif" panose="020B0604020202020204" pitchFamily="34" charset="0"/>
                <a:cs typeface="Microsoft Sans Serif" panose="020B0604020202020204" pitchFamily="34" charset="0"/>
              </a:endParaRPr>
            </a:p>
            <a:p>
              <a:pPr marL="342900" indent="-342900" algn="l">
                <a:buFont typeface="Arial" panose="020B0604020202020204" pitchFamily="34" charset="0"/>
                <a:buChar char="•"/>
              </a:pPr>
              <a:r>
                <a:rPr lang="en-GB" sz="2200" b="1" i="0" dirty="0">
                  <a:effectLst/>
                  <a:latin typeface="Microsoft Sans Serif" panose="020B0604020202020204" pitchFamily="34" charset="0"/>
                  <a:cs typeface="Microsoft Sans Serif" panose="020B0604020202020204" pitchFamily="34" charset="0"/>
                </a:rPr>
                <a:t>Effective Communication</a:t>
              </a:r>
              <a:r>
                <a:rPr lang="en-GB" sz="2200" i="0" dirty="0">
                  <a:effectLst/>
                  <a:latin typeface="Microsoft Sans Serif" panose="020B0604020202020204" pitchFamily="34" charset="0"/>
                  <a:cs typeface="Microsoft Sans Serif" panose="020B0604020202020204" pitchFamily="34" charset="0"/>
                </a:rPr>
                <a:t>: Regular and meaningful communication to stay connected and address customer concerns</a:t>
              </a:r>
            </a:p>
            <a:p>
              <a:pPr marL="342900" indent="-342900" algn="l">
                <a:buFont typeface="Arial" panose="020B0604020202020204" pitchFamily="34" charset="0"/>
                <a:buChar char="•"/>
              </a:pPr>
              <a:endParaRPr lang="en-GB" sz="2200" i="0" dirty="0">
                <a:effectLst/>
                <a:latin typeface="Microsoft Sans Serif" panose="020B0604020202020204" pitchFamily="34" charset="0"/>
                <a:cs typeface="Microsoft Sans Serif" panose="020B0604020202020204" pitchFamily="34" charset="0"/>
              </a:endParaRPr>
            </a:p>
            <a:p>
              <a:pPr marL="342900" indent="-342900" algn="l">
                <a:buFont typeface="Arial" panose="020B0604020202020204" pitchFamily="34" charset="0"/>
                <a:buChar char="•"/>
              </a:pPr>
              <a:r>
                <a:rPr lang="en-GB" sz="2200" b="1" i="0" dirty="0">
                  <a:effectLst/>
                  <a:latin typeface="Microsoft Sans Serif" panose="020B0604020202020204" pitchFamily="34" charset="0"/>
                  <a:cs typeface="Microsoft Sans Serif" panose="020B0604020202020204" pitchFamily="34" charset="0"/>
                </a:rPr>
                <a:t>Loyalty Programmes</a:t>
              </a:r>
              <a:r>
                <a:rPr lang="en-GB" sz="2200" i="0" dirty="0">
                  <a:effectLst/>
                  <a:latin typeface="Microsoft Sans Serif" panose="020B0604020202020204" pitchFamily="34" charset="0"/>
                  <a:cs typeface="Microsoft Sans Serif" panose="020B0604020202020204" pitchFamily="34" charset="0"/>
                </a:rPr>
                <a:t>: Incentivising repeat business through rewards, discounts, or exclusive offers</a:t>
              </a:r>
            </a:p>
            <a:p>
              <a:pPr marL="342900" indent="-342900" algn="l">
                <a:buFont typeface="Arial" panose="020B0604020202020204" pitchFamily="34" charset="0"/>
                <a:buChar char="•"/>
              </a:pPr>
              <a:endParaRPr lang="en-GB" sz="2200" i="0" dirty="0">
                <a:effectLst/>
                <a:latin typeface="Microsoft Sans Serif" panose="020B0604020202020204" pitchFamily="34" charset="0"/>
                <a:cs typeface="Microsoft Sans Serif" panose="020B0604020202020204" pitchFamily="34" charset="0"/>
              </a:endParaRPr>
            </a:p>
            <a:p>
              <a:pPr marL="342900" indent="-342900" algn="l">
                <a:buFont typeface="Arial" panose="020B0604020202020204" pitchFamily="34" charset="0"/>
                <a:buChar char="•"/>
              </a:pPr>
              <a:r>
                <a:rPr lang="en-GB" sz="2200" b="1" i="0" dirty="0">
                  <a:effectLst/>
                  <a:latin typeface="Microsoft Sans Serif" panose="020B0604020202020204" pitchFamily="34" charset="0"/>
                  <a:cs typeface="Microsoft Sans Serif" panose="020B0604020202020204" pitchFamily="34" charset="0"/>
                </a:rPr>
                <a:t>Feedback Loop</a:t>
              </a:r>
              <a:r>
                <a:rPr lang="en-GB" sz="2200" i="0" dirty="0">
                  <a:effectLst/>
                  <a:latin typeface="Microsoft Sans Serif" panose="020B0604020202020204" pitchFamily="34" charset="0"/>
                  <a:cs typeface="Microsoft Sans Serif" panose="020B0604020202020204" pitchFamily="34" charset="0"/>
                </a:rPr>
                <a:t>: Encouraging customer feedback and using it to enhance products or services</a:t>
              </a:r>
            </a:p>
            <a:p>
              <a:pPr marL="342900" indent="-342900" algn="l">
                <a:buFont typeface="Arial" panose="020B0604020202020204" pitchFamily="34" charset="0"/>
                <a:buChar char="•"/>
              </a:pPr>
              <a:endParaRPr lang="en-GB" sz="2200" i="0" dirty="0">
                <a:effectLst/>
                <a:latin typeface="Microsoft Sans Serif" panose="020B0604020202020204" pitchFamily="34" charset="0"/>
                <a:cs typeface="Microsoft Sans Serif" panose="020B0604020202020204" pitchFamily="34" charset="0"/>
              </a:endParaRPr>
            </a:p>
            <a:p>
              <a:pPr marL="342900" indent="-342900" algn="l">
                <a:buFont typeface="Arial" panose="020B0604020202020204" pitchFamily="34" charset="0"/>
                <a:buChar char="•"/>
              </a:pPr>
              <a:r>
                <a:rPr lang="en-GB" sz="2200" b="1" i="0" dirty="0">
                  <a:effectLst/>
                  <a:latin typeface="Microsoft Sans Serif" panose="020B0604020202020204" pitchFamily="34" charset="0"/>
                  <a:cs typeface="Microsoft Sans Serif" panose="020B0604020202020204" pitchFamily="34" charset="0"/>
                </a:rPr>
                <a:t>Community Building</a:t>
              </a:r>
              <a:r>
                <a:rPr lang="en-GB" sz="2200" i="0" dirty="0">
                  <a:effectLst/>
                  <a:latin typeface="Microsoft Sans Serif" panose="020B0604020202020204" pitchFamily="34" charset="0"/>
                  <a:cs typeface="Microsoft Sans Serif" panose="020B0604020202020204" pitchFamily="34" charset="0"/>
                </a:rPr>
                <a:t>: Creating a sense of belonging and community around the brand</a:t>
              </a:r>
            </a:p>
          </p:txBody>
        </p:sp>
        <p:sp>
          <p:nvSpPr>
            <p:cNvPr id="4" name="CuadroTexto 5">
              <a:extLst>
                <a:ext uri="{FF2B5EF4-FFF2-40B4-BE49-F238E27FC236}">
                  <a16:creationId xmlns:a16="http://schemas.microsoft.com/office/drawing/2014/main" id="{D7A5A84B-FC54-5C89-C7AF-A6D899D0BC3F}"/>
                </a:ext>
              </a:extLst>
            </p:cNvPr>
            <p:cNvSpPr txBox="1"/>
            <p:nvPr/>
          </p:nvSpPr>
          <p:spPr>
            <a:xfrm>
              <a:off x="1066800" y="7669768"/>
              <a:ext cx="16154400" cy="1323439"/>
            </a:xfrm>
            <a:prstGeom prst="rect">
              <a:avLst/>
            </a:prstGeom>
            <a:noFill/>
            <a:ln>
              <a:solidFill>
                <a:srgbClr val="0070C0"/>
              </a:solidFill>
            </a:ln>
          </p:spPr>
          <p:txBody>
            <a:bodyPr wrap="square" rtlCol="0">
              <a:spAutoFit/>
            </a:bodyPr>
            <a:lstStyle/>
            <a:p>
              <a:pPr algn="just"/>
              <a:r>
                <a:rPr lang="en-GB" sz="2000" b="1" i="0" dirty="0">
                  <a:solidFill>
                    <a:srgbClr val="0070C0"/>
                  </a:solidFill>
                  <a:effectLst/>
                  <a:latin typeface="Microsoft Sans Serif" panose="020B0604020202020204" pitchFamily="34" charset="0"/>
                  <a:cs typeface="Microsoft Sans Serif" panose="020B0604020202020204" pitchFamily="34" charset="0"/>
                </a:rPr>
                <a:t>Focus on Microenterprises in Rural </a:t>
              </a:r>
              <a:r>
                <a:rPr lang="en-GB" sz="2000" b="1" dirty="0">
                  <a:solidFill>
                    <a:srgbClr val="0070C0"/>
                  </a:solidFill>
                  <a:latin typeface="Microsoft Sans Serif" panose="020B0604020202020204" pitchFamily="34" charset="0"/>
                  <a:cs typeface="Microsoft Sans Serif" panose="020B0604020202020204" pitchFamily="34" charset="0"/>
                </a:rPr>
                <a:t>A</a:t>
              </a:r>
              <a:r>
                <a:rPr lang="en-GB" sz="2000" b="1" i="0" dirty="0">
                  <a:solidFill>
                    <a:srgbClr val="0070C0"/>
                  </a:solidFill>
                  <a:effectLst/>
                  <a:latin typeface="Microsoft Sans Serif" panose="020B0604020202020204" pitchFamily="34" charset="0"/>
                  <a:cs typeface="Microsoft Sans Serif" panose="020B0604020202020204" pitchFamily="34" charset="0"/>
                </a:rPr>
                <a:t>reas</a:t>
              </a:r>
              <a:r>
                <a:rPr lang="en-GB" sz="2000" i="0" dirty="0">
                  <a:effectLst/>
                  <a:latin typeface="Microsoft Sans Serif" panose="020B0604020202020204" pitchFamily="34" charset="0"/>
                  <a:cs typeface="Microsoft Sans Serif" panose="020B0604020202020204" pitchFamily="34" charset="0"/>
                </a:rPr>
                <a:t>: In this context, a retained customer </a:t>
              </a:r>
              <a:r>
                <a:rPr lang="en-GB" sz="2000" b="0" i="0" dirty="0">
                  <a:effectLst/>
                  <a:latin typeface="Microsoft Sans Serif" panose="020B0604020202020204" pitchFamily="34" charset="0"/>
                  <a:cs typeface="Microsoft Sans Serif" panose="020B0604020202020204" pitchFamily="34" charset="0"/>
                </a:rPr>
                <a:t>not only ensures repeat business but also transforms them into potential local brand ambassadors. This local influence, coupled with digital strategies like online reviews, allows rural businesses to extend their impact beyond local boundaries. Customer retention thus becomes a dual strategy, solidifying the business within the local community while leveraging the digital space to reach a wider audience through the advocacy of retained customers.</a:t>
              </a:r>
              <a:endParaRPr lang="en-GB" sz="2000" i="0" dirty="0">
                <a:effectLst/>
                <a:latin typeface="Microsoft Sans Serif" panose="020B0604020202020204" pitchFamily="34" charset="0"/>
                <a:cs typeface="Microsoft Sans Serif" panose="020B0604020202020204" pitchFamily="34" charset="0"/>
              </a:endParaRPr>
            </a:p>
          </p:txBody>
        </p:sp>
      </p:grpSp>
    </p:spTree>
    <p:extLst>
      <p:ext uri="{BB962C8B-B14F-4D97-AF65-F5344CB8AC3E}">
        <p14:creationId xmlns:p14="http://schemas.microsoft.com/office/powerpoint/2010/main" val="1162992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1">
            <a:extLst>
              <a:ext uri="{FF2B5EF4-FFF2-40B4-BE49-F238E27FC236}">
                <a16:creationId xmlns:a16="http://schemas.microsoft.com/office/drawing/2014/main" id="{2D538D24-6D02-7068-6FA1-28F2EC61786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7" name="CuadroTexto 4">
            <a:extLst>
              <a:ext uri="{FF2B5EF4-FFF2-40B4-BE49-F238E27FC236}">
                <a16:creationId xmlns:a16="http://schemas.microsoft.com/office/drawing/2014/main" id="{DDDFF2E2-E2CE-9F55-445C-3921161BB025}"/>
              </a:ext>
            </a:extLst>
          </p:cNvPr>
          <p:cNvSpPr txBox="1"/>
          <p:nvPr/>
        </p:nvSpPr>
        <p:spPr>
          <a:xfrm>
            <a:off x="1066800" y="2818506"/>
            <a:ext cx="16154400" cy="523220"/>
          </a:xfrm>
          <a:prstGeom prst="rect">
            <a:avLst/>
          </a:prstGeom>
          <a:noFill/>
        </p:spPr>
        <p:txBody>
          <a:bodyPr wrap="square" rtlCol="0">
            <a:spAutoFit/>
          </a:bodyPr>
          <a:lstStyle/>
          <a:p>
            <a:r>
              <a:rPr lang="en-GB" sz="2800" b="1" dirty="0">
                <a:latin typeface="Microsoft Sans Serif" panose="020B0604020202020204" pitchFamily="34" charset="0"/>
                <a:ea typeface="Microsoft Sans Serif" panose="020B0604020202020204" pitchFamily="34" charset="0"/>
                <a:cs typeface="Microsoft Sans Serif" panose="020B0604020202020204" pitchFamily="34" charset="0"/>
              </a:rPr>
              <a:t>1.6 A Practical Example for Building an Online Presence: Google Business Profile</a:t>
            </a:r>
          </a:p>
        </p:txBody>
      </p:sp>
      <p:pic>
        <p:nvPicPr>
          <p:cNvPr id="8" name="Imagen 1">
            <a:extLst>
              <a:ext uri="{FF2B5EF4-FFF2-40B4-BE49-F238E27FC236}">
                <a16:creationId xmlns:a16="http://schemas.microsoft.com/office/drawing/2014/main" id="{2C6A9321-DF31-7F0B-289F-57A1A613CBE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11" name="CuadroTexto 5">
            <a:extLst>
              <a:ext uri="{FF2B5EF4-FFF2-40B4-BE49-F238E27FC236}">
                <a16:creationId xmlns:a16="http://schemas.microsoft.com/office/drawing/2014/main" id="{F2F24FE0-37FE-AA31-3657-917BE8801F06}"/>
              </a:ext>
            </a:extLst>
          </p:cNvPr>
          <p:cNvSpPr txBox="1"/>
          <p:nvPr/>
        </p:nvSpPr>
        <p:spPr>
          <a:xfrm>
            <a:off x="1066800" y="3526392"/>
            <a:ext cx="16154400" cy="461665"/>
          </a:xfrm>
          <a:prstGeom prst="rect">
            <a:avLst/>
          </a:prstGeom>
          <a:noFill/>
        </p:spPr>
        <p:txBody>
          <a:bodyPr wrap="square" rtlCol="0">
            <a:spAutoFit/>
          </a:bodyPr>
          <a:lstStyle/>
          <a:p>
            <a:pPr algn="just"/>
            <a:endParaRPr lang="en-GB" sz="2400" dirty="0">
              <a:latin typeface="Microsoft Sans Serif" panose="020B0604020202020204" pitchFamily="34" charset="0"/>
              <a:cs typeface="Microsoft Sans Serif" panose="020B0604020202020204" pitchFamily="34" charset="0"/>
            </a:endParaRPr>
          </a:p>
        </p:txBody>
      </p:sp>
      <p:sp>
        <p:nvSpPr>
          <p:cNvPr id="10" name="CuadroTexto 6">
            <a:extLst>
              <a:ext uri="{FF2B5EF4-FFF2-40B4-BE49-F238E27FC236}">
                <a16:creationId xmlns:a16="http://schemas.microsoft.com/office/drawing/2014/main" id="{97915E2D-9362-0429-7A8A-9C2113BB51D8}"/>
              </a:ext>
            </a:extLst>
          </p:cNvPr>
          <p:cNvSpPr txBox="1"/>
          <p:nvPr/>
        </p:nvSpPr>
        <p:spPr>
          <a:xfrm>
            <a:off x="1066800" y="2149614"/>
            <a:ext cx="11201400" cy="707886"/>
          </a:xfrm>
          <a:prstGeom prst="rect">
            <a:avLst/>
          </a:prstGeom>
          <a:noFill/>
        </p:spPr>
        <p:txBody>
          <a:bodyPr wrap="square">
            <a:spAutoFit/>
          </a:bodyPr>
          <a:lstStyle/>
          <a:p>
            <a:r>
              <a:rPr lang="en-GB" sz="40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 1: Mastering Digital Marketing Strategies </a:t>
            </a:r>
          </a:p>
        </p:txBody>
      </p:sp>
      <p:grpSp>
        <p:nvGrpSpPr>
          <p:cNvPr id="20" name="Gruppo 19">
            <a:extLst>
              <a:ext uri="{FF2B5EF4-FFF2-40B4-BE49-F238E27FC236}">
                <a16:creationId xmlns:a16="http://schemas.microsoft.com/office/drawing/2014/main" id="{C26557D7-5910-CDA1-85F4-8D583BBF1FE2}"/>
              </a:ext>
            </a:extLst>
          </p:cNvPr>
          <p:cNvGrpSpPr/>
          <p:nvPr/>
        </p:nvGrpSpPr>
        <p:grpSpPr>
          <a:xfrm>
            <a:off x="1066800" y="3526392"/>
            <a:ext cx="16154400" cy="5678478"/>
            <a:chOff x="1066800" y="3526392"/>
            <a:chExt cx="16154400" cy="5678478"/>
          </a:xfrm>
        </p:grpSpPr>
        <p:grpSp>
          <p:nvGrpSpPr>
            <p:cNvPr id="16" name="Gruppo 15">
              <a:extLst>
                <a:ext uri="{FF2B5EF4-FFF2-40B4-BE49-F238E27FC236}">
                  <a16:creationId xmlns:a16="http://schemas.microsoft.com/office/drawing/2014/main" id="{791DA9DC-7D71-AF50-29DB-7E00380DAA73}"/>
                </a:ext>
              </a:extLst>
            </p:cNvPr>
            <p:cNvGrpSpPr/>
            <p:nvPr/>
          </p:nvGrpSpPr>
          <p:grpSpPr>
            <a:xfrm>
              <a:off x="1066800" y="3526392"/>
              <a:ext cx="16154400" cy="5678478"/>
              <a:chOff x="1066800" y="3526392"/>
              <a:chExt cx="16154400" cy="5678478"/>
            </a:xfrm>
          </p:grpSpPr>
          <p:sp>
            <p:nvSpPr>
              <p:cNvPr id="12" name="CuadroTexto 5">
                <a:extLst>
                  <a:ext uri="{FF2B5EF4-FFF2-40B4-BE49-F238E27FC236}">
                    <a16:creationId xmlns:a16="http://schemas.microsoft.com/office/drawing/2014/main" id="{ED8CB49F-0243-5AF4-E2C8-5CA4EBD82ADC}"/>
                  </a:ext>
                </a:extLst>
              </p:cNvPr>
              <p:cNvSpPr txBox="1"/>
              <p:nvPr/>
            </p:nvSpPr>
            <p:spPr>
              <a:xfrm>
                <a:off x="1066800" y="3526392"/>
                <a:ext cx="10972800" cy="5678478"/>
              </a:xfrm>
              <a:prstGeom prst="rect">
                <a:avLst/>
              </a:prstGeom>
              <a:noFill/>
            </p:spPr>
            <p:txBody>
              <a:bodyPr wrap="square" rtlCol="0">
                <a:spAutoFit/>
              </a:bodyPr>
              <a:lstStyle/>
              <a:p>
                <a:pPr algn="just"/>
                <a:r>
                  <a:rPr lang="en-GB" sz="2200" b="1" i="0" dirty="0">
                    <a:effectLst/>
                    <a:latin typeface="Microsoft Sans Serif" panose="020B0604020202020204" pitchFamily="34" charset="0"/>
                    <a:cs typeface="Microsoft Sans Serif" panose="020B0604020202020204" pitchFamily="34" charset="0"/>
                    <a:hlinkClick r:id="rId4"/>
                  </a:rPr>
                  <a:t>“Stand out on Google with a Business Profile”</a:t>
                </a:r>
                <a:endParaRPr lang="en-GB" sz="2200" b="1" i="0" dirty="0">
                  <a:effectLst/>
                  <a:latin typeface="Microsoft Sans Serif" panose="020B0604020202020204" pitchFamily="34" charset="0"/>
                  <a:cs typeface="Microsoft Sans Serif" panose="020B0604020202020204" pitchFamily="34" charset="0"/>
                </a:endParaRPr>
              </a:p>
              <a:p>
                <a:pPr algn="just"/>
                <a:endParaRPr lang="en-GB" sz="2200" b="1" dirty="0">
                  <a:latin typeface="Microsoft Sans Serif" panose="020B0604020202020204" pitchFamily="34" charset="0"/>
                  <a:cs typeface="Microsoft Sans Serif" panose="020B0604020202020204" pitchFamily="34" charset="0"/>
                </a:endParaRPr>
              </a:p>
              <a:p>
                <a:pPr algn="just"/>
                <a:r>
                  <a:rPr lang="en-GB" sz="2200" i="0" dirty="0">
                    <a:effectLst/>
                    <a:latin typeface="Microsoft Sans Serif" panose="020B0604020202020204" pitchFamily="34" charset="0"/>
                    <a:cs typeface="Microsoft Sans Serif" panose="020B0604020202020204" pitchFamily="34" charset="0"/>
                  </a:rPr>
                  <a:t>Google Business Profile is a powerful tool for establishing and enhancing th</a:t>
                </a:r>
                <a:r>
                  <a:rPr lang="en-GB" sz="2200" dirty="0">
                    <a:latin typeface="Microsoft Sans Serif" panose="020B0604020202020204" pitchFamily="34" charset="0"/>
                    <a:cs typeface="Microsoft Sans Serif" panose="020B0604020202020204" pitchFamily="34" charset="0"/>
                  </a:rPr>
                  <a:t>e business’ online presence. It serves as a virtual storefront, providing essential information (name, address, number, directions, photos, opening hours, website, reviews, etc.) about a business to potential consumers.</a:t>
                </a:r>
              </a:p>
              <a:p>
                <a:pPr algn="just"/>
                <a:endParaRPr lang="en-GB" sz="2200" i="0" dirty="0">
                  <a:effectLst/>
                  <a:latin typeface="Microsoft Sans Serif" panose="020B0604020202020204" pitchFamily="34" charset="0"/>
                  <a:cs typeface="Microsoft Sans Serif" panose="020B0604020202020204" pitchFamily="34" charset="0"/>
                </a:endParaRPr>
              </a:p>
              <a:p>
                <a:pPr algn="just"/>
                <a:r>
                  <a:rPr lang="en-GB" sz="2200" b="1" dirty="0">
                    <a:latin typeface="Microsoft Sans Serif" panose="020B0604020202020204" pitchFamily="34" charset="0"/>
                    <a:cs typeface="Microsoft Sans Serif" panose="020B0604020202020204" pitchFamily="34" charset="0"/>
                  </a:rPr>
                  <a:t>How Google Business Profile Benefits Rural Microenterprises:</a:t>
                </a:r>
              </a:p>
              <a:p>
                <a:pPr algn="just"/>
                <a:endParaRPr lang="en-GB" sz="11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200" b="1" dirty="0">
                    <a:latin typeface="Microsoft Sans Serif" panose="020B0604020202020204" pitchFamily="34" charset="0"/>
                    <a:cs typeface="Microsoft Sans Serif" panose="020B0604020202020204" pitchFamily="34" charset="0"/>
                  </a:rPr>
                  <a:t>Local Discoverability</a:t>
                </a:r>
                <a:r>
                  <a:rPr lang="en-GB" sz="2200" dirty="0">
                    <a:latin typeface="Microsoft Sans Serif" panose="020B0604020202020204" pitchFamily="34" charset="0"/>
                    <a:cs typeface="Microsoft Sans Serif" panose="020B0604020202020204" pitchFamily="34" charset="0"/>
                  </a:rPr>
                  <a:t>: People in the vicinity can easily find a business when searching for relevant products or services</a:t>
                </a:r>
              </a:p>
              <a:p>
                <a:pPr marL="171450" indent="-171450" algn="just">
                  <a:buFont typeface="Arial" panose="020B0604020202020204" pitchFamily="34" charset="0"/>
                  <a:buChar char="•"/>
                </a:pPr>
                <a:endParaRPr lang="en-GB" sz="11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200" b="1" dirty="0">
                    <a:latin typeface="Microsoft Sans Serif" panose="020B0604020202020204" pitchFamily="34" charset="0"/>
                    <a:cs typeface="Microsoft Sans Serif" panose="020B0604020202020204" pitchFamily="34" charset="0"/>
                  </a:rPr>
                  <a:t>Community Connection</a:t>
                </a:r>
                <a:r>
                  <a:rPr lang="en-GB" sz="2200" dirty="0">
                    <a:latin typeface="Microsoft Sans Serif" panose="020B0604020202020204" pitchFamily="34" charset="0"/>
                    <a:cs typeface="Microsoft Sans Serif" panose="020B0604020202020204" pitchFamily="34" charset="0"/>
                  </a:rPr>
                  <a:t>: Engaging with customers through Google Business Profile builds a sense of community support, vital for microenterprises in rural settings</a:t>
                </a:r>
              </a:p>
              <a:p>
                <a:pPr marL="171450" indent="-171450" algn="just">
                  <a:buFont typeface="Arial" panose="020B0604020202020204" pitchFamily="34" charset="0"/>
                  <a:buChar char="•"/>
                </a:pPr>
                <a:endParaRPr lang="en-GB" sz="11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200" b="1" dirty="0">
                    <a:latin typeface="Microsoft Sans Serif" panose="020B0604020202020204" pitchFamily="34" charset="0"/>
                    <a:cs typeface="Microsoft Sans Serif" panose="020B0604020202020204" pitchFamily="34" charset="0"/>
                  </a:rPr>
                  <a:t>Mobile Accessibility</a:t>
                </a:r>
                <a:r>
                  <a:rPr lang="en-GB" sz="2200" dirty="0">
                    <a:latin typeface="Microsoft Sans Serif" panose="020B0604020202020204" pitchFamily="34" charset="0"/>
                    <a:cs typeface="Microsoft Sans Serif" panose="020B0604020202020204" pitchFamily="34" charset="0"/>
                  </a:rPr>
                  <a:t>: Many users in rural areas rely on mobile devices. Google Business Profile ensures a business is accessible to them, even in areas with limited online resources</a:t>
                </a:r>
              </a:p>
            </p:txBody>
          </p:sp>
          <p:pic>
            <p:nvPicPr>
              <p:cNvPr id="14" name="Immagine 13" descr="Immagine che contiene testo, elettronica, Viso umano, schermata&#10;&#10;Descrizione generata automaticamente">
                <a:extLst>
                  <a:ext uri="{FF2B5EF4-FFF2-40B4-BE49-F238E27FC236}">
                    <a16:creationId xmlns:a16="http://schemas.microsoft.com/office/drawing/2014/main" id="{7C1F0537-FA43-7F6A-5CBA-0F3E50E19D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268200" y="3526392"/>
                <a:ext cx="4953000" cy="5332641"/>
              </a:xfrm>
              <a:prstGeom prst="rect">
                <a:avLst/>
              </a:prstGeom>
              <a:ln>
                <a:solidFill>
                  <a:srgbClr val="0070C0"/>
                </a:solidFill>
              </a:ln>
            </p:spPr>
          </p:pic>
          <p:sp>
            <p:nvSpPr>
              <p:cNvPr id="15" name="CasellaDiTesto 14">
                <a:extLst>
                  <a:ext uri="{FF2B5EF4-FFF2-40B4-BE49-F238E27FC236}">
                    <a16:creationId xmlns:a16="http://schemas.microsoft.com/office/drawing/2014/main" id="{A2570AFF-2226-B864-4062-36A909A6C663}"/>
                  </a:ext>
                </a:extLst>
              </p:cNvPr>
              <p:cNvSpPr txBox="1"/>
              <p:nvPr/>
            </p:nvSpPr>
            <p:spPr>
              <a:xfrm>
                <a:off x="12268200" y="8877300"/>
                <a:ext cx="3663182" cy="307777"/>
              </a:xfrm>
              <a:prstGeom prst="rect">
                <a:avLst/>
              </a:prstGeom>
              <a:noFill/>
            </p:spPr>
            <p:txBody>
              <a:bodyPr wrap="none" rtlCol="0">
                <a:spAutoFit/>
              </a:bodyPr>
              <a:lstStyle/>
              <a:p>
                <a:r>
                  <a:rPr lang="en-GB" sz="1400" b="1" dirty="0">
                    <a:latin typeface="Microsoft Sans Serif" panose="020B0604020202020204" pitchFamily="34" charset="0"/>
                    <a:cs typeface="Microsoft Sans Serif" panose="020B0604020202020204" pitchFamily="34" charset="0"/>
                  </a:rPr>
                  <a:t>Source</a:t>
                </a:r>
                <a:r>
                  <a:rPr lang="en-GB" sz="1400" dirty="0">
                    <a:latin typeface="Microsoft Sans Serif" panose="020B0604020202020204" pitchFamily="34" charset="0"/>
                    <a:cs typeface="Microsoft Sans Serif" panose="020B0604020202020204" pitchFamily="34" charset="0"/>
                  </a:rPr>
                  <a:t>: </a:t>
                </a:r>
                <a:r>
                  <a:rPr lang="en-GB" sz="1400" dirty="0">
                    <a:latin typeface="Microsoft Sans Serif" panose="020B0604020202020204" pitchFamily="34" charset="0"/>
                    <a:cs typeface="Microsoft Sans Serif" panose="020B0604020202020204" pitchFamily="34" charset="0"/>
                    <a:hlinkClick r:id="rId4"/>
                  </a:rPr>
                  <a:t>Google Business Profile – Overview</a:t>
                </a:r>
                <a:endParaRPr lang="en-GB" sz="1400" dirty="0">
                  <a:latin typeface="Microsoft Sans Serif" panose="020B0604020202020204" pitchFamily="34" charset="0"/>
                  <a:cs typeface="Microsoft Sans Serif" panose="020B0604020202020204" pitchFamily="34" charset="0"/>
                </a:endParaRPr>
              </a:p>
            </p:txBody>
          </p:sp>
        </p:grpSp>
        <p:pic>
          <p:nvPicPr>
            <p:cNvPr id="19" name="Immagine 18">
              <a:extLst>
                <a:ext uri="{FF2B5EF4-FFF2-40B4-BE49-F238E27FC236}">
                  <a16:creationId xmlns:a16="http://schemas.microsoft.com/office/drawing/2014/main" id="{93A89A40-12AC-BE46-C66B-E90236D64E1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268199" y="3541288"/>
              <a:ext cx="1188000" cy="230612"/>
            </a:xfrm>
            <a:prstGeom prst="rect">
              <a:avLst/>
            </a:prstGeom>
          </p:spPr>
        </p:pic>
      </p:grpSp>
    </p:spTree>
    <p:extLst>
      <p:ext uri="{BB962C8B-B14F-4D97-AF65-F5344CB8AC3E}">
        <p14:creationId xmlns:p14="http://schemas.microsoft.com/office/powerpoint/2010/main" val="37832063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1">
            <a:extLst>
              <a:ext uri="{FF2B5EF4-FFF2-40B4-BE49-F238E27FC236}">
                <a16:creationId xmlns:a16="http://schemas.microsoft.com/office/drawing/2014/main" id="{B9939E29-3FF0-DA60-90DB-B94FBABEE09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pic>
        <p:nvPicPr>
          <p:cNvPr id="7" name="Imagen 1">
            <a:extLst>
              <a:ext uri="{FF2B5EF4-FFF2-40B4-BE49-F238E27FC236}">
                <a16:creationId xmlns:a16="http://schemas.microsoft.com/office/drawing/2014/main" id="{6B4016E9-4D62-842D-3068-52F55AD26AE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10" name="CuadroTexto 5">
            <a:extLst>
              <a:ext uri="{FF2B5EF4-FFF2-40B4-BE49-F238E27FC236}">
                <a16:creationId xmlns:a16="http://schemas.microsoft.com/office/drawing/2014/main" id="{209DC098-37A2-D0D9-8C86-F6DC1F908315}"/>
              </a:ext>
            </a:extLst>
          </p:cNvPr>
          <p:cNvSpPr txBox="1"/>
          <p:nvPr/>
        </p:nvSpPr>
        <p:spPr>
          <a:xfrm>
            <a:off x="1066800" y="3526392"/>
            <a:ext cx="16154400" cy="461665"/>
          </a:xfrm>
          <a:prstGeom prst="rect">
            <a:avLst/>
          </a:prstGeom>
          <a:noFill/>
        </p:spPr>
        <p:txBody>
          <a:bodyPr wrap="square" rtlCol="0">
            <a:spAutoFit/>
          </a:bodyPr>
          <a:lstStyle/>
          <a:p>
            <a:pPr algn="just"/>
            <a:endParaRPr lang="en-GB" sz="2400" dirty="0">
              <a:latin typeface="Microsoft Sans Serif" panose="020B0604020202020204" pitchFamily="34" charset="0"/>
              <a:cs typeface="Microsoft Sans Serif" panose="020B0604020202020204" pitchFamily="34" charset="0"/>
            </a:endParaRPr>
          </a:p>
        </p:txBody>
      </p:sp>
      <p:sp>
        <p:nvSpPr>
          <p:cNvPr id="2" name="CuadroTexto 4">
            <a:extLst>
              <a:ext uri="{FF2B5EF4-FFF2-40B4-BE49-F238E27FC236}">
                <a16:creationId xmlns:a16="http://schemas.microsoft.com/office/drawing/2014/main" id="{A6EB1C0C-595F-FEA8-45FA-73C053A83F64}"/>
              </a:ext>
            </a:extLst>
          </p:cNvPr>
          <p:cNvSpPr txBox="1"/>
          <p:nvPr/>
        </p:nvSpPr>
        <p:spPr>
          <a:xfrm>
            <a:off x="1066800" y="2818506"/>
            <a:ext cx="16154400" cy="523220"/>
          </a:xfrm>
          <a:prstGeom prst="rect">
            <a:avLst/>
          </a:prstGeom>
          <a:noFill/>
        </p:spPr>
        <p:txBody>
          <a:bodyPr wrap="square" rtlCol="0">
            <a:spAutoFit/>
          </a:bodyPr>
          <a:lstStyle/>
          <a:p>
            <a:r>
              <a:rPr lang="en-GB" sz="2800" b="1" dirty="0">
                <a:latin typeface="Microsoft Sans Serif" panose="020B0604020202020204" pitchFamily="34" charset="0"/>
                <a:ea typeface="Microsoft Sans Serif" panose="020B0604020202020204" pitchFamily="34" charset="0"/>
                <a:cs typeface="Microsoft Sans Serif" panose="020B0604020202020204" pitchFamily="34" charset="0"/>
              </a:rPr>
              <a:t>2.1 Introduction to Digital Communication</a:t>
            </a:r>
          </a:p>
        </p:txBody>
      </p:sp>
      <p:sp>
        <p:nvSpPr>
          <p:cNvPr id="8" name="CuadroTexto 6">
            <a:extLst>
              <a:ext uri="{FF2B5EF4-FFF2-40B4-BE49-F238E27FC236}">
                <a16:creationId xmlns:a16="http://schemas.microsoft.com/office/drawing/2014/main" id="{1A392946-EE4C-7BCD-CD32-BE4D59E1666A}"/>
              </a:ext>
            </a:extLst>
          </p:cNvPr>
          <p:cNvSpPr txBox="1"/>
          <p:nvPr/>
        </p:nvSpPr>
        <p:spPr>
          <a:xfrm>
            <a:off x="1066800" y="2149614"/>
            <a:ext cx="11201400" cy="707886"/>
          </a:xfrm>
          <a:prstGeom prst="rect">
            <a:avLst/>
          </a:prstGeom>
          <a:noFill/>
        </p:spPr>
        <p:txBody>
          <a:bodyPr wrap="square">
            <a:spAutoFit/>
          </a:bodyPr>
          <a:lstStyle/>
          <a:p>
            <a:r>
              <a:rPr lang="en-GB" sz="40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 2: Digital Communication and Interaction</a:t>
            </a:r>
          </a:p>
        </p:txBody>
      </p:sp>
      <p:grpSp>
        <p:nvGrpSpPr>
          <p:cNvPr id="16" name="Gruppo 15">
            <a:extLst>
              <a:ext uri="{FF2B5EF4-FFF2-40B4-BE49-F238E27FC236}">
                <a16:creationId xmlns:a16="http://schemas.microsoft.com/office/drawing/2014/main" id="{EE3D03B8-F6DB-D947-7F5C-7926C94E4D59}"/>
              </a:ext>
            </a:extLst>
          </p:cNvPr>
          <p:cNvGrpSpPr/>
          <p:nvPr/>
        </p:nvGrpSpPr>
        <p:grpSpPr>
          <a:xfrm>
            <a:off x="1066800" y="3526392"/>
            <a:ext cx="16154400" cy="5673329"/>
            <a:chOff x="1066800" y="3526392"/>
            <a:chExt cx="16154400" cy="5673329"/>
          </a:xfrm>
        </p:grpSpPr>
        <p:sp>
          <p:nvSpPr>
            <p:cNvPr id="13" name="CuadroTexto 5">
              <a:extLst>
                <a:ext uri="{FF2B5EF4-FFF2-40B4-BE49-F238E27FC236}">
                  <a16:creationId xmlns:a16="http://schemas.microsoft.com/office/drawing/2014/main" id="{D8B74D76-27E3-97EA-EE82-C9A49153EB18}"/>
                </a:ext>
              </a:extLst>
            </p:cNvPr>
            <p:cNvSpPr txBox="1"/>
            <p:nvPr/>
          </p:nvSpPr>
          <p:spPr>
            <a:xfrm>
              <a:off x="1066800" y="3526392"/>
              <a:ext cx="16154400" cy="2800767"/>
            </a:xfrm>
            <a:prstGeom prst="rect">
              <a:avLst/>
            </a:prstGeom>
            <a:noFill/>
          </p:spPr>
          <p:txBody>
            <a:bodyPr wrap="square" rtlCol="0">
              <a:spAutoFit/>
            </a:bodyPr>
            <a:lstStyle/>
            <a:p>
              <a:pPr algn="just"/>
              <a:r>
                <a:rPr lang="en-GB" sz="2200" i="0" dirty="0">
                  <a:effectLst/>
                  <a:latin typeface="Microsoft Sans Serif" panose="020B0604020202020204" pitchFamily="34" charset="0"/>
                  <a:cs typeface="Microsoft Sans Serif" panose="020B0604020202020204" pitchFamily="34" charset="0"/>
                </a:rPr>
                <a:t>Digital Communication acts as the conduit for the seamless exchange of </a:t>
              </a:r>
              <a:r>
                <a:rPr lang="en-GB" sz="2200" dirty="0">
                  <a:latin typeface="Microsoft Sans Serif" panose="020B0604020202020204" pitchFamily="34" charset="0"/>
                  <a:cs typeface="Microsoft Sans Serif" panose="020B0604020202020204" pitchFamily="34" charset="0"/>
                </a:rPr>
                <a:t>data and </a:t>
              </a:r>
              <a:r>
                <a:rPr lang="en-GB" sz="2200" i="0" dirty="0">
                  <a:effectLst/>
                  <a:latin typeface="Microsoft Sans Serif" panose="020B0604020202020204" pitchFamily="34" charset="0"/>
                  <a:cs typeface="Microsoft Sans Serif" panose="020B0604020202020204" pitchFamily="34" charset="0"/>
                </a:rPr>
                <a:t>information facilitated by digital technologies and platforms. This enables real-time interaction, instant messaging, video conferencing, and the seamless sharing of multimedia content across vast distances.</a:t>
              </a:r>
            </a:p>
            <a:p>
              <a:pPr algn="just"/>
              <a:endParaRPr lang="en-GB" sz="2200" dirty="0">
                <a:latin typeface="Microsoft Sans Serif" panose="020B0604020202020204" pitchFamily="34" charset="0"/>
                <a:cs typeface="Microsoft Sans Serif" panose="020B0604020202020204" pitchFamily="34" charset="0"/>
              </a:endParaRPr>
            </a:p>
            <a:p>
              <a:pPr algn="just"/>
              <a:r>
                <a:rPr lang="en-GB" sz="2200" i="0" dirty="0">
                  <a:effectLst/>
                  <a:latin typeface="Microsoft Sans Serif" panose="020B0604020202020204" pitchFamily="34" charset="0"/>
                  <a:cs typeface="Microsoft Sans Serif" panose="020B0604020202020204" pitchFamily="34" charset="0"/>
                </a:rPr>
                <a:t>Critical elements of digital communication include instantaneous interaction, seamless multimedia integration, a harmonious blend of both asynchronous and synchronous communication, heightened accessibility and convenience, collaborative co-creation, meticulous data preservation and archiving, scalable reach, a global footprint, and seamless integration with other cutting-edge technologies. Together, these elements form the pillars of a robust </a:t>
              </a:r>
              <a:r>
                <a:rPr lang="en-GB" sz="2200" b="1" i="0" dirty="0">
                  <a:effectLst/>
                  <a:latin typeface="Microsoft Sans Serif" panose="020B0604020202020204" pitchFamily="34" charset="0"/>
                  <a:cs typeface="Microsoft Sans Serif" panose="020B0604020202020204" pitchFamily="34" charset="0"/>
                </a:rPr>
                <a:t>digital communication framework</a:t>
              </a:r>
              <a:r>
                <a:rPr lang="en-GB" sz="2200" i="0" dirty="0">
                  <a:effectLst/>
                  <a:latin typeface="Microsoft Sans Serif" panose="020B0604020202020204" pitchFamily="34" charset="0"/>
                  <a:cs typeface="Microsoft Sans Serif" panose="020B0604020202020204" pitchFamily="34" charset="0"/>
                </a:rPr>
                <a:t>.</a:t>
              </a:r>
            </a:p>
          </p:txBody>
        </p:sp>
        <p:sp>
          <p:nvSpPr>
            <p:cNvPr id="15" name="CasellaDiTesto 14">
              <a:extLst>
                <a:ext uri="{FF2B5EF4-FFF2-40B4-BE49-F238E27FC236}">
                  <a16:creationId xmlns:a16="http://schemas.microsoft.com/office/drawing/2014/main" id="{DBCA7A06-54ED-8D74-28A0-D6938DEF0E81}"/>
                </a:ext>
              </a:extLst>
            </p:cNvPr>
            <p:cNvSpPr txBox="1"/>
            <p:nvPr/>
          </p:nvSpPr>
          <p:spPr>
            <a:xfrm>
              <a:off x="1066800" y="6645176"/>
              <a:ext cx="16154400" cy="2554545"/>
            </a:xfrm>
            <a:prstGeom prst="rect">
              <a:avLst/>
            </a:prstGeom>
            <a:noFill/>
            <a:ln>
              <a:solidFill>
                <a:srgbClr val="0070C0"/>
              </a:solidFill>
            </a:ln>
          </p:spPr>
          <p:txBody>
            <a:bodyPr wrap="square">
              <a:spAutoFit/>
            </a:bodyPr>
            <a:lstStyle/>
            <a:p>
              <a:pPr algn="just"/>
              <a:r>
                <a:rPr lang="en-GB" sz="2000" b="1" i="0" dirty="0">
                  <a:solidFill>
                    <a:srgbClr val="0070C0"/>
                  </a:solidFill>
                  <a:effectLst/>
                  <a:latin typeface="Microsoft Sans Serif" panose="020B0604020202020204" pitchFamily="34" charset="0"/>
                  <a:cs typeface="Microsoft Sans Serif" panose="020B0604020202020204" pitchFamily="34" charset="0"/>
                </a:rPr>
                <a:t>Focus on Microenterprises in Rural </a:t>
              </a:r>
              <a:r>
                <a:rPr lang="en-GB" sz="2000" b="1" dirty="0">
                  <a:solidFill>
                    <a:srgbClr val="0070C0"/>
                  </a:solidFill>
                  <a:latin typeface="Microsoft Sans Serif" panose="020B0604020202020204" pitchFamily="34" charset="0"/>
                  <a:cs typeface="Microsoft Sans Serif" panose="020B0604020202020204" pitchFamily="34" charset="0"/>
                </a:rPr>
                <a:t>A</a:t>
              </a:r>
              <a:r>
                <a:rPr lang="en-GB" sz="2000" b="1" i="0" dirty="0">
                  <a:solidFill>
                    <a:srgbClr val="0070C0"/>
                  </a:solidFill>
                  <a:effectLst/>
                  <a:latin typeface="Microsoft Sans Serif" panose="020B0604020202020204" pitchFamily="34" charset="0"/>
                  <a:cs typeface="Microsoft Sans Serif" panose="020B0604020202020204" pitchFamily="34" charset="0"/>
                </a:rPr>
                <a:t>reas</a:t>
              </a:r>
              <a:r>
                <a:rPr lang="en-GB" sz="2000" b="0" i="0" dirty="0">
                  <a:effectLst/>
                  <a:latin typeface="Microsoft Sans Serif" panose="020B0604020202020204" pitchFamily="34" charset="0"/>
                  <a:cs typeface="Microsoft Sans Serif" panose="020B0604020202020204" pitchFamily="34" charset="0"/>
                </a:rPr>
                <a:t>: Digital </a:t>
              </a:r>
              <a:r>
                <a:rPr lang="en-GB" sz="2000" dirty="0">
                  <a:latin typeface="Microsoft Sans Serif" panose="020B0604020202020204" pitchFamily="34" charset="0"/>
                  <a:cs typeface="Microsoft Sans Serif" panose="020B0604020202020204" pitchFamily="34" charset="0"/>
                </a:rPr>
                <a:t>c</a:t>
              </a:r>
              <a:r>
                <a:rPr lang="en-GB" sz="2000" b="0" i="0" dirty="0">
                  <a:effectLst/>
                  <a:latin typeface="Microsoft Sans Serif" panose="020B0604020202020204" pitchFamily="34" charset="0"/>
                  <a:cs typeface="Microsoft Sans Serif" panose="020B0604020202020204" pitchFamily="34" charset="0"/>
                </a:rPr>
                <a:t>ommunication represents a precious tool to overcome geographical barriers and foster community engagement. Microenterprises, often situated in rural settings, can utilise digital platforms to maintain connections with their local (and not) customer base.</a:t>
              </a:r>
            </a:p>
            <a:p>
              <a:pPr algn="just"/>
              <a:endParaRPr lang="en-GB" sz="2000" b="0" i="0" dirty="0">
                <a:effectLst/>
                <a:latin typeface="Microsoft Sans Serif" panose="020B0604020202020204" pitchFamily="34" charset="0"/>
                <a:cs typeface="Microsoft Sans Serif" panose="020B0604020202020204" pitchFamily="34" charset="0"/>
              </a:endParaRPr>
            </a:p>
            <a:p>
              <a:pPr algn="just"/>
              <a:r>
                <a:rPr lang="en-GB" sz="2000" dirty="0">
                  <a:latin typeface="Microsoft Sans Serif" panose="020B0604020202020204" pitchFamily="34" charset="0"/>
                  <a:cs typeface="Microsoft Sans Serif" panose="020B0604020202020204" pitchFamily="34" charset="0"/>
                </a:rPr>
                <a:t>I</a:t>
              </a:r>
              <a:r>
                <a:rPr lang="en-GB" sz="2000" b="0" i="0" dirty="0">
                  <a:effectLst/>
                  <a:latin typeface="Microsoft Sans Serif" panose="020B0604020202020204" pitchFamily="34" charset="0"/>
                  <a:cs typeface="Microsoft Sans Serif" panose="020B0604020202020204" pitchFamily="34" charset="0"/>
                </a:rPr>
                <a:t>magine a local artisan in a rural area using </a:t>
              </a:r>
              <a:r>
                <a:rPr lang="en-GB" sz="2000" dirty="0">
                  <a:latin typeface="Microsoft Sans Serif" panose="020B0604020202020204" pitchFamily="34" charset="0"/>
                  <a:cs typeface="Microsoft Sans Serif" panose="020B0604020202020204" pitchFamily="34" charset="0"/>
                </a:rPr>
                <a:t>social media and </a:t>
              </a:r>
              <a:r>
                <a:rPr lang="en-GB" sz="2000" b="0" i="0" dirty="0">
                  <a:effectLst/>
                  <a:latin typeface="Microsoft Sans Serif" panose="020B0604020202020204" pitchFamily="34" charset="0"/>
                  <a:cs typeface="Microsoft Sans Serif" panose="020B0604020202020204" pitchFamily="34" charset="0"/>
                </a:rPr>
                <a:t>digital </a:t>
              </a:r>
              <a:r>
                <a:rPr lang="en-GB" sz="2000" dirty="0">
                  <a:latin typeface="Microsoft Sans Serif" panose="020B0604020202020204" pitchFamily="34" charset="0"/>
                  <a:cs typeface="Microsoft Sans Serif" panose="020B0604020202020204" pitchFamily="34" charset="0"/>
                </a:rPr>
                <a:t>c</a:t>
              </a:r>
              <a:r>
                <a:rPr lang="en-GB" sz="2000" b="0" i="0" dirty="0">
                  <a:effectLst/>
                  <a:latin typeface="Microsoft Sans Serif" panose="020B0604020202020204" pitchFamily="34" charset="0"/>
                  <a:cs typeface="Microsoft Sans Serif" panose="020B0604020202020204" pitchFamily="34" charset="0"/>
                </a:rPr>
                <a:t>ommunication to showcase their traditional craftsmanship through multimedia content. This not only preserves the cultural heritage of the community but also opens doors for global appreciation and market.</a:t>
              </a:r>
            </a:p>
            <a:p>
              <a:pPr algn="just"/>
              <a:endParaRPr lang="en-GB" sz="2000" b="0" i="0" dirty="0">
                <a:effectLst/>
                <a:latin typeface="Microsoft Sans Serif" panose="020B0604020202020204" pitchFamily="34" charset="0"/>
                <a:cs typeface="Microsoft Sans Serif" panose="020B0604020202020204" pitchFamily="34" charset="0"/>
              </a:endParaRPr>
            </a:p>
            <a:p>
              <a:pPr algn="just"/>
              <a:r>
                <a:rPr lang="en-GB" sz="2000" b="0" i="0" dirty="0">
                  <a:effectLst/>
                  <a:latin typeface="Microsoft Sans Serif" panose="020B0604020202020204" pitchFamily="34" charset="0"/>
                  <a:cs typeface="Microsoft Sans Serif" panose="020B0604020202020204" pitchFamily="34" charset="0"/>
                </a:rPr>
                <a:t>Digital communication enables microenterprises to not only stay connected locally but also expand their reach and visibility on a broader scale.</a:t>
              </a:r>
            </a:p>
          </p:txBody>
        </p:sp>
      </p:grpSp>
    </p:spTree>
    <p:extLst>
      <p:ext uri="{BB962C8B-B14F-4D97-AF65-F5344CB8AC3E}">
        <p14:creationId xmlns:p14="http://schemas.microsoft.com/office/powerpoint/2010/main" val="2172248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1">
            <a:extLst>
              <a:ext uri="{FF2B5EF4-FFF2-40B4-BE49-F238E27FC236}">
                <a16:creationId xmlns:a16="http://schemas.microsoft.com/office/drawing/2014/main" id="{4AABF3B9-5F6A-CF70-D322-EDC7969463F3}"/>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6" name="CuadroTexto 4">
            <a:extLst>
              <a:ext uri="{FF2B5EF4-FFF2-40B4-BE49-F238E27FC236}">
                <a16:creationId xmlns:a16="http://schemas.microsoft.com/office/drawing/2014/main" id="{5A0E3D8B-0486-F26F-5F51-178CC8223EBD}"/>
              </a:ext>
            </a:extLst>
          </p:cNvPr>
          <p:cNvSpPr txBox="1"/>
          <p:nvPr/>
        </p:nvSpPr>
        <p:spPr>
          <a:xfrm>
            <a:off x="1066800" y="2818506"/>
            <a:ext cx="16154400" cy="523220"/>
          </a:xfrm>
          <a:prstGeom prst="rect">
            <a:avLst/>
          </a:prstGeom>
          <a:noFill/>
        </p:spPr>
        <p:txBody>
          <a:bodyPr wrap="square" rtlCol="0">
            <a:spAutoFit/>
          </a:bodyPr>
          <a:lstStyle/>
          <a:p>
            <a:r>
              <a:rPr lang="en-GB" sz="2800" b="1" dirty="0">
                <a:latin typeface="Microsoft Sans Serif" panose="020B0604020202020204" pitchFamily="34" charset="0"/>
                <a:ea typeface="Microsoft Sans Serif" panose="020B0604020202020204" pitchFamily="34" charset="0"/>
                <a:cs typeface="Microsoft Sans Serif" panose="020B0604020202020204" pitchFamily="34" charset="0"/>
              </a:rPr>
              <a:t>2.2 Interactive Communication Strategies (1)</a:t>
            </a:r>
          </a:p>
        </p:txBody>
      </p:sp>
      <p:pic>
        <p:nvPicPr>
          <p:cNvPr id="7" name="Imagen 1">
            <a:extLst>
              <a:ext uri="{FF2B5EF4-FFF2-40B4-BE49-F238E27FC236}">
                <a16:creationId xmlns:a16="http://schemas.microsoft.com/office/drawing/2014/main" id="{2306CD38-F968-170A-FDBA-F87C784AC9F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2" name="CuadroTexto 6">
            <a:extLst>
              <a:ext uri="{FF2B5EF4-FFF2-40B4-BE49-F238E27FC236}">
                <a16:creationId xmlns:a16="http://schemas.microsoft.com/office/drawing/2014/main" id="{D62882D0-E5D7-D91D-03CD-A13257436292}"/>
              </a:ext>
            </a:extLst>
          </p:cNvPr>
          <p:cNvSpPr txBox="1"/>
          <p:nvPr/>
        </p:nvSpPr>
        <p:spPr>
          <a:xfrm>
            <a:off x="1066800" y="2149614"/>
            <a:ext cx="11201400" cy="707886"/>
          </a:xfrm>
          <a:prstGeom prst="rect">
            <a:avLst/>
          </a:prstGeom>
          <a:noFill/>
        </p:spPr>
        <p:txBody>
          <a:bodyPr wrap="square">
            <a:spAutoFit/>
          </a:bodyPr>
          <a:lstStyle/>
          <a:p>
            <a:r>
              <a:rPr lang="en-GB" sz="40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 2: Digital Communication and Interaction</a:t>
            </a:r>
          </a:p>
        </p:txBody>
      </p:sp>
      <p:sp>
        <p:nvSpPr>
          <p:cNvPr id="3" name="CuadroTexto 5">
            <a:extLst>
              <a:ext uri="{FF2B5EF4-FFF2-40B4-BE49-F238E27FC236}">
                <a16:creationId xmlns:a16="http://schemas.microsoft.com/office/drawing/2014/main" id="{A1E139A3-9AFD-5ED4-A357-1431C7413DB0}"/>
              </a:ext>
            </a:extLst>
          </p:cNvPr>
          <p:cNvSpPr txBox="1"/>
          <p:nvPr/>
        </p:nvSpPr>
        <p:spPr>
          <a:xfrm>
            <a:off x="1066800" y="3526392"/>
            <a:ext cx="16154400" cy="4832092"/>
          </a:xfrm>
          <a:prstGeom prst="rect">
            <a:avLst/>
          </a:prstGeom>
          <a:noFill/>
        </p:spPr>
        <p:txBody>
          <a:bodyPr wrap="square" rtlCol="0">
            <a:spAutoFit/>
          </a:bodyPr>
          <a:lstStyle/>
          <a:p>
            <a:pPr algn="just"/>
            <a:r>
              <a:rPr lang="en-GB" sz="2200" i="0" dirty="0">
                <a:effectLst/>
                <a:latin typeface="Microsoft Sans Serif" panose="020B0604020202020204" pitchFamily="34" charset="0"/>
                <a:cs typeface="Microsoft Sans Serif" panose="020B0604020202020204" pitchFamily="34" charset="0"/>
              </a:rPr>
              <a:t>A comprehensive </a:t>
            </a:r>
            <a:r>
              <a:rPr lang="en-GB" sz="2200" dirty="0">
                <a:latin typeface="Microsoft Sans Serif" panose="020B0604020202020204" pitchFamily="34" charset="0"/>
                <a:cs typeface="Microsoft Sans Serif" panose="020B0604020202020204" pitchFamily="34" charset="0"/>
              </a:rPr>
              <a:t>d</a:t>
            </a:r>
            <a:r>
              <a:rPr lang="en-GB" sz="2200" i="0" dirty="0">
                <a:effectLst/>
                <a:latin typeface="Microsoft Sans Serif" panose="020B0604020202020204" pitchFamily="34" charset="0"/>
                <a:cs typeface="Microsoft Sans Serif" panose="020B0604020202020204" pitchFamily="34" charset="0"/>
              </a:rPr>
              <a:t>igital communication strategy entails careful planning for online communication, emphasisin</a:t>
            </a:r>
            <a:r>
              <a:rPr lang="en-GB" sz="2200" dirty="0">
                <a:latin typeface="Microsoft Sans Serif" panose="020B0604020202020204" pitchFamily="34" charset="0"/>
                <a:cs typeface="Microsoft Sans Serif" panose="020B0604020202020204" pitchFamily="34" charset="0"/>
              </a:rPr>
              <a:t>g </a:t>
            </a:r>
            <a:r>
              <a:rPr lang="en-GB" sz="2200" i="0" dirty="0">
                <a:effectLst/>
                <a:latin typeface="Microsoft Sans Serif" panose="020B0604020202020204" pitchFamily="34" charset="0"/>
                <a:cs typeface="Microsoft Sans Serif" panose="020B0604020202020204" pitchFamily="34" charset="0"/>
              </a:rPr>
              <a:t>the dynamic interplay between two </a:t>
            </a:r>
            <a:r>
              <a:rPr lang="en-GB" sz="2200" b="1" i="0" dirty="0">
                <a:effectLst/>
                <a:latin typeface="Microsoft Sans Serif" panose="020B0604020202020204" pitchFamily="34" charset="0"/>
                <a:cs typeface="Microsoft Sans Serif" panose="020B0604020202020204" pitchFamily="34" charset="0"/>
              </a:rPr>
              <a:t>key elements</a:t>
            </a:r>
            <a:r>
              <a:rPr lang="en-GB" sz="2200" i="0" dirty="0">
                <a:effectLst/>
                <a:latin typeface="Microsoft Sans Serif" panose="020B0604020202020204" pitchFamily="34" charset="0"/>
                <a:cs typeface="Microsoft Sans Serif" panose="020B0604020202020204" pitchFamily="34" charset="0"/>
              </a:rPr>
              <a:t>:</a:t>
            </a:r>
          </a:p>
          <a:p>
            <a:pPr algn="just"/>
            <a:endParaRPr lang="en-GB" sz="22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200" b="1" i="0" dirty="0">
                <a:effectLst/>
                <a:latin typeface="Microsoft Sans Serif" panose="020B0604020202020204" pitchFamily="34" charset="0"/>
                <a:cs typeface="Microsoft Sans Serif" panose="020B0604020202020204" pitchFamily="34" charset="0"/>
              </a:rPr>
              <a:t>Content / Product</a:t>
            </a:r>
            <a:r>
              <a:rPr lang="en-GB" sz="2200" i="0" dirty="0">
                <a:effectLst/>
                <a:latin typeface="Microsoft Sans Serif" panose="020B0604020202020204" pitchFamily="34" charset="0"/>
                <a:cs typeface="Microsoft Sans Serif" panose="020B0604020202020204" pitchFamily="34" charset="0"/>
              </a:rPr>
              <a:t>: This encompasses the core of the communication, </a:t>
            </a:r>
            <a:r>
              <a:rPr lang="en-GB" sz="2200" dirty="0">
                <a:latin typeface="Microsoft Sans Serif" panose="020B0604020202020204" pitchFamily="34" charset="0"/>
                <a:cs typeface="Microsoft Sans Serif" panose="020B0604020202020204" pitchFamily="34" charset="0"/>
              </a:rPr>
              <a:t>e.g. </a:t>
            </a:r>
            <a:r>
              <a:rPr lang="en-GB" sz="2200" i="0" dirty="0">
                <a:effectLst/>
                <a:latin typeface="Microsoft Sans Serif" panose="020B0604020202020204" pitchFamily="34" charset="0"/>
                <a:cs typeface="Microsoft Sans Serif" panose="020B0604020202020204" pitchFamily="34" charset="0"/>
              </a:rPr>
              <a:t>incorporating persuasive texts, photos, videos, articles, webinars, e-books, podcasts, as well as showcasing products and services, etc.</a:t>
            </a:r>
          </a:p>
          <a:p>
            <a:pPr marL="342900" indent="-342900" algn="just">
              <a:buFont typeface="Arial" panose="020B0604020202020204" pitchFamily="34" charset="0"/>
              <a:buChar char="•"/>
            </a:pPr>
            <a:endParaRPr lang="en-GB" sz="2200" i="0" dirty="0">
              <a:effectLst/>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200" b="1" i="0" dirty="0">
                <a:effectLst/>
                <a:latin typeface="Microsoft Sans Serif" panose="020B0604020202020204" pitchFamily="34" charset="0"/>
                <a:cs typeface="Microsoft Sans Serif" panose="020B0604020202020204" pitchFamily="34" charset="0"/>
              </a:rPr>
              <a:t>Digital Channels</a:t>
            </a:r>
            <a:r>
              <a:rPr lang="en-GB" sz="2200" i="0" dirty="0">
                <a:effectLst/>
                <a:latin typeface="Microsoft Sans Serif" panose="020B0604020202020204" pitchFamily="34" charset="0"/>
                <a:cs typeface="Microsoft Sans Serif" panose="020B0604020202020204" pitchFamily="34" charset="0"/>
              </a:rPr>
              <a:t>: These serve as the tools utilised to share and promote the content or product, ensuring effective reach</a:t>
            </a:r>
          </a:p>
          <a:p>
            <a:pPr algn="just"/>
            <a:endParaRPr lang="en-GB" sz="2200" i="0" dirty="0">
              <a:effectLst/>
              <a:latin typeface="Microsoft Sans Serif" panose="020B0604020202020204" pitchFamily="34" charset="0"/>
              <a:cs typeface="Microsoft Sans Serif" panose="020B0604020202020204" pitchFamily="34" charset="0"/>
            </a:endParaRPr>
          </a:p>
          <a:p>
            <a:pPr algn="just"/>
            <a:r>
              <a:rPr lang="en-GB" sz="2200" i="0" dirty="0">
                <a:effectLst/>
                <a:latin typeface="Microsoft Sans Serif" panose="020B0604020202020204" pitchFamily="34" charset="0"/>
                <a:cs typeface="Microsoft Sans Serif" panose="020B0604020202020204" pitchFamily="34" charset="0"/>
              </a:rPr>
              <a:t>An effective strategy not only allows to reach the audience but also fosters interaction with them, employing the methodology of interactive communication.</a:t>
            </a:r>
          </a:p>
          <a:p>
            <a:pPr algn="just"/>
            <a:endParaRPr lang="en-GB" sz="2200" i="0" dirty="0">
              <a:effectLst/>
              <a:latin typeface="Microsoft Sans Serif" panose="020B0604020202020204" pitchFamily="34" charset="0"/>
              <a:cs typeface="Microsoft Sans Serif" panose="020B0604020202020204" pitchFamily="34" charset="0"/>
            </a:endParaRPr>
          </a:p>
          <a:p>
            <a:pPr algn="just"/>
            <a:r>
              <a:rPr lang="en-GB" sz="2200" i="0" dirty="0">
                <a:effectLst/>
                <a:latin typeface="Microsoft Sans Serif" panose="020B0604020202020204" pitchFamily="34" charset="0"/>
                <a:cs typeface="Microsoft Sans Serif" panose="020B0604020202020204" pitchFamily="34" charset="0"/>
              </a:rPr>
              <a:t>Interactive Communication, facilitated through digital tools and technology, serves as a mechanism for businesses to establish seamless and engaging connections with their audience. It involves one-on-one conversations, distinguishing itself from traditional communication by creating a feedback loop, making it exceptionally effective.</a:t>
            </a:r>
          </a:p>
        </p:txBody>
      </p:sp>
    </p:spTree>
    <p:extLst>
      <p:ext uri="{BB962C8B-B14F-4D97-AF65-F5344CB8AC3E}">
        <p14:creationId xmlns:p14="http://schemas.microsoft.com/office/powerpoint/2010/main" val="23675045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1">
            <a:extLst>
              <a:ext uri="{FF2B5EF4-FFF2-40B4-BE49-F238E27FC236}">
                <a16:creationId xmlns:a16="http://schemas.microsoft.com/office/drawing/2014/main" id="{4AABF3B9-5F6A-CF70-D322-EDC7969463F3}"/>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6" name="CuadroTexto 4">
            <a:extLst>
              <a:ext uri="{FF2B5EF4-FFF2-40B4-BE49-F238E27FC236}">
                <a16:creationId xmlns:a16="http://schemas.microsoft.com/office/drawing/2014/main" id="{5A0E3D8B-0486-F26F-5F51-178CC8223EBD}"/>
              </a:ext>
            </a:extLst>
          </p:cNvPr>
          <p:cNvSpPr txBox="1"/>
          <p:nvPr/>
        </p:nvSpPr>
        <p:spPr>
          <a:xfrm>
            <a:off x="1066800" y="2818506"/>
            <a:ext cx="16154400" cy="523220"/>
          </a:xfrm>
          <a:prstGeom prst="rect">
            <a:avLst/>
          </a:prstGeom>
          <a:noFill/>
        </p:spPr>
        <p:txBody>
          <a:bodyPr wrap="square" rtlCol="0">
            <a:spAutoFit/>
          </a:bodyPr>
          <a:lstStyle/>
          <a:p>
            <a:r>
              <a:rPr lang="en-GB" sz="2800" b="1" dirty="0">
                <a:latin typeface="Microsoft Sans Serif" panose="020B0604020202020204" pitchFamily="34" charset="0"/>
                <a:ea typeface="Microsoft Sans Serif" panose="020B0604020202020204" pitchFamily="34" charset="0"/>
                <a:cs typeface="Microsoft Sans Serif" panose="020B0604020202020204" pitchFamily="34" charset="0"/>
              </a:rPr>
              <a:t>2.2 Interactive Communication Strategies (2)</a:t>
            </a:r>
          </a:p>
        </p:txBody>
      </p:sp>
      <p:pic>
        <p:nvPicPr>
          <p:cNvPr id="7" name="Imagen 1">
            <a:extLst>
              <a:ext uri="{FF2B5EF4-FFF2-40B4-BE49-F238E27FC236}">
                <a16:creationId xmlns:a16="http://schemas.microsoft.com/office/drawing/2014/main" id="{2306CD38-F968-170A-FDBA-F87C784AC9F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2" name="CuadroTexto 6">
            <a:extLst>
              <a:ext uri="{FF2B5EF4-FFF2-40B4-BE49-F238E27FC236}">
                <a16:creationId xmlns:a16="http://schemas.microsoft.com/office/drawing/2014/main" id="{D62882D0-E5D7-D91D-03CD-A13257436292}"/>
              </a:ext>
            </a:extLst>
          </p:cNvPr>
          <p:cNvSpPr txBox="1"/>
          <p:nvPr/>
        </p:nvSpPr>
        <p:spPr>
          <a:xfrm>
            <a:off x="1066800" y="2149614"/>
            <a:ext cx="11201400" cy="707886"/>
          </a:xfrm>
          <a:prstGeom prst="rect">
            <a:avLst/>
          </a:prstGeom>
          <a:noFill/>
        </p:spPr>
        <p:txBody>
          <a:bodyPr wrap="square">
            <a:spAutoFit/>
          </a:bodyPr>
          <a:lstStyle/>
          <a:p>
            <a:r>
              <a:rPr lang="en-GB" sz="40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 2: Digital Communication and Interaction</a:t>
            </a:r>
          </a:p>
        </p:txBody>
      </p:sp>
      <p:sp>
        <p:nvSpPr>
          <p:cNvPr id="3" name="CuadroTexto 5">
            <a:extLst>
              <a:ext uri="{FF2B5EF4-FFF2-40B4-BE49-F238E27FC236}">
                <a16:creationId xmlns:a16="http://schemas.microsoft.com/office/drawing/2014/main" id="{A1E139A3-9AFD-5ED4-A357-1431C7413DB0}"/>
              </a:ext>
            </a:extLst>
          </p:cNvPr>
          <p:cNvSpPr txBox="1"/>
          <p:nvPr/>
        </p:nvSpPr>
        <p:spPr>
          <a:xfrm>
            <a:off x="1066800" y="3526392"/>
            <a:ext cx="16154400" cy="5847755"/>
          </a:xfrm>
          <a:prstGeom prst="rect">
            <a:avLst/>
          </a:prstGeom>
          <a:noFill/>
        </p:spPr>
        <p:txBody>
          <a:bodyPr wrap="square" rtlCol="0">
            <a:spAutoFit/>
          </a:bodyPr>
          <a:lstStyle/>
          <a:p>
            <a:pPr algn="just"/>
            <a:r>
              <a:rPr lang="en-GB" sz="2200" i="0" dirty="0">
                <a:effectLst/>
                <a:latin typeface="Microsoft Sans Serif" panose="020B0604020202020204" pitchFamily="34" charset="0"/>
                <a:cs typeface="Microsoft Sans Serif" panose="020B0604020202020204" pitchFamily="34" charset="0"/>
              </a:rPr>
              <a:t>Incorporating </a:t>
            </a:r>
            <a:r>
              <a:rPr lang="en-GB" sz="2200" dirty="0">
                <a:latin typeface="Microsoft Sans Serif" panose="020B0604020202020204" pitchFamily="34" charset="0"/>
                <a:cs typeface="Microsoft Sans Serif" panose="020B0604020202020204" pitchFamily="34" charset="0"/>
              </a:rPr>
              <a:t>interactive communication</a:t>
            </a:r>
            <a:r>
              <a:rPr lang="en-GB" sz="2200" i="0" dirty="0">
                <a:effectLst/>
                <a:latin typeface="Microsoft Sans Serif" panose="020B0604020202020204" pitchFamily="34" charset="0"/>
                <a:cs typeface="Microsoft Sans Serif" panose="020B0604020202020204" pitchFamily="34" charset="0"/>
              </a:rPr>
              <a:t> within the digital strategy involves implementing </a:t>
            </a:r>
            <a:r>
              <a:rPr lang="en-GB" sz="2200" b="1" i="0" dirty="0">
                <a:effectLst/>
                <a:latin typeface="Microsoft Sans Serif" panose="020B0604020202020204" pitchFamily="34" charset="0"/>
                <a:cs typeface="Microsoft Sans Serif" panose="020B0604020202020204" pitchFamily="34" charset="0"/>
              </a:rPr>
              <a:t>dynamic strategies</a:t>
            </a:r>
            <a:r>
              <a:rPr lang="en-GB" sz="2200" i="0" dirty="0">
                <a:effectLst/>
                <a:latin typeface="Microsoft Sans Serif" panose="020B0604020202020204" pitchFamily="34" charset="0"/>
                <a:cs typeface="Microsoft Sans Serif" panose="020B0604020202020204" pitchFamily="34" charset="0"/>
              </a:rPr>
              <a:t>, such as:</a:t>
            </a:r>
          </a:p>
          <a:p>
            <a:pPr marL="342900" indent="-342900" algn="just">
              <a:buFont typeface="Arial" panose="020B0604020202020204" pitchFamily="34" charset="0"/>
              <a:buChar char="•"/>
            </a:pPr>
            <a:endParaRPr lang="en-GB" sz="2200" i="0" dirty="0">
              <a:effectLst/>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200" b="1" i="0" dirty="0">
                <a:effectLst/>
                <a:latin typeface="Microsoft Sans Serif" panose="020B0604020202020204" pitchFamily="34" charset="0"/>
                <a:cs typeface="Microsoft Sans Serif" panose="020B0604020202020204" pitchFamily="34" charset="0"/>
              </a:rPr>
              <a:t>Social Media Engagement</a:t>
            </a:r>
            <a:r>
              <a:rPr lang="en-GB" sz="2200" i="0" dirty="0">
                <a:effectLst/>
                <a:latin typeface="Microsoft Sans Serif" panose="020B0604020202020204" pitchFamily="34" charset="0"/>
                <a:cs typeface="Microsoft Sans Serif" panose="020B0604020202020204" pitchFamily="34" charset="0"/>
              </a:rPr>
              <a:t>: Actively participating and engaging with the audience on various social media platforms</a:t>
            </a:r>
          </a:p>
          <a:p>
            <a:pPr marL="342900" indent="-342900" algn="just">
              <a:buFont typeface="Arial" panose="020B0604020202020204" pitchFamily="34" charset="0"/>
              <a:buChar char="•"/>
            </a:pPr>
            <a:endParaRPr lang="en-GB" sz="2200" i="0" dirty="0">
              <a:effectLst/>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200" b="1" i="0" dirty="0">
                <a:effectLst/>
                <a:latin typeface="Microsoft Sans Serif" panose="020B0604020202020204" pitchFamily="34" charset="0"/>
                <a:cs typeface="Microsoft Sans Serif" panose="020B0604020202020204" pitchFamily="34" charset="0"/>
              </a:rPr>
              <a:t>Instant and Direct Messages</a:t>
            </a:r>
            <a:r>
              <a:rPr lang="en-GB" sz="2200" i="0" dirty="0">
                <a:effectLst/>
                <a:latin typeface="Microsoft Sans Serif" panose="020B0604020202020204" pitchFamily="34" charset="0"/>
                <a:cs typeface="Microsoft Sans Serif" panose="020B0604020202020204" pitchFamily="34" charset="0"/>
              </a:rPr>
              <a:t>: Facilitating real or near-real-time interaction for swift information sharing</a:t>
            </a:r>
          </a:p>
          <a:p>
            <a:pPr marL="342900" indent="-342900" algn="just">
              <a:buFont typeface="Arial" panose="020B0604020202020204" pitchFamily="34" charset="0"/>
              <a:buChar char="•"/>
            </a:pPr>
            <a:endParaRPr lang="en-GB" sz="2200" i="0" dirty="0">
              <a:effectLst/>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200" b="1" i="0" dirty="0">
                <a:effectLst/>
                <a:latin typeface="Microsoft Sans Serif" panose="020B0604020202020204" pitchFamily="34" charset="0"/>
                <a:cs typeface="Microsoft Sans Serif" panose="020B0604020202020204" pitchFamily="34" charset="0"/>
              </a:rPr>
              <a:t>Interactive Live Chat and Chatbots</a:t>
            </a:r>
            <a:r>
              <a:rPr lang="en-GB" sz="2200" i="0" dirty="0">
                <a:effectLst/>
                <a:latin typeface="Microsoft Sans Serif" panose="020B0604020202020204" pitchFamily="34" charset="0"/>
                <a:cs typeface="Microsoft Sans Serif" panose="020B0604020202020204" pitchFamily="34" charset="0"/>
              </a:rPr>
              <a:t>: Leveraging pre-made scripts, these prove invaluable in guiding web visitors to the specific pages or information they seek</a:t>
            </a:r>
          </a:p>
          <a:p>
            <a:pPr marL="342900" indent="-342900" algn="just">
              <a:buFont typeface="Arial" panose="020B0604020202020204" pitchFamily="34" charset="0"/>
              <a:buChar char="•"/>
            </a:pPr>
            <a:endParaRPr lang="en-GB" sz="2200" i="0" dirty="0">
              <a:effectLst/>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200" b="1" i="0" dirty="0">
                <a:effectLst/>
                <a:latin typeface="Microsoft Sans Serif" panose="020B0604020202020204" pitchFamily="34" charset="0"/>
                <a:cs typeface="Microsoft Sans Serif" panose="020B0604020202020204" pitchFamily="34" charset="0"/>
              </a:rPr>
              <a:t>Live and Virtual Events</a:t>
            </a:r>
            <a:r>
              <a:rPr lang="en-GB" sz="2200" i="0" dirty="0">
                <a:effectLst/>
                <a:latin typeface="Microsoft Sans Serif" panose="020B0604020202020204" pitchFamily="34" charset="0"/>
                <a:cs typeface="Microsoft Sans Serif" panose="020B0604020202020204" pitchFamily="34" charset="0"/>
              </a:rPr>
              <a:t>: Hosting live or online events to share knowledge, showcase products, and connect with a wider audience</a:t>
            </a:r>
          </a:p>
          <a:p>
            <a:pPr marL="342900" indent="-342900" algn="just">
              <a:buFont typeface="Arial" panose="020B0604020202020204" pitchFamily="34" charset="0"/>
              <a:buChar char="•"/>
            </a:pPr>
            <a:endParaRPr lang="en-GB" sz="2200" i="0" dirty="0">
              <a:effectLst/>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200" b="1" i="0" dirty="0">
                <a:effectLst/>
                <a:latin typeface="Microsoft Sans Serif" panose="020B0604020202020204" pitchFamily="34" charset="0"/>
                <a:cs typeface="Microsoft Sans Serif" panose="020B0604020202020204" pitchFamily="34" charset="0"/>
              </a:rPr>
              <a:t>Surveys and Polls</a:t>
            </a:r>
            <a:r>
              <a:rPr lang="en-GB" sz="2200" i="0" dirty="0">
                <a:effectLst/>
                <a:latin typeface="Microsoft Sans Serif" panose="020B0604020202020204" pitchFamily="34" charset="0"/>
                <a:cs typeface="Microsoft Sans Serif" panose="020B0604020202020204" pitchFamily="34" charset="0"/>
              </a:rPr>
              <a:t>: Seeking feedback through interactive surveys or polls to understand customer preferences and tailor communication accordingly</a:t>
            </a:r>
          </a:p>
          <a:p>
            <a:pPr marL="342900" indent="-342900" algn="just">
              <a:buFont typeface="Arial" panose="020B0604020202020204" pitchFamily="34" charset="0"/>
              <a:buChar char="•"/>
            </a:pPr>
            <a:endParaRPr lang="en-GB" sz="2200" i="0" dirty="0">
              <a:effectLst/>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200" b="1" i="0" dirty="0">
                <a:effectLst/>
                <a:latin typeface="Microsoft Sans Serif" panose="020B0604020202020204" pitchFamily="34" charset="0"/>
                <a:cs typeface="Microsoft Sans Serif" panose="020B0604020202020204" pitchFamily="34" charset="0"/>
              </a:rPr>
              <a:t>Email Marketing Campaigns</a:t>
            </a:r>
            <a:r>
              <a:rPr lang="en-GB" sz="2200" i="0" dirty="0">
                <a:effectLst/>
                <a:latin typeface="Microsoft Sans Serif" panose="020B0604020202020204" pitchFamily="34" charset="0"/>
                <a:cs typeface="Microsoft Sans Serif" panose="020B0604020202020204" pitchFamily="34" charset="0"/>
              </a:rPr>
              <a:t>: Implementing personalised and targeted email campaigns to maintain regular communication and provide valuable content to the audience</a:t>
            </a:r>
          </a:p>
        </p:txBody>
      </p:sp>
    </p:spTree>
    <p:extLst>
      <p:ext uri="{BB962C8B-B14F-4D97-AF65-F5344CB8AC3E}">
        <p14:creationId xmlns:p14="http://schemas.microsoft.com/office/powerpoint/2010/main" val="31523523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1">
            <a:extLst>
              <a:ext uri="{FF2B5EF4-FFF2-40B4-BE49-F238E27FC236}">
                <a16:creationId xmlns:a16="http://schemas.microsoft.com/office/drawing/2014/main" id="{690A6209-CC95-D76F-F8F7-5B295ED4E4D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6" name="CuadroTexto 4">
            <a:extLst>
              <a:ext uri="{FF2B5EF4-FFF2-40B4-BE49-F238E27FC236}">
                <a16:creationId xmlns:a16="http://schemas.microsoft.com/office/drawing/2014/main" id="{F594882E-A094-DD2E-EC4F-965758D72C2F}"/>
              </a:ext>
            </a:extLst>
          </p:cNvPr>
          <p:cNvSpPr txBox="1"/>
          <p:nvPr/>
        </p:nvSpPr>
        <p:spPr>
          <a:xfrm>
            <a:off x="1066800" y="2818506"/>
            <a:ext cx="16154400" cy="523220"/>
          </a:xfrm>
          <a:prstGeom prst="rect">
            <a:avLst/>
          </a:prstGeom>
          <a:noFill/>
        </p:spPr>
        <p:txBody>
          <a:bodyPr wrap="square" rtlCol="0">
            <a:spAutoFit/>
          </a:bodyPr>
          <a:lstStyle/>
          <a:p>
            <a:r>
              <a:rPr lang="en-GB" sz="2800" b="1" dirty="0">
                <a:latin typeface="Microsoft Sans Serif" panose="020B0604020202020204" pitchFamily="34" charset="0"/>
                <a:ea typeface="Microsoft Sans Serif" panose="020B0604020202020204" pitchFamily="34" charset="0"/>
                <a:cs typeface="Microsoft Sans Serif" panose="020B0604020202020204" pitchFamily="34" charset="0"/>
              </a:rPr>
              <a:t>2.3 Choosing the Right Social Media Platform (1)</a:t>
            </a:r>
          </a:p>
        </p:txBody>
      </p:sp>
      <p:pic>
        <p:nvPicPr>
          <p:cNvPr id="7" name="Imagen 1">
            <a:extLst>
              <a:ext uri="{FF2B5EF4-FFF2-40B4-BE49-F238E27FC236}">
                <a16:creationId xmlns:a16="http://schemas.microsoft.com/office/drawing/2014/main" id="{99DA5063-55F3-5AA7-D502-E98808872FE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2" name="CuadroTexto 6">
            <a:extLst>
              <a:ext uri="{FF2B5EF4-FFF2-40B4-BE49-F238E27FC236}">
                <a16:creationId xmlns:a16="http://schemas.microsoft.com/office/drawing/2014/main" id="{12DAF1E9-1A6A-436D-D329-FF14E7FC06E6}"/>
              </a:ext>
            </a:extLst>
          </p:cNvPr>
          <p:cNvSpPr txBox="1"/>
          <p:nvPr/>
        </p:nvSpPr>
        <p:spPr>
          <a:xfrm>
            <a:off x="1066800" y="2149614"/>
            <a:ext cx="11201400" cy="707886"/>
          </a:xfrm>
          <a:prstGeom prst="rect">
            <a:avLst/>
          </a:prstGeom>
          <a:noFill/>
        </p:spPr>
        <p:txBody>
          <a:bodyPr wrap="square">
            <a:spAutoFit/>
          </a:bodyPr>
          <a:lstStyle/>
          <a:p>
            <a:r>
              <a:rPr lang="en-GB" sz="40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 2: Digital Communication and Interaction</a:t>
            </a:r>
          </a:p>
        </p:txBody>
      </p:sp>
      <p:sp>
        <p:nvSpPr>
          <p:cNvPr id="3" name="CuadroTexto 5">
            <a:extLst>
              <a:ext uri="{FF2B5EF4-FFF2-40B4-BE49-F238E27FC236}">
                <a16:creationId xmlns:a16="http://schemas.microsoft.com/office/drawing/2014/main" id="{700FF166-7EF8-2AA3-A166-680A9218D427}"/>
              </a:ext>
            </a:extLst>
          </p:cNvPr>
          <p:cNvSpPr txBox="1"/>
          <p:nvPr/>
        </p:nvSpPr>
        <p:spPr>
          <a:xfrm>
            <a:off x="1066800" y="3526392"/>
            <a:ext cx="16154400" cy="6001643"/>
          </a:xfrm>
          <a:prstGeom prst="rect">
            <a:avLst/>
          </a:prstGeom>
          <a:noFill/>
        </p:spPr>
        <p:txBody>
          <a:bodyPr wrap="square" rtlCol="0">
            <a:spAutoFit/>
          </a:bodyPr>
          <a:lstStyle/>
          <a:p>
            <a:pPr algn="just"/>
            <a:r>
              <a:rPr lang="en-GB" sz="2200" i="0" dirty="0">
                <a:effectLst/>
                <a:latin typeface="Microsoft Sans Serif" panose="020B0604020202020204" pitchFamily="34" charset="0"/>
                <a:cs typeface="Microsoft Sans Serif" panose="020B0604020202020204" pitchFamily="34" charset="0"/>
              </a:rPr>
              <a:t>Focusing on Social Media, here are </a:t>
            </a:r>
            <a:r>
              <a:rPr lang="en-GB" sz="2200" b="1" i="0" dirty="0">
                <a:effectLst/>
                <a:latin typeface="Microsoft Sans Serif" panose="020B0604020202020204" pitchFamily="34" charset="0"/>
                <a:cs typeface="Microsoft Sans Serif" panose="020B0604020202020204" pitchFamily="34" charset="0"/>
              </a:rPr>
              <a:t>key steps </a:t>
            </a:r>
            <a:r>
              <a:rPr lang="en-GB" sz="2200" i="0" dirty="0">
                <a:effectLst/>
                <a:latin typeface="Microsoft Sans Serif" panose="020B0604020202020204" pitchFamily="34" charset="0"/>
                <a:cs typeface="Microsoft Sans Serif" panose="020B0604020202020204" pitchFamily="34" charset="0"/>
              </a:rPr>
              <a:t>to guide a business on how to choose the right social media platform:</a:t>
            </a:r>
            <a:endParaRPr lang="en-GB" sz="2200" dirty="0">
              <a:latin typeface="Microsoft Sans Serif" panose="020B0604020202020204" pitchFamily="34" charset="0"/>
              <a:cs typeface="Microsoft Sans Serif" panose="020B0604020202020204" pitchFamily="34" charset="0"/>
            </a:endParaRPr>
          </a:p>
          <a:p>
            <a:pPr algn="just"/>
            <a:endParaRPr lang="en-GB" sz="2200" i="0" dirty="0">
              <a:effectLst/>
              <a:latin typeface="Microsoft Sans Serif" panose="020B0604020202020204" pitchFamily="34" charset="0"/>
              <a:cs typeface="Microsoft Sans Serif" panose="020B0604020202020204" pitchFamily="34" charset="0"/>
            </a:endParaRPr>
          </a:p>
          <a:p>
            <a:pPr marL="457200" indent="-457200" algn="just">
              <a:buAutoNum type="arabicPeriod"/>
            </a:pPr>
            <a:r>
              <a:rPr lang="en-GB" sz="2200" b="1" dirty="0">
                <a:latin typeface="Microsoft Sans Serif" panose="020B0604020202020204" pitchFamily="34" charset="0"/>
                <a:cs typeface="Microsoft Sans Serif" panose="020B0604020202020204" pitchFamily="34" charset="0"/>
              </a:rPr>
              <a:t>Identification of Target Audience</a:t>
            </a:r>
            <a:r>
              <a:rPr lang="en-GB" sz="2200" dirty="0">
                <a:latin typeface="Microsoft Sans Serif" panose="020B0604020202020204" pitchFamily="34" charset="0"/>
                <a:cs typeface="Microsoft Sans Serif" panose="020B0604020202020204" pitchFamily="34" charset="0"/>
              </a:rPr>
              <a:t>: Understanding the demographic and psychographic details of the target audience is essential. This knowledge shapes the type of content and dictates the most effective platform for engagement</a:t>
            </a:r>
          </a:p>
          <a:p>
            <a:pPr marL="457200" indent="-457200" algn="just">
              <a:buAutoNum type="arabicPeriod"/>
            </a:pPr>
            <a:endParaRPr lang="en-GB" sz="2200" dirty="0">
              <a:latin typeface="Microsoft Sans Serif" panose="020B0604020202020204" pitchFamily="34" charset="0"/>
              <a:cs typeface="Microsoft Sans Serif" panose="020B0604020202020204" pitchFamily="34" charset="0"/>
            </a:endParaRPr>
          </a:p>
          <a:p>
            <a:pPr marL="457200" indent="-457200" algn="just">
              <a:buAutoNum type="arabicPeriod"/>
            </a:pPr>
            <a:r>
              <a:rPr lang="en-GB" sz="2200" b="1" dirty="0">
                <a:latin typeface="Microsoft Sans Serif" panose="020B0604020202020204" pitchFamily="34" charset="0"/>
                <a:cs typeface="Microsoft Sans Serif" panose="020B0604020202020204" pitchFamily="34" charset="0"/>
              </a:rPr>
              <a:t>Analysis of Different Social Media Platforms</a:t>
            </a:r>
            <a:r>
              <a:rPr lang="en-GB" sz="2200" dirty="0">
                <a:latin typeface="Microsoft Sans Serif" panose="020B0604020202020204" pitchFamily="34" charset="0"/>
                <a:cs typeface="Microsoft Sans Serif" panose="020B0604020202020204" pitchFamily="34" charset="0"/>
              </a:rPr>
              <a:t>: Once the target audience is identified, businesses should evaluate platforms based on demographics, engagement levels, content formats, copywriting styles, and advertising options. Examples include:</a:t>
            </a:r>
            <a:endParaRPr lang="en-GB" sz="500" dirty="0">
              <a:latin typeface="Microsoft Sans Serif" panose="020B0604020202020204" pitchFamily="34" charset="0"/>
              <a:cs typeface="Microsoft Sans Serif" panose="020B0604020202020204" pitchFamily="34" charset="0"/>
            </a:endParaRPr>
          </a:p>
          <a:p>
            <a:pPr marL="1371600" lvl="2" indent="-457200" algn="just">
              <a:buFont typeface="Arial" panose="020B0604020202020204" pitchFamily="34" charset="0"/>
              <a:buChar char="•"/>
            </a:pPr>
            <a:endParaRPr lang="en-GB" sz="800" b="1" dirty="0">
              <a:latin typeface="Microsoft Sans Serif" panose="020B0604020202020204" pitchFamily="34" charset="0"/>
              <a:cs typeface="Microsoft Sans Serif" panose="020B0604020202020204" pitchFamily="34" charset="0"/>
            </a:endParaRPr>
          </a:p>
          <a:p>
            <a:pPr marL="1371600" lvl="2" indent="-457200" algn="just">
              <a:buFont typeface="Arial" panose="020B0604020202020204" pitchFamily="34" charset="0"/>
              <a:buChar char="•"/>
            </a:pPr>
            <a:r>
              <a:rPr lang="en-GB" sz="2200" b="1" dirty="0">
                <a:latin typeface="Microsoft Sans Serif" panose="020B0604020202020204" pitchFamily="34" charset="0"/>
                <a:cs typeface="Microsoft Sans Serif" panose="020B0604020202020204" pitchFamily="34" charset="0"/>
              </a:rPr>
              <a:t>Facebook</a:t>
            </a:r>
            <a:r>
              <a:rPr lang="en-GB" sz="2200" dirty="0">
                <a:latin typeface="Microsoft Sans Serif" panose="020B0604020202020204" pitchFamily="34" charset="0"/>
                <a:cs typeface="Microsoft Sans Serif" panose="020B0604020202020204" pitchFamily="34" charset="0"/>
              </a:rPr>
              <a:t>: Widely used with diverse demographics; suitable for visual content and detailed copy</a:t>
            </a:r>
            <a:endParaRPr lang="en-GB" sz="500" dirty="0">
              <a:latin typeface="Microsoft Sans Serif" panose="020B0604020202020204" pitchFamily="34" charset="0"/>
              <a:cs typeface="Microsoft Sans Serif" panose="020B0604020202020204" pitchFamily="34" charset="0"/>
            </a:endParaRPr>
          </a:p>
          <a:p>
            <a:pPr marL="1371600" lvl="2" indent="-457200" algn="just">
              <a:buFont typeface="Arial" panose="020B0604020202020204" pitchFamily="34" charset="0"/>
              <a:buChar char="•"/>
            </a:pPr>
            <a:endParaRPr lang="en-GB" sz="800" b="1" dirty="0">
              <a:latin typeface="Microsoft Sans Serif" panose="020B0604020202020204" pitchFamily="34" charset="0"/>
              <a:cs typeface="Microsoft Sans Serif" panose="020B0604020202020204" pitchFamily="34" charset="0"/>
            </a:endParaRPr>
          </a:p>
          <a:p>
            <a:pPr marL="1371600" lvl="2" indent="-457200" algn="just">
              <a:buFont typeface="Arial" panose="020B0604020202020204" pitchFamily="34" charset="0"/>
              <a:buChar char="•"/>
            </a:pPr>
            <a:r>
              <a:rPr lang="en-GB" sz="2200" b="1" dirty="0">
                <a:latin typeface="Microsoft Sans Serif" panose="020B0604020202020204" pitchFamily="34" charset="0"/>
                <a:cs typeface="Microsoft Sans Serif" panose="020B0604020202020204" pitchFamily="34" charset="0"/>
              </a:rPr>
              <a:t>Instagram</a:t>
            </a:r>
            <a:r>
              <a:rPr lang="en-GB" sz="2200" dirty="0">
                <a:latin typeface="Microsoft Sans Serif" panose="020B0604020202020204" pitchFamily="34" charset="0"/>
                <a:cs typeface="Microsoft Sans Serif" panose="020B0604020202020204" pitchFamily="34" charset="0"/>
              </a:rPr>
              <a:t>: Appeals to a younger audience; highly visual platform, ideal for image and video-based content</a:t>
            </a:r>
            <a:endParaRPr lang="en-GB" sz="500" dirty="0">
              <a:latin typeface="Microsoft Sans Serif" panose="020B0604020202020204" pitchFamily="34" charset="0"/>
              <a:cs typeface="Microsoft Sans Serif" panose="020B0604020202020204" pitchFamily="34" charset="0"/>
            </a:endParaRPr>
          </a:p>
          <a:p>
            <a:pPr marL="1371600" lvl="2" indent="-457200" algn="just">
              <a:buFont typeface="Arial" panose="020B0604020202020204" pitchFamily="34" charset="0"/>
              <a:buChar char="•"/>
            </a:pPr>
            <a:endParaRPr lang="en-GB" sz="800" b="1" dirty="0">
              <a:latin typeface="Microsoft Sans Serif" panose="020B0604020202020204" pitchFamily="34" charset="0"/>
              <a:cs typeface="Microsoft Sans Serif" panose="020B0604020202020204" pitchFamily="34" charset="0"/>
            </a:endParaRPr>
          </a:p>
          <a:p>
            <a:pPr marL="1371600" lvl="2" indent="-457200" algn="just">
              <a:buFont typeface="Arial" panose="020B0604020202020204" pitchFamily="34" charset="0"/>
              <a:buChar char="•"/>
            </a:pPr>
            <a:r>
              <a:rPr lang="en-GB" sz="2200" b="1" dirty="0">
                <a:latin typeface="Microsoft Sans Serif" panose="020B0604020202020204" pitchFamily="34" charset="0"/>
                <a:cs typeface="Microsoft Sans Serif" panose="020B0604020202020204" pitchFamily="34" charset="0"/>
              </a:rPr>
              <a:t>TikTok</a:t>
            </a:r>
            <a:r>
              <a:rPr lang="en-GB" sz="2200" dirty="0">
                <a:latin typeface="Microsoft Sans Serif" panose="020B0604020202020204" pitchFamily="34" charset="0"/>
                <a:cs typeface="Microsoft Sans Serif" panose="020B0604020202020204" pitchFamily="34" charset="0"/>
              </a:rPr>
              <a:t>: Ideal for trend-focuses audience; interesting for promoting brands through creative and entertaining content</a:t>
            </a:r>
            <a:endParaRPr lang="en-GB" sz="500" dirty="0">
              <a:latin typeface="Microsoft Sans Serif" panose="020B0604020202020204" pitchFamily="34" charset="0"/>
              <a:cs typeface="Microsoft Sans Serif" panose="020B0604020202020204" pitchFamily="34" charset="0"/>
            </a:endParaRPr>
          </a:p>
          <a:p>
            <a:pPr marL="1371600" lvl="2" indent="-457200" algn="just">
              <a:buFont typeface="Arial" panose="020B0604020202020204" pitchFamily="34" charset="0"/>
              <a:buChar char="•"/>
            </a:pPr>
            <a:endParaRPr lang="en-GB" sz="800" b="1" dirty="0">
              <a:latin typeface="Microsoft Sans Serif" panose="020B0604020202020204" pitchFamily="34" charset="0"/>
              <a:cs typeface="Microsoft Sans Serif" panose="020B0604020202020204" pitchFamily="34" charset="0"/>
            </a:endParaRPr>
          </a:p>
          <a:p>
            <a:pPr marL="1371600" lvl="2" indent="-457200" algn="just">
              <a:buFont typeface="Arial" panose="020B0604020202020204" pitchFamily="34" charset="0"/>
              <a:buChar char="•"/>
            </a:pPr>
            <a:r>
              <a:rPr lang="en-GB" sz="2200" b="1" dirty="0">
                <a:latin typeface="Microsoft Sans Serif" panose="020B0604020202020204" pitchFamily="34" charset="0"/>
                <a:cs typeface="Microsoft Sans Serif" panose="020B0604020202020204" pitchFamily="34" charset="0"/>
              </a:rPr>
              <a:t>X</a:t>
            </a:r>
            <a:r>
              <a:rPr lang="en-GB" sz="2200" dirty="0">
                <a:latin typeface="Microsoft Sans Serif" panose="020B0604020202020204" pitchFamily="34" charset="0"/>
                <a:cs typeface="Microsoft Sans Serif" panose="020B0604020202020204" pitchFamily="34" charset="0"/>
              </a:rPr>
              <a:t>: Fast-paced; suitable for brief, concise updates and real-time engagement</a:t>
            </a:r>
            <a:endParaRPr lang="en-GB" sz="500" dirty="0">
              <a:latin typeface="Microsoft Sans Serif" panose="020B0604020202020204" pitchFamily="34" charset="0"/>
              <a:cs typeface="Microsoft Sans Serif" panose="020B0604020202020204" pitchFamily="34" charset="0"/>
            </a:endParaRPr>
          </a:p>
          <a:p>
            <a:pPr marL="1371600" lvl="2" indent="-457200" algn="just">
              <a:buFont typeface="Arial" panose="020B0604020202020204" pitchFamily="34" charset="0"/>
              <a:buChar char="•"/>
            </a:pPr>
            <a:endParaRPr lang="en-GB" sz="800" b="1" dirty="0">
              <a:latin typeface="Microsoft Sans Serif" panose="020B0604020202020204" pitchFamily="34" charset="0"/>
              <a:cs typeface="Microsoft Sans Serif" panose="020B0604020202020204" pitchFamily="34" charset="0"/>
            </a:endParaRPr>
          </a:p>
          <a:p>
            <a:pPr marL="1371600" lvl="2" indent="-457200" algn="just">
              <a:buFont typeface="Arial" panose="020B0604020202020204" pitchFamily="34" charset="0"/>
              <a:buChar char="•"/>
            </a:pPr>
            <a:r>
              <a:rPr lang="en-GB" sz="2200" b="1" dirty="0">
                <a:latin typeface="Microsoft Sans Serif" panose="020B0604020202020204" pitchFamily="34" charset="0"/>
                <a:cs typeface="Microsoft Sans Serif" panose="020B0604020202020204" pitchFamily="34" charset="0"/>
              </a:rPr>
              <a:t>LinkedIn</a:t>
            </a:r>
            <a:r>
              <a:rPr lang="en-GB" sz="2200" dirty="0">
                <a:latin typeface="Microsoft Sans Serif" panose="020B0604020202020204" pitchFamily="34" charset="0"/>
                <a:cs typeface="Microsoft Sans Serif" panose="020B0604020202020204" pitchFamily="34" charset="0"/>
              </a:rPr>
              <a:t>: Professional network; best for B2B engagement and industry-related content</a:t>
            </a:r>
          </a:p>
          <a:p>
            <a:pPr marL="457200" indent="-457200" algn="just">
              <a:buAutoNum type="arabicPeriod"/>
            </a:pPr>
            <a:endParaRPr lang="en-GB" sz="2200" dirty="0">
              <a:latin typeface="Microsoft Sans Serif" panose="020B0604020202020204" pitchFamily="34" charset="0"/>
              <a:cs typeface="Microsoft Sans Serif" panose="020B0604020202020204" pitchFamily="34" charset="0"/>
            </a:endParaRPr>
          </a:p>
          <a:p>
            <a:pPr marL="457200" indent="-457200" algn="just">
              <a:buAutoNum type="arabicPeriod"/>
            </a:pPr>
            <a:r>
              <a:rPr lang="en-GB" sz="2200" b="1" dirty="0">
                <a:latin typeface="Microsoft Sans Serif" panose="020B0604020202020204" pitchFamily="34" charset="0"/>
                <a:cs typeface="Microsoft Sans Serif" panose="020B0604020202020204" pitchFamily="34" charset="0"/>
              </a:rPr>
              <a:t>Evaluation of Business Goals</a:t>
            </a:r>
            <a:r>
              <a:rPr lang="en-GB" sz="2200" dirty="0">
                <a:latin typeface="Microsoft Sans Serif" panose="020B0604020202020204" pitchFamily="34" charset="0"/>
                <a:cs typeface="Microsoft Sans Serif" panose="020B0604020202020204" pitchFamily="34" charset="0"/>
              </a:rPr>
              <a:t>: With so many social media platforms available, it can take time to determine which better suite with the achievement of the specific business goals</a:t>
            </a:r>
          </a:p>
        </p:txBody>
      </p:sp>
    </p:spTree>
    <p:extLst>
      <p:ext uri="{BB962C8B-B14F-4D97-AF65-F5344CB8AC3E}">
        <p14:creationId xmlns:p14="http://schemas.microsoft.com/office/powerpoint/2010/main" val="596008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1">
            <a:extLst>
              <a:ext uri="{FF2B5EF4-FFF2-40B4-BE49-F238E27FC236}">
                <a16:creationId xmlns:a16="http://schemas.microsoft.com/office/drawing/2014/main" id="{3BEF89F5-FA6F-3A4F-074C-A33597122DA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6" name="CuadroTexto 4">
            <a:extLst>
              <a:ext uri="{FF2B5EF4-FFF2-40B4-BE49-F238E27FC236}">
                <a16:creationId xmlns:a16="http://schemas.microsoft.com/office/drawing/2014/main" id="{0C16483F-1AE0-EC22-2F14-0E7979209469}"/>
              </a:ext>
            </a:extLst>
          </p:cNvPr>
          <p:cNvSpPr txBox="1"/>
          <p:nvPr/>
        </p:nvSpPr>
        <p:spPr>
          <a:xfrm>
            <a:off x="1066800" y="2818506"/>
            <a:ext cx="16154400" cy="523220"/>
          </a:xfrm>
          <a:prstGeom prst="rect">
            <a:avLst/>
          </a:prstGeom>
          <a:noFill/>
        </p:spPr>
        <p:txBody>
          <a:bodyPr wrap="square" rtlCol="0">
            <a:spAutoFit/>
          </a:bodyPr>
          <a:lstStyle/>
          <a:p>
            <a:r>
              <a:rPr lang="en-GB" sz="2800" b="1" dirty="0">
                <a:latin typeface="Microsoft Sans Serif" panose="020B0604020202020204" pitchFamily="34" charset="0"/>
                <a:ea typeface="Microsoft Sans Serif" panose="020B0604020202020204" pitchFamily="34" charset="0"/>
                <a:cs typeface="Microsoft Sans Serif" panose="020B0604020202020204" pitchFamily="34" charset="0"/>
              </a:rPr>
              <a:t>2.3 Choosing the Right Social Media Platform (2)</a:t>
            </a:r>
          </a:p>
        </p:txBody>
      </p:sp>
      <p:pic>
        <p:nvPicPr>
          <p:cNvPr id="7" name="Imagen 1">
            <a:extLst>
              <a:ext uri="{FF2B5EF4-FFF2-40B4-BE49-F238E27FC236}">
                <a16:creationId xmlns:a16="http://schemas.microsoft.com/office/drawing/2014/main" id="{873BC704-BA1B-3BDF-748A-48BEE978C8D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2" name="CuadroTexto 6">
            <a:extLst>
              <a:ext uri="{FF2B5EF4-FFF2-40B4-BE49-F238E27FC236}">
                <a16:creationId xmlns:a16="http://schemas.microsoft.com/office/drawing/2014/main" id="{3237E76F-ECC6-5DF0-4E35-1DF084E06BFD}"/>
              </a:ext>
            </a:extLst>
          </p:cNvPr>
          <p:cNvSpPr txBox="1"/>
          <p:nvPr/>
        </p:nvSpPr>
        <p:spPr>
          <a:xfrm>
            <a:off x="1066800" y="2149614"/>
            <a:ext cx="11201400" cy="707886"/>
          </a:xfrm>
          <a:prstGeom prst="rect">
            <a:avLst/>
          </a:prstGeom>
          <a:noFill/>
        </p:spPr>
        <p:txBody>
          <a:bodyPr wrap="square">
            <a:spAutoFit/>
          </a:bodyPr>
          <a:lstStyle/>
          <a:p>
            <a:r>
              <a:rPr lang="en-GB" sz="40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 2: Digital Communication and Interaction</a:t>
            </a:r>
          </a:p>
        </p:txBody>
      </p:sp>
      <p:sp>
        <p:nvSpPr>
          <p:cNvPr id="3" name="CuadroTexto 5">
            <a:extLst>
              <a:ext uri="{FF2B5EF4-FFF2-40B4-BE49-F238E27FC236}">
                <a16:creationId xmlns:a16="http://schemas.microsoft.com/office/drawing/2014/main" id="{06DB0C49-6133-0F02-34C7-275D853B89C2}"/>
              </a:ext>
            </a:extLst>
          </p:cNvPr>
          <p:cNvSpPr txBox="1"/>
          <p:nvPr/>
        </p:nvSpPr>
        <p:spPr>
          <a:xfrm>
            <a:off x="1066800" y="3526392"/>
            <a:ext cx="16154400" cy="4493538"/>
          </a:xfrm>
          <a:prstGeom prst="rect">
            <a:avLst/>
          </a:prstGeom>
          <a:noFill/>
        </p:spPr>
        <p:txBody>
          <a:bodyPr wrap="square" rtlCol="0">
            <a:spAutoFit/>
          </a:bodyPr>
          <a:lstStyle/>
          <a:p>
            <a:pPr marL="457200" indent="-457200" algn="just">
              <a:buFont typeface="+mj-lt"/>
              <a:buAutoNum type="arabicPeriod" startAt="4"/>
            </a:pPr>
            <a:r>
              <a:rPr lang="en-GB" sz="2200" b="1" dirty="0">
                <a:latin typeface="Microsoft Sans Serif" panose="020B0604020202020204" pitchFamily="34" charset="0"/>
                <a:cs typeface="Microsoft Sans Serif" panose="020B0604020202020204" pitchFamily="34" charset="0"/>
              </a:rPr>
              <a:t>Consideration of Resources</a:t>
            </a:r>
            <a:r>
              <a:rPr lang="en-GB" sz="2200" dirty="0">
                <a:latin typeface="Microsoft Sans Serif" panose="020B0604020202020204" pitchFamily="34" charset="0"/>
                <a:cs typeface="Microsoft Sans Serif" panose="020B0604020202020204" pitchFamily="34" charset="0"/>
              </a:rPr>
              <a:t>: A business need to consider its available resources, including: </a:t>
            </a:r>
          </a:p>
          <a:p>
            <a:pPr marL="342900" indent="-342900" algn="just">
              <a:buFont typeface="Arial" panose="020B0604020202020204" pitchFamily="34" charset="0"/>
              <a:buChar char="•"/>
            </a:pPr>
            <a:endParaRPr lang="en-GB" sz="2200" dirty="0">
              <a:latin typeface="Microsoft Sans Serif" panose="020B0604020202020204" pitchFamily="34" charset="0"/>
              <a:cs typeface="Microsoft Sans Serif" panose="020B0604020202020204" pitchFamily="34" charset="0"/>
            </a:endParaRPr>
          </a:p>
          <a:p>
            <a:pPr marL="1257300" lvl="2" indent="-342900" algn="just">
              <a:buFont typeface="Arial" panose="020B0604020202020204" pitchFamily="34" charset="0"/>
              <a:buChar char="•"/>
            </a:pPr>
            <a:r>
              <a:rPr lang="en-GB" sz="2200" b="1" dirty="0">
                <a:latin typeface="Microsoft Sans Serif" panose="020B0604020202020204" pitchFamily="34" charset="0"/>
                <a:cs typeface="Microsoft Sans Serif" panose="020B0604020202020204" pitchFamily="34" charset="0"/>
              </a:rPr>
              <a:t>Budget</a:t>
            </a:r>
            <a:r>
              <a:rPr lang="en-GB" sz="2200" dirty="0">
                <a:latin typeface="Microsoft Sans Serif" panose="020B0604020202020204" pitchFamily="34" charset="0"/>
                <a:cs typeface="Microsoft Sans Serif" panose="020B0604020202020204" pitchFamily="34" charset="0"/>
              </a:rPr>
              <a:t>: Different social media platforms have different maintenance and adv costs</a:t>
            </a:r>
          </a:p>
          <a:p>
            <a:pPr marL="342900" indent="-342900" algn="just">
              <a:buFont typeface="Arial" panose="020B0604020202020204" pitchFamily="34" charset="0"/>
              <a:buChar char="•"/>
            </a:pPr>
            <a:endParaRPr lang="en-GB" sz="2200" dirty="0">
              <a:latin typeface="Microsoft Sans Serif" panose="020B0604020202020204" pitchFamily="34" charset="0"/>
              <a:cs typeface="Microsoft Sans Serif" panose="020B0604020202020204" pitchFamily="34" charset="0"/>
            </a:endParaRPr>
          </a:p>
          <a:p>
            <a:pPr marL="1257300" lvl="2" indent="-342900" algn="just">
              <a:buFont typeface="Arial" panose="020B0604020202020204" pitchFamily="34" charset="0"/>
              <a:buChar char="•"/>
            </a:pPr>
            <a:r>
              <a:rPr lang="en-GB" sz="2200" b="1" dirty="0">
                <a:latin typeface="Microsoft Sans Serif" panose="020B0604020202020204" pitchFamily="34" charset="0"/>
                <a:cs typeface="Microsoft Sans Serif" panose="020B0604020202020204" pitchFamily="34" charset="0"/>
              </a:rPr>
              <a:t>Team size</a:t>
            </a:r>
            <a:r>
              <a:rPr lang="en-GB" sz="2200" dirty="0">
                <a:latin typeface="Microsoft Sans Serif" panose="020B0604020202020204" pitchFamily="34" charset="0"/>
                <a:cs typeface="Microsoft Sans Serif" panose="020B0604020202020204" pitchFamily="34" charset="0"/>
              </a:rPr>
              <a:t>: Focusing on one or two platforms may be more efficient than maintaining a presence on multiple platforms</a:t>
            </a:r>
          </a:p>
          <a:p>
            <a:pPr marL="342900" indent="-342900" algn="just">
              <a:buFont typeface="Arial" panose="020B0604020202020204" pitchFamily="34" charset="0"/>
              <a:buChar char="•"/>
            </a:pPr>
            <a:endParaRPr lang="en-GB" sz="2200" dirty="0">
              <a:latin typeface="Microsoft Sans Serif" panose="020B0604020202020204" pitchFamily="34" charset="0"/>
              <a:cs typeface="Microsoft Sans Serif" panose="020B0604020202020204" pitchFamily="34" charset="0"/>
            </a:endParaRPr>
          </a:p>
          <a:p>
            <a:pPr marL="1257300" lvl="2" indent="-342900" algn="just">
              <a:buFont typeface="Arial" panose="020B0604020202020204" pitchFamily="34" charset="0"/>
              <a:buChar char="•"/>
            </a:pPr>
            <a:r>
              <a:rPr lang="en-GB" sz="2200" b="1" dirty="0">
                <a:latin typeface="Microsoft Sans Serif" panose="020B0604020202020204" pitchFamily="34" charset="0"/>
                <a:cs typeface="Microsoft Sans Serif" panose="020B0604020202020204" pitchFamily="34" charset="0"/>
              </a:rPr>
              <a:t>Skills and expertise of the team: </a:t>
            </a:r>
            <a:r>
              <a:rPr lang="en-GB" sz="2200" dirty="0">
                <a:latin typeface="Microsoft Sans Serif" panose="020B0604020202020204" pitchFamily="34" charset="0"/>
                <a:cs typeface="Microsoft Sans Serif" panose="020B0604020202020204" pitchFamily="34" charset="0"/>
              </a:rPr>
              <a:t>Evaluating which platforms align with their strengths, ensuring optimal content creation and engagement</a:t>
            </a:r>
          </a:p>
          <a:p>
            <a:pPr marL="342900" indent="-342900" algn="just">
              <a:buFont typeface="Arial" panose="020B0604020202020204" pitchFamily="34" charset="0"/>
              <a:buChar char="•"/>
            </a:pPr>
            <a:endParaRPr lang="en-GB" sz="2200" dirty="0">
              <a:latin typeface="Microsoft Sans Serif" panose="020B0604020202020204" pitchFamily="34" charset="0"/>
              <a:cs typeface="Microsoft Sans Serif" panose="020B0604020202020204" pitchFamily="34" charset="0"/>
            </a:endParaRPr>
          </a:p>
          <a:p>
            <a:pPr marL="1257300" lvl="2" indent="-342900" algn="just">
              <a:buFont typeface="Arial" panose="020B0604020202020204" pitchFamily="34" charset="0"/>
              <a:buChar char="•"/>
            </a:pPr>
            <a:r>
              <a:rPr lang="en-GB" sz="2200" b="1" dirty="0">
                <a:latin typeface="Microsoft Sans Serif" panose="020B0604020202020204" pitchFamily="34" charset="0"/>
                <a:cs typeface="Microsoft Sans Serif" panose="020B0604020202020204" pitchFamily="34" charset="0"/>
              </a:rPr>
              <a:t>Time and effort</a:t>
            </a:r>
            <a:r>
              <a:rPr lang="en-GB" sz="2200" dirty="0">
                <a:latin typeface="Microsoft Sans Serif" panose="020B0604020202020204" pitchFamily="34" charset="0"/>
                <a:cs typeface="Microsoft Sans Serif" panose="020B0604020202020204" pitchFamily="34" charset="0"/>
              </a:rPr>
              <a:t>: Prioritising the right social media platforms allows to maximise the return of investment </a:t>
            </a:r>
          </a:p>
          <a:p>
            <a:pPr lvl="2" algn="just"/>
            <a:endParaRPr lang="en-GB" sz="2200" dirty="0">
              <a:latin typeface="Microsoft Sans Serif" panose="020B0604020202020204" pitchFamily="34" charset="0"/>
              <a:cs typeface="Microsoft Sans Serif" panose="020B0604020202020204" pitchFamily="34" charset="0"/>
            </a:endParaRPr>
          </a:p>
          <a:p>
            <a:pPr marL="457200" indent="-457200" algn="just">
              <a:buFont typeface="+mj-lt"/>
              <a:buAutoNum type="arabicPeriod" startAt="5"/>
            </a:pPr>
            <a:r>
              <a:rPr lang="en-GB" sz="2200" b="1" dirty="0">
                <a:latin typeface="Microsoft Sans Serif" panose="020B0604020202020204" pitchFamily="34" charset="0"/>
                <a:cs typeface="Microsoft Sans Serif" panose="020B0604020202020204" pitchFamily="34" charset="0"/>
              </a:rPr>
              <a:t>Determination of Social Media Strategy</a:t>
            </a:r>
            <a:r>
              <a:rPr lang="en-GB" sz="2200" dirty="0">
                <a:latin typeface="Microsoft Sans Serif" panose="020B0604020202020204" pitchFamily="34" charset="0"/>
                <a:cs typeface="Microsoft Sans Serif" panose="020B0604020202020204" pitchFamily="34" charset="0"/>
              </a:rPr>
              <a:t>: Defining goals, researching competitors, developing content strategies, and implementing a monitoring and measurement system are essential to track and optimize results</a:t>
            </a:r>
          </a:p>
        </p:txBody>
      </p:sp>
    </p:spTree>
    <p:extLst>
      <p:ext uri="{BB962C8B-B14F-4D97-AF65-F5344CB8AC3E}">
        <p14:creationId xmlns:p14="http://schemas.microsoft.com/office/powerpoint/2010/main" val="4841474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1">
            <a:extLst>
              <a:ext uri="{FF2B5EF4-FFF2-40B4-BE49-F238E27FC236}">
                <a16:creationId xmlns:a16="http://schemas.microsoft.com/office/drawing/2014/main" id="{01124389-7C61-4E0B-EA32-B61007061A4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6" name="CuadroTexto 4">
            <a:extLst>
              <a:ext uri="{FF2B5EF4-FFF2-40B4-BE49-F238E27FC236}">
                <a16:creationId xmlns:a16="http://schemas.microsoft.com/office/drawing/2014/main" id="{11AACDE2-4C95-6B66-EB0C-EDD13D7B2C02}"/>
              </a:ext>
            </a:extLst>
          </p:cNvPr>
          <p:cNvSpPr txBox="1"/>
          <p:nvPr/>
        </p:nvSpPr>
        <p:spPr>
          <a:xfrm>
            <a:off x="1066800" y="2818506"/>
            <a:ext cx="16154400" cy="523220"/>
          </a:xfrm>
          <a:prstGeom prst="rect">
            <a:avLst/>
          </a:prstGeom>
          <a:noFill/>
        </p:spPr>
        <p:txBody>
          <a:bodyPr wrap="square" rtlCol="0">
            <a:spAutoFit/>
          </a:bodyPr>
          <a:lstStyle/>
          <a:p>
            <a:r>
              <a:rPr lang="en-GB" sz="2800" b="1" dirty="0">
                <a:latin typeface="Microsoft Sans Serif" panose="020B0604020202020204" pitchFamily="34" charset="0"/>
                <a:ea typeface="Microsoft Sans Serif" panose="020B0604020202020204" pitchFamily="34" charset="0"/>
                <a:cs typeface="Microsoft Sans Serif" panose="020B0604020202020204" pitchFamily="34" charset="0"/>
              </a:rPr>
              <a:t>2.4 Crafting an Effective Editorial Plan (1)  </a:t>
            </a:r>
          </a:p>
        </p:txBody>
      </p:sp>
      <p:pic>
        <p:nvPicPr>
          <p:cNvPr id="7" name="Imagen 1">
            <a:extLst>
              <a:ext uri="{FF2B5EF4-FFF2-40B4-BE49-F238E27FC236}">
                <a16:creationId xmlns:a16="http://schemas.microsoft.com/office/drawing/2014/main" id="{4AC6B79D-CFA3-521B-9D99-58683186161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9" name="CuadroTexto 5">
            <a:extLst>
              <a:ext uri="{FF2B5EF4-FFF2-40B4-BE49-F238E27FC236}">
                <a16:creationId xmlns:a16="http://schemas.microsoft.com/office/drawing/2014/main" id="{951B9639-7D2F-7D30-9410-1A3FA59CF513}"/>
              </a:ext>
            </a:extLst>
          </p:cNvPr>
          <p:cNvSpPr txBox="1"/>
          <p:nvPr/>
        </p:nvSpPr>
        <p:spPr>
          <a:xfrm>
            <a:off x="1066800" y="3526392"/>
            <a:ext cx="16154400" cy="461665"/>
          </a:xfrm>
          <a:prstGeom prst="rect">
            <a:avLst/>
          </a:prstGeom>
          <a:noFill/>
        </p:spPr>
        <p:txBody>
          <a:bodyPr wrap="square" rtlCol="0">
            <a:spAutoFit/>
          </a:bodyPr>
          <a:lstStyle/>
          <a:p>
            <a:pPr algn="just"/>
            <a:endParaRPr lang="en-GB" sz="2400" dirty="0">
              <a:latin typeface="Microsoft Sans Serif" panose="020B0604020202020204" pitchFamily="34" charset="0"/>
              <a:cs typeface="Microsoft Sans Serif" panose="020B0604020202020204" pitchFamily="34" charset="0"/>
            </a:endParaRPr>
          </a:p>
        </p:txBody>
      </p:sp>
      <p:sp>
        <p:nvSpPr>
          <p:cNvPr id="3" name="CuadroTexto 6">
            <a:extLst>
              <a:ext uri="{FF2B5EF4-FFF2-40B4-BE49-F238E27FC236}">
                <a16:creationId xmlns:a16="http://schemas.microsoft.com/office/drawing/2014/main" id="{D0D8AD84-11AF-C8B7-A632-2B9CAB1CA886}"/>
              </a:ext>
            </a:extLst>
          </p:cNvPr>
          <p:cNvSpPr txBox="1"/>
          <p:nvPr/>
        </p:nvSpPr>
        <p:spPr>
          <a:xfrm>
            <a:off x="1066800" y="2149614"/>
            <a:ext cx="11201400" cy="707886"/>
          </a:xfrm>
          <a:prstGeom prst="rect">
            <a:avLst/>
          </a:prstGeom>
          <a:noFill/>
        </p:spPr>
        <p:txBody>
          <a:bodyPr wrap="square">
            <a:spAutoFit/>
          </a:bodyPr>
          <a:lstStyle/>
          <a:p>
            <a:r>
              <a:rPr lang="en-GB" sz="40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 2: Digital Communication and Interaction</a:t>
            </a:r>
          </a:p>
        </p:txBody>
      </p:sp>
      <p:sp>
        <p:nvSpPr>
          <p:cNvPr id="8" name="CuadroTexto 5">
            <a:extLst>
              <a:ext uri="{FF2B5EF4-FFF2-40B4-BE49-F238E27FC236}">
                <a16:creationId xmlns:a16="http://schemas.microsoft.com/office/drawing/2014/main" id="{D73001CE-9CDF-2D8B-87F7-F7BFDD4157CF}"/>
              </a:ext>
            </a:extLst>
          </p:cNvPr>
          <p:cNvSpPr txBox="1"/>
          <p:nvPr/>
        </p:nvSpPr>
        <p:spPr>
          <a:xfrm>
            <a:off x="1066800" y="3526392"/>
            <a:ext cx="16154400" cy="5509200"/>
          </a:xfrm>
          <a:prstGeom prst="rect">
            <a:avLst/>
          </a:prstGeom>
          <a:noFill/>
        </p:spPr>
        <p:txBody>
          <a:bodyPr wrap="square" rtlCol="0">
            <a:spAutoFit/>
          </a:bodyPr>
          <a:lstStyle/>
          <a:p>
            <a:pPr algn="just"/>
            <a:r>
              <a:rPr lang="en-GB" sz="2200" b="0" i="0" dirty="0">
                <a:effectLst/>
                <a:latin typeface="Microsoft Sans Serif" panose="020B0604020202020204" pitchFamily="34" charset="0"/>
                <a:cs typeface="Microsoft Sans Serif" panose="020B0604020202020204" pitchFamily="34" charset="0"/>
              </a:rPr>
              <a:t>An Effective Editorial Plan serves as strategic roadmap guiding businesses toward successful digital marketing and communication. This strategic document not only defines the content to be published online but also orchestrates a cohesive and impactful narrative that resonates with the target audience. </a:t>
            </a:r>
            <a:r>
              <a:rPr lang="en-GB" sz="2200" b="1" i="0" dirty="0">
                <a:effectLst/>
                <a:latin typeface="Microsoft Sans Serif" panose="020B0604020202020204" pitchFamily="34" charset="0"/>
                <a:cs typeface="Microsoft Sans Serif" panose="020B0604020202020204" pitchFamily="34" charset="0"/>
              </a:rPr>
              <a:t>Key </a:t>
            </a:r>
            <a:r>
              <a:rPr lang="en-GB" sz="2200" b="1" dirty="0">
                <a:latin typeface="Microsoft Sans Serif" panose="020B0604020202020204" pitchFamily="34" charset="0"/>
                <a:cs typeface="Microsoft Sans Serif" panose="020B0604020202020204" pitchFamily="34" charset="0"/>
              </a:rPr>
              <a:t>c</a:t>
            </a:r>
            <a:r>
              <a:rPr lang="en-GB" sz="2200" b="1" i="0" dirty="0">
                <a:effectLst/>
                <a:latin typeface="Microsoft Sans Serif" panose="020B0604020202020204" pitchFamily="34" charset="0"/>
                <a:cs typeface="Microsoft Sans Serif" panose="020B0604020202020204" pitchFamily="34" charset="0"/>
              </a:rPr>
              <a:t>omponents </a:t>
            </a:r>
            <a:r>
              <a:rPr lang="en-GB" sz="2200" b="0" i="0" dirty="0">
                <a:effectLst/>
                <a:latin typeface="Microsoft Sans Serif" panose="020B0604020202020204" pitchFamily="34" charset="0"/>
                <a:cs typeface="Microsoft Sans Serif" panose="020B0604020202020204" pitchFamily="34" charset="0"/>
              </a:rPr>
              <a:t>are:</a:t>
            </a:r>
          </a:p>
          <a:p>
            <a:pPr algn="just"/>
            <a:endParaRPr lang="en-GB" sz="2200" b="0" i="0" dirty="0">
              <a:effectLst/>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200" b="1" i="0" dirty="0">
                <a:effectLst/>
                <a:latin typeface="Microsoft Sans Serif" panose="020B0604020202020204" pitchFamily="34" charset="0"/>
                <a:cs typeface="Microsoft Sans Serif" panose="020B0604020202020204" pitchFamily="34" charset="0"/>
              </a:rPr>
              <a:t>Content Strategy</a:t>
            </a:r>
            <a:r>
              <a:rPr lang="en-GB" sz="2200" b="0" i="0" dirty="0">
                <a:effectLst/>
                <a:latin typeface="Microsoft Sans Serif" panose="020B0604020202020204" pitchFamily="34" charset="0"/>
                <a:cs typeface="Microsoft Sans Serif" panose="020B0604020202020204" pitchFamily="34" charset="0"/>
              </a:rPr>
              <a:t>:</a:t>
            </a:r>
          </a:p>
          <a:p>
            <a:pPr marL="342900" indent="-342900" algn="just">
              <a:buFont typeface="Arial" panose="020B0604020202020204" pitchFamily="34" charset="0"/>
              <a:buChar char="•"/>
            </a:pPr>
            <a:endParaRPr lang="en-GB" sz="1100" b="0" i="0" dirty="0">
              <a:effectLst/>
              <a:latin typeface="Microsoft Sans Serif" panose="020B0604020202020204" pitchFamily="34" charset="0"/>
              <a:cs typeface="Microsoft Sans Serif" panose="020B0604020202020204" pitchFamily="34" charset="0"/>
            </a:endParaRPr>
          </a:p>
          <a:p>
            <a:pPr marL="800100" lvl="1" indent="-342900" algn="just">
              <a:buFont typeface="Courier New" panose="02070309020205020404" pitchFamily="49" charset="0"/>
              <a:buChar char="o"/>
            </a:pPr>
            <a:r>
              <a:rPr lang="en-GB" sz="2200" b="1" i="0" dirty="0">
                <a:effectLst/>
                <a:latin typeface="Microsoft Sans Serif" panose="020B0604020202020204" pitchFamily="34" charset="0"/>
                <a:cs typeface="Microsoft Sans Serif" panose="020B0604020202020204" pitchFamily="34" charset="0"/>
              </a:rPr>
              <a:t>Audience Persona Development</a:t>
            </a:r>
            <a:r>
              <a:rPr lang="en-GB" sz="2200" b="0" i="0" dirty="0">
                <a:effectLst/>
                <a:latin typeface="Microsoft Sans Serif" panose="020B0604020202020204" pitchFamily="34" charset="0"/>
                <a:cs typeface="Microsoft Sans Serif" panose="020B0604020202020204" pitchFamily="34" charset="0"/>
              </a:rPr>
              <a:t>: Understanding the intricacies of the audience to tailor content that meets their needs</a:t>
            </a:r>
          </a:p>
          <a:p>
            <a:pPr marL="800100" lvl="1" indent="-342900" algn="just">
              <a:buFont typeface="Courier New" panose="02070309020205020404" pitchFamily="49" charset="0"/>
              <a:buChar char="o"/>
            </a:pPr>
            <a:endParaRPr lang="en-GB" sz="1100" b="0" i="0" dirty="0">
              <a:effectLst/>
              <a:latin typeface="Microsoft Sans Serif" panose="020B0604020202020204" pitchFamily="34" charset="0"/>
              <a:cs typeface="Microsoft Sans Serif" panose="020B0604020202020204" pitchFamily="34" charset="0"/>
            </a:endParaRPr>
          </a:p>
          <a:p>
            <a:pPr marL="800100" lvl="1" indent="-342900" algn="just">
              <a:buFont typeface="Courier New" panose="02070309020205020404" pitchFamily="49" charset="0"/>
              <a:buChar char="o"/>
            </a:pPr>
            <a:r>
              <a:rPr lang="en-GB" sz="2200" b="1" i="0" dirty="0">
                <a:effectLst/>
                <a:latin typeface="Microsoft Sans Serif" panose="020B0604020202020204" pitchFamily="34" charset="0"/>
                <a:cs typeface="Microsoft Sans Serif" panose="020B0604020202020204" pitchFamily="34" charset="0"/>
              </a:rPr>
              <a:t>Keyword Research</a:t>
            </a:r>
            <a:r>
              <a:rPr lang="en-GB" sz="2200" b="0" i="0" dirty="0">
                <a:effectLst/>
                <a:latin typeface="Microsoft Sans Serif" panose="020B0604020202020204" pitchFamily="34" charset="0"/>
                <a:cs typeface="Microsoft Sans Serif" panose="020B0604020202020204" pitchFamily="34" charset="0"/>
              </a:rPr>
              <a:t>: Incorporating SEO strategies to enhance content visibility and discoverability</a:t>
            </a:r>
          </a:p>
          <a:p>
            <a:pPr marL="800100" lvl="1" indent="-342900" algn="just">
              <a:buFont typeface="Courier New" panose="02070309020205020404" pitchFamily="49" charset="0"/>
              <a:buChar char="o"/>
            </a:pPr>
            <a:endParaRPr lang="en-GB" sz="1100" b="0" i="0" dirty="0">
              <a:effectLst/>
              <a:latin typeface="Microsoft Sans Serif" panose="020B0604020202020204" pitchFamily="34" charset="0"/>
              <a:cs typeface="Microsoft Sans Serif" panose="020B0604020202020204" pitchFamily="34" charset="0"/>
            </a:endParaRPr>
          </a:p>
          <a:p>
            <a:pPr marL="800100" lvl="1" indent="-342900" algn="just">
              <a:buFont typeface="Courier New" panose="02070309020205020404" pitchFamily="49" charset="0"/>
              <a:buChar char="o"/>
            </a:pPr>
            <a:r>
              <a:rPr lang="en-GB" sz="2200" b="1" i="0" dirty="0">
                <a:effectLst/>
                <a:latin typeface="Microsoft Sans Serif" panose="020B0604020202020204" pitchFamily="34" charset="0"/>
                <a:cs typeface="Microsoft Sans Serif" panose="020B0604020202020204" pitchFamily="34" charset="0"/>
              </a:rPr>
              <a:t>Topic Ideation</a:t>
            </a:r>
            <a:r>
              <a:rPr lang="en-GB" sz="2200" b="0" i="0" dirty="0">
                <a:effectLst/>
                <a:latin typeface="Microsoft Sans Serif" panose="020B0604020202020204" pitchFamily="34" charset="0"/>
                <a:cs typeface="Microsoft Sans Serif" panose="020B0604020202020204" pitchFamily="34" charset="0"/>
              </a:rPr>
              <a:t>: Brainstorming and planning content topics that align with audience interests and industry trends</a:t>
            </a:r>
          </a:p>
          <a:p>
            <a:pPr algn="just"/>
            <a:endParaRPr lang="en-GB" sz="2200" b="0" i="0" dirty="0">
              <a:effectLst/>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200" b="1" i="0" dirty="0">
                <a:effectLst/>
                <a:latin typeface="Microsoft Sans Serif" panose="020B0604020202020204" pitchFamily="34" charset="0"/>
                <a:cs typeface="Microsoft Sans Serif" panose="020B0604020202020204" pitchFamily="34" charset="0"/>
              </a:rPr>
              <a:t>Media and Format Planning</a:t>
            </a:r>
            <a:r>
              <a:rPr lang="en-GB" sz="2200" b="0" i="0" dirty="0">
                <a:effectLst/>
                <a:latin typeface="Microsoft Sans Serif" panose="020B0604020202020204" pitchFamily="34" charset="0"/>
                <a:cs typeface="Microsoft Sans Serif" panose="020B0604020202020204" pitchFamily="34" charset="0"/>
              </a:rPr>
              <a:t>:</a:t>
            </a:r>
          </a:p>
          <a:p>
            <a:pPr marL="342900" indent="-342900" algn="just">
              <a:buFont typeface="Arial" panose="020B0604020202020204" pitchFamily="34" charset="0"/>
              <a:buChar char="•"/>
            </a:pPr>
            <a:endParaRPr lang="en-GB" sz="1100" b="0" i="0" dirty="0">
              <a:effectLst/>
              <a:latin typeface="Microsoft Sans Serif" panose="020B0604020202020204" pitchFamily="34" charset="0"/>
              <a:cs typeface="Microsoft Sans Serif" panose="020B0604020202020204" pitchFamily="34" charset="0"/>
            </a:endParaRPr>
          </a:p>
          <a:p>
            <a:pPr marL="800100" lvl="1" indent="-342900" algn="just">
              <a:buFont typeface="Courier New" panose="02070309020205020404" pitchFamily="49" charset="0"/>
              <a:buChar char="o"/>
            </a:pPr>
            <a:r>
              <a:rPr lang="en-GB" sz="2200" b="1" i="0" dirty="0">
                <a:effectLst/>
                <a:latin typeface="Microsoft Sans Serif" panose="020B0604020202020204" pitchFamily="34" charset="0"/>
                <a:cs typeface="Microsoft Sans Serif" panose="020B0604020202020204" pitchFamily="34" charset="0"/>
              </a:rPr>
              <a:t>Visual and Multimedia Integration</a:t>
            </a:r>
            <a:r>
              <a:rPr lang="en-GB" sz="2200" b="0" i="0" dirty="0">
                <a:effectLst/>
                <a:latin typeface="Microsoft Sans Serif" panose="020B0604020202020204" pitchFamily="34" charset="0"/>
                <a:cs typeface="Microsoft Sans Serif" panose="020B0604020202020204" pitchFamily="34" charset="0"/>
              </a:rPr>
              <a:t>: Incorporating engaging visuals, videos, and interactive elements</a:t>
            </a:r>
          </a:p>
          <a:p>
            <a:pPr marL="800100" lvl="1" indent="-342900" algn="just">
              <a:buFont typeface="Courier New" panose="02070309020205020404" pitchFamily="49" charset="0"/>
              <a:buChar char="o"/>
            </a:pPr>
            <a:endParaRPr lang="en-GB" sz="1100" dirty="0">
              <a:latin typeface="Microsoft Sans Serif" panose="020B0604020202020204" pitchFamily="34" charset="0"/>
              <a:cs typeface="Microsoft Sans Serif" panose="020B0604020202020204" pitchFamily="34" charset="0"/>
            </a:endParaRPr>
          </a:p>
          <a:p>
            <a:pPr marL="800100" lvl="1" indent="-342900" algn="just">
              <a:buFont typeface="Courier New" panose="02070309020205020404" pitchFamily="49" charset="0"/>
              <a:buChar char="o"/>
            </a:pPr>
            <a:r>
              <a:rPr lang="en-GB" sz="2200" b="1" i="0" dirty="0">
                <a:effectLst/>
                <a:latin typeface="Microsoft Sans Serif" panose="020B0604020202020204" pitchFamily="34" charset="0"/>
                <a:cs typeface="Microsoft Sans Serif" panose="020B0604020202020204" pitchFamily="34" charset="0"/>
              </a:rPr>
              <a:t>Platform-Specific Adaptation</a:t>
            </a:r>
            <a:r>
              <a:rPr lang="en-GB" sz="2200" b="0" i="0" dirty="0">
                <a:effectLst/>
                <a:latin typeface="Microsoft Sans Serif" panose="020B0604020202020204" pitchFamily="34" charset="0"/>
                <a:cs typeface="Microsoft Sans Serif" panose="020B0604020202020204" pitchFamily="34" charset="0"/>
              </a:rPr>
              <a:t>: Tailoring content formats based on the preferences and characteristics of digital platforms</a:t>
            </a:r>
          </a:p>
          <a:p>
            <a:pPr marL="800100" lvl="1" indent="-342900" algn="just">
              <a:buFont typeface="Courier New" panose="02070309020205020404" pitchFamily="49" charset="0"/>
              <a:buChar char="o"/>
            </a:pPr>
            <a:endParaRPr lang="en-GB" sz="1100" b="0" i="0" dirty="0">
              <a:effectLst/>
              <a:latin typeface="Microsoft Sans Serif" panose="020B0604020202020204" pitchFamily="34" charset="0"/>
              <a:cs typeface="Microsoft Sans Serif" panose="020B0604020202020204" pitchFamily="34" charset="0"/>
            </a:endParaRPr>
          </a:p>
          <a:p>
            <a:pPr marL="800100" lvl="1" indent="-342900" algn="just">
              <a:buFont typeface="Courier New" panose="02070309020205020404" pitchFamily="49" charset="0"/>
              <a:buChar char="o"/>
            </a:pPr>
            <a:r>
              <a:rPr lang="en-GB" sz="2200" b="1" i="0" dirty="0">
                <a:effectLst/>
                <a:latin typeface="Microsoft Sans Serif" panose="020B0604020202020204" pitchFamily="34" charset="0"/>
                <a:cs typeface="Microsoft Sans Serif" panose="020B0604020202020204" pitchFamily="34" charset="0"/>
              </a:rPr>
              <a:t>Storytelling Techniques</a:t>
            </a:r>
            <a:r>
              <a:rPr lang="en-GB" sz="2200" b="0" i="0" dirty="0">
                <a:effectLst/>
                <a:latin typeface="Microsoft Sans Serif" panose="020B0604020202020204" pitchFamily="34" charset="0"/>
                <a:cs typeface="Microsoft Sans Serif" panose="020B0604020202020204" pitchFamily="34" charset="0"/>
              </a:rPr>
              <a:t>: Utilising narrative strategies to captivate the audience and convey brand messages effectively</a:t>
            </a:r>
          </a:p>
        </p:txBody>
      </p:sp>
    </p:spTree>
    <p:extLst>
      <p:ext uri="{BB962C8B-B14F-4D97-AF65-F5344CB8AC3E}">
        <p14:creationId xmlns:p14="http://schemas.microsoft.com/office/powerpoint/2010/main" val="2271252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1066800" y="2818506"/>
            <a:ext cx="16154400" cy="523220"/>
          </a:xfrm>
          <a:prstGeom prst="rect">
            <a:avLst/>
          </a:prstGeom>
          <a:noFill/>
        </p:spPr>
        <p:txBody>
          <a:bodyPr wrap="square" rtlCol="0">
            <a:spAutoFit/>
          </a:bodyPr>
          <a:lstStyle/>
          <a:p>
            <a:r>
              <a:rPr lang="en-GB"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At the end of this module, you will be able to:</a:t>
            </a:r>
          </a:p>
        </p:txBody>
      </p:sp>
      <p:sp>
        <p:nvSpPr>
          <p:cNvPr id="6" name="CuadroTexto 5">
            <a:extLst>
              <a:ext uri="{FF2B5EF4-FFF2-40B4-BE49-F238E27FC236}">
                <a16:creationId xmlns:a16="http://schemas.microsoft.com/office/drawing/2014/main" id="{F96592D9-B145-037C-BE20-419D6767C7BC}"/>
              </a:ext>
            </a:extLst>
          </p:cNvPr>
          <p:cNvSpPr txBox="1"/>
          <p:nvPr/>
        </p:nvSpPr>
        <p:spPr>
          <a:xfrm>
            <a:off x="1066800" y="3526392"/>
            <a:ext cx="16154400" cy="4524315"/>
          </a:xfrm>
          <a:prstGeom prst="rect">
            <a:avLst/>
          </a:prstGeom>
          <a:noFill/>
        </p:spPr>
        <p:txBody>
          <a:bodyPr wrap="square" rtlCol="0">
            <a:spAutoFit/>
          </a:bodyPr>
          <a:lstStyle/>
          <a:p>
            <a:pPr algn="just"/>
            <a:r>
              <a:rPr lang="en-GB" sz="2400" b="1" dirty="0">
                <a:latin typeface="Microsoft Sans Serif" panose="020B0604020202020204" pitchFamily="34" charset="0"/>
                <a:cs typeface="Microsoft Sans Serif" panose="020B0604020202020204" pitchFamily="34" charset="0"/>
              </a:rPr>
              <a:t>DIGITAL MARKETING</a:t>
            </a:r>
          </a:p>
          <a:p>
            <a:pPr algn="just"/>
            <a:endParaRPr lang="en-GB" sz="1200" b="1"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dirty="0">
                <a:latin typeface="Microsoft Sans Serif" panose="020B0604020202020204" pitchFamily="34" charset="0"/>
                <a:cs typeface="Microsoft Sans Serif" panose="020B0604020202020204" pitchFamily="34" charset="0"/>
              </a:rPr>
              <a:t>Understand the core principles and components of digital marketing</a:t>
            </a:r>
          </a:p>
          <a:p>
            <a:pPr algn="just"/>
            <a:endParaRPr lang="en-GB" sz="12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dirty="0">
                <a:latin typeface="Microsoft Sans Serif" panose="020B0604020202020204" pitchFamily="34" charset="0"/>
                <a:cs typeface="Microsoft Sans Serif" panose="020B0604020202020204" pitchFamily="34" charset="0"/>
              </a:rPr>
              <a:t>Explore the functions of a comprehensive digital marketing plan aligned with business objective</a:t>
            </a:r>
          </a:p>
          <a:p>
            <a:pPr marL="342900" indent="-342900" algn="just">
              <a:buFont typeface="Arial" panose="020B0604020202020204" pitchFamily="34" charset="0"/>
              <a:buChar char="•"/>
            </a:pPr>
            <a:endParaRPr lang="en-GB" sz="12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dirty="0">
                <a:latin typeface="Microsoft Sans Serif" panose="020B0604020202020204" pitchFamily="34" charset="0"/>
                <a:cs typeface="Microsoft Sans Serif" panose="020B0604020202020204" pitchFamily="34" charset="0"/>
              </a:rPr>
              <a:t>Implement strategies for lead generation and optimise conversion rates</a:t>
            </a:r>
          </a:p>
          <a:p>
            <a:pPr marL="342900" indent="-342900" algn="just">
              <a:buFont typeface="Arial" panose="020B0604020202020204" pitchFamily="34" charset="0"/>
              <a:buChar char="•"/>
            </a:pPr>
            <a:endParaRPr lang="en-GB" sz="2400" dirty="0">
              <a:latin typeface="Microsoft Sans Serif" panose="020B0604020202020204" pitchFamily="34" charset="0"/>
              <a:cs typeface="Microsoft Sans Serif" panose="020B0604020202020204" pitchFamily="34" charset="0"/>
            </a:endParaRPr>
          </a:p>
          <a:p>
            <a:pPr algn="just"/>
            <a:r>
              <a:rPr lang="en-GB" sz="2400" b="1" dirty="0">
                <a:latin typeface="Microsoft Sans Serif" panose="020B0604020202020204" pitchFamily="34" charset="0"/>
                <a:cs typeface="Microsoft Sans Serif" panose="020B0604020202020204" pitchFamily="34" charset="0"/>
              </a:rPr>
              <a:t>DIGITAL COMMUNICATION AND INTERACTION</a:t>
            </a:r>
          </a:p>
          <a:p>
            <a:pPr algn="just"/>
            <a:endParaRPr lang="en-GB" sz="1200" b="1"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dirty="0">
                <a:latin typeface="Microsoft Sans Serif" panose="020B0604020202020204" pitchFamily="34" charset="0"/>
                <a:cs typeface="Microsoft Sans Serif" panose="020B0604020202020204" pitchFamily="34" charset="0"/>
              </a:rPr>
              <a:t>Comprehend the role of digital communication in marketing and brand building</a:t>
            </a:r>
          </a:p>
          <a:p>
            <a:pPr marL="342900" indent="-342900" algn="just">
              <a:buFont typeface="Arial" panose="020B0604020202020204" pitchFamily="34" charset="0"/>
              <a:buChar char="•"/>
            </a:pPr>
            <a:endParaRPr lang="en-GB" sz="12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dirty="0">
                <a:latin typeface="Microsoft Sans Serif" panose="020B0604020202020204" pitchFamily="34" charset="0"/>
                <a:cs typeface="Microsoft Sans Serif" panose="020B0604020202020204" pitchFamily="34" charset="0"/>
              </a:rPr>
              <a:t>Choose the right social media platforms and tailor strategies accordingly</a:t>
            </a:r>
          </a:p>
          <a:p>
            <a:pPr marL="342900" indent="-342900" algn="just">
              <a:buFont typeface="Arial" panose="020B0604020202020204" pitchFamily="34" charset="0"/>
              <a:buChar char="•"/>
            </a:pPr>
            <a:endParaRPr lang="en-GB" sz="12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400" dirty="0">
                <a:latin typeface="Microsoft Sans Serif" panose="020B0604020202020204" pitchFamily="34" charset="0"/>
                <a:cs typeface="Microsoft Sans Serif" panose="020B0604020202020204" pitchFamily="34" charset="0"/>
              </a:rPr>
              <a:t>Develop and implement effective editorial plans for content strategy</a:t>
            </a: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1066800" y="2149614"/>
            <a:ext cx="9144000" cy="707886"/>
          </a:xfrm>
          <a:prstGeom prst="rect">
            <a:avLst/>
          </a:prstGeom>
          <a:noFill/>
        </p:spPr>
        <p:txBody>
          <a:bodyPr wrap="square">
            <a:spAutoFit/>
          </a:bodyPr>
          <a:lstStyle/>
          <a:p>
            <a:r>
              <a:rPr lang="en-GB" sz="40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Objectives and Goals</a:t>
            </a:r>
          </a:p>
        </p:txBody>
      </p:sp>
    </p:spTree>
    <p:extLst>
      <p:ext uri="{BB962C8B-B14F-4D97-AF65-F5344CB8AC3E}">
        <p14:creationId xmlns:p14="http://schemas.microsoft.com/office/powerpoint/2010/main" val="33830285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1">
            <a:extLst>
              <a:ext uri="{FF2B5EF4-FFF2-40B4-BE49-F238E27FC236}">
                <a16:creationId xmlns:a16="http://schemas.microsoft.com/office/drawing/2014/main" id="{01124389-7C61-4E0B-EA32-B61007061A4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6" name="CuadroTexto 4">
            <a:extLst>
              <a:ext uri="{FF2B5EF4-FFF2-40B4-BE49-F238E27FC236}">
                <a16:creationId xmlns:a16="http://schemas.microsoft.com/office/drawing/2014/main" id="{11AACDE2-4C95-6B66-EB0C-EDD13D7B2C02}"/>
              </a:ext>
            </a:extLst>
          </p:cNvPr>
          <p:cNvSpPr txBox="1"/>
          <p:nvPr/>
        </p:nvSpPr>
        <p:spPr>
          <a:xfrm>
            <a:off x="1066800" y="2818506"/>
            <a:ext cx="16154400" cy="523220"/>
          </a:xfrm>
          <a:prstGeom prst="rect">
            <a:avLst/>
          </a:prstGeom>
          <a:noFill/>
        </p:spPr>
        <p:txBody>
          <a:bodyPr wrap="square" rtlCol="0">
            <a:spAutoFit/>
          </a:bodyPr>
          <a:lstStyle/>
          <a:p>
            <a:r>
              <a:rPr lang="en-GB" sz="2800" b="1" dirty="0">
                <a:latin typeface="Microsoft Sans Serif" panose="020B0604020202020204" pitchFamily="34" charset="0"/>
                <a:ea typeface="Microsoft Sans Serif" panose="020B0604020202020204" pitchFamily="34" charset="0"/>
                <a:cs typeface="Microsoft Sans Serif" panose="020B0604020202020204" pitchFamily="34" charset="0"/>
              </a:rPr>
              <a:t>2.4 Crafting an Effective Editorial Plan (2)  </a:t>
            </a:r>
          </a:p>
        </p:txBody>
      </p:sp>
      <p:pic>
        <p:nvPicPr>
          <p:cNvPr id="7" name="Imagen 1">
            <a:extLst>
              <a:ext uri="{FF2B5EF4-FFF2-40B4-BE49-F238E27FC236}">
                <a16:creationId xmlns:a16="http://schemas.microsoft.com/office/drawing/2014/main" id="{4AC6B79D-CFA3-521B-9D99-58683186161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9" name="CuadroTexto 5">
            <a:extLst>
              <a:ext uri="{FF2B5EF4-FFF2-40B4-BE49-F238E27FC236}">
                <a16:creationId xmlns:a16="http://schemas.microsoft.com/office/drawing/2014/main" id="{951B9639-7D2F-7D30-9410-1A3FA59CF513}"/>
              </a:ext>
            </a:extLst>
          </p:cNvPr>
          <p:cNvSpPr txBox="1"/>
          <p:nvPr/>
        </p:nvSpPr>
        <p:spPr>
          <a:xfrm>
            <a:off x="1066800" y="3526392"/>
            <a:ext cx="16154400" cy="461665"/>
          </a:xfrm>
          <a:prstGeom prst="rect">
            <a:avLst/>
          </a:prstGeom>
          <a:noFill/>
        </p:spPr>
        <p:txBody>
          <a:bodyPr wrap="square" rtlCol="0">
            <a:spAutoFit/>
          </a:bodyPr>
          <a:lstStyle/>
          <a:p>
            <a:pPr algn="just"/>
            <a:endParaRPr lang="en-GB" sz="2400" dirty="0">
              <a:latin typeface="Microsoft Sans Serif" panose="020B0604020202020204" pitchFamily="34" charset="0"/>
              <a:cs typeface="Microsoft Sans Serif" panose="020B0604020202020204" pitchFamily="34" charset="0"/>
            </a:endParaRPr>
          </a:p>
        </p:txBody>
      </p:sp>
      <p:sp>
        <p:nvSpPr>
          <p:cNvPr id="3" name="CuadroTexto 6">
            <a:extLst>
              <a:ext uri="{FF2B5EF4-FFF2-40B4-BE49-F238E27FC236}">
                <a16:creationId xmlns:a16="http://schemas.microsoft.com/office/drawing/2014/main" id="{D0D8AD84-11AF-C8B7-A632-2B9CAB1CA886}"/>
              </a:ext>
            </a:extLst>
          </p:cNvPr>
          <p:cNvSpPr txBox="1"/>
          <p:nvPr/>
        </p:nvSpPr>
        <p:spPr>
          <a:xfrm>
            <a:off x="1066800" y="2149614"/>
            <a:ext cx="11201400" cy="707886"/>
          </a:xfrm>
          <a:prstGeom prst="rect">
            <a:avLst/>
          </a:prstGeom>
          <a:noFill/>
        </p:spPr>
        <p:txBody>
          <a:bodyPr wrap="square">
            <a:spAutoFit/>
          </a:bodyPr>
          <a:lstStyle/>
          <a:p>
            <a:r>
              <a:rPr lang="en-GB" sz="40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 2: Digital Communication and Interaction</a:t>
            </a:r>
          </a:p>
        </p:txBody>
      </p:sp>
      <p:grpSp>
        <p:nvGrpSpPr>
          <p:cNvPr id="12" name="Gruppo 11">
            <a:extLst>
              <a:ext uri="{FF2B5EF4-FFF2-40B4-BE49-F238E27FC236}">
                <a16:creationId xmlns:a16="http://schemas.microsoft.com/office/drawing/2014/main" id="{9CAD099E-9449-F320-A24D-BAF61FE7CA2D}"/>
              </a:ext>
            </a:extLst>
          </p:cNvPr>
          <p:cNvGrpSpPr/>
          <p:nvPr/>
        </p:nvGrpSpPr>
        <p:grpSpPr>
          <a:xfrm>
            <a:off x="1066800" y="3526392"/>
            <a:ext cx="16306800" cy="5170646"/>
            <a:chOff x="1066800" y="3526392"/>
            <a:chExt cx="16306800" cy="5170646"/>
          </a:xfrm>
        </p:grpSpPr>
        <p:sp>
          <p:nvSpPr>
            <p:cNvPr id="8" name="CuadroTexto 5">
              <a:extLst>
                <a:ext uri="{FF2B5EF4-FFF2-40B4-BE49-F238E27FC236}">
                  <a16:creationId xmlns:a16="http://schemas.microsoft.com/office/drawing/2014/main" id="{D73001CE-9CDF-2D8B-87F7-F7BFDD4157CF}"/>
                </a:ext>
              </a:extLst>
            </p:cNvPr>
            <p:cNvSpPr txBox="1"/>
            <p:nvPr/>
          </p:nvSpPr>
          <p:spPr>
            <a:xfrm>
              <a:off x="1066800" y="3526392"/>
              <a:ext cx="8077200" cy="5170646"/>
            </a:xfrm>
            <a:prstGeom prst="rect">
              <a:avLst/>
            </a:prstGeom>
            <a:noFill/>
          </p:spPr>
          <p:txBody>
            <a:bodyPr wrap="square" rtlCol="0">
              <a:spAutoFit/>
            </a:bodyPr>
            <a:lstStyle/>
            <a:p>
              <a:pPr marL="342900" indent="-342900" algn="just">
                <a:buFont typeface="Arial" panose="020B0604020202020204" pitchFamily="34" charset="0"/>
                <a:buChar char="•"/>
              </a:pPr>
              <a:r>
                <a:rPr lang="en-GB" sz="2200" b="1" i="0" dirty="0">
                  <a:effectLst/>
                  <a:latin typeface="Microsoft Sans Serif" panose="020B0604020202020204" pitchFamily="34" charset="0"/>
                  <a:cs typeface="Microsoft Sans Serif" panose="020B0604020202020204" pitchFamily="34" charset="0"/>
                </a:rPr>
                <a:t>Content Calendar and Scheduling</a:t>
              </a:r>
              <a:r>
                <a:rPr lang="en-GB" sz="2200" b="0" i="0" dirty="0">
                  <a:effectLst/>
                  <a:latin typeface="Microsoft Sans Serif" panose="020B0604020202020204" pitchFamily="34" charset="0"/>
                  <a:cs typeface="Microsoft Sans Serif" panose="020B0604020202020204" pitchFamily="34" charset="0"/>
                </a:rPr>
                <a:t>:</a:t>
              </a:r>
            </a:p>
            <a:p>
              <a:pPr marL="800100" lvl="1" indent="-342900" algn="just">
                <a:buFont typeface="Courier New" panose="02070309020205020404" pitchFamily="49" charset="0"/>
                <a:buChar char="o"/>
              </a:pPr>
              <a:endParaRPr lang="en-GB" sz="2200" b="0" i="0" dirty="0">
                <a:effectLst/>
                <a:latin typeface="Microsoft Sans Serif" panose="020B0604020202020204" pitchFamily="34" charset="0"/>
                <a:cs typeface="Microsoft Sans Serif" panose="020B0604020202020204" pitchFamily="34" charset="0"/>
              </a:endParaRPr>
            </a:p>
            <a:p>
              <a:pPr marL="800100" lvl="1" indent="-342900" algn="just">
                <a:buFont typeface="Courier New" panose="02070309020205020404" pitchFamily="49" charset="0"/>
                <a:buChar char="o"/>
              </a:pPr>
              <a:r>
                <a:rPr lang="en-GB" sz="2200" b="1" i="0" dirty="0">
                  <a:effectLst/>
                  <a:latin typeface="Microsoft Sans Serif" panose="020B0604020202020204" pitchFamily="34" charset="0"/>
                  <a:cs typeface="Microsoft Sans Serif" panose="020B0604020202020204" pitchFamily="34" charset="0"/>
                </a:rPr>
                <a:t>Timely Planning</a:t>
              </a:r>
              <a:r>
                <a:rPr lang="en-GB" sz="2200" b="0" i="0" dirty="0">
                  <a:effectLst/>
                  <a:latin typeface="Microsoft Sans Serif" panose="020B0604020202020204" pitchFamily="34" charset="0"/>
                  <a:cs typeface="Microsoft Sans Serif" panose="020B0604020202020204" pitchFamily="34" charset="0"/>
                </a:rPr>
                <a:t>: Creating a well-structured publishing schedule to ensure a consistent and timely flow of content</a:t>
              </a:r>
            </a:p>
            <a:p>
              <a:pPr marL="800100" lvl="1" indent="-342900" algn="just">
                <a:buFont typeface="Courier New" panose="02070309020205020404" pitchFamily="49" charset="0"/>
                <a:buChar char="o"/>
              </a:pPr>
              <a:endParaRPr lang="en-GB" sz="2200" b="0" i="0" dirty="0">
                <a:effectLst/>
                <a:latin typeface="Microsoft Sans Serif" panose="020B0604020202020204" pitchFamily="34" charset="0"/>
                <a:cs typeface="Microsoft Sans Serif" panose="020B0604020202020204" pitchFamily="34" charset="0"/>
              </a:endParaRPr>
            </a:p>
            <a:p>
              <a:pPr marL="800100" lvl="1" indent="-342900" algn="just">
                <a:buFont typeface="Courier New" panose="02070309020205020404" pitchFamily="49" charset="0"/>
                <a:buChar char="o"/>
              </a:pPr>
              <a:r>
                <a:rPr lang="en-GB" sz="2200" b="1" i="0" dirty="0">
                  <a:effectLst/>
                  <a:latin typeface="Microsoft Sans Serif" panose="020B0604020202020204" pitchFamily="34" charset="0"/>
                  <a:cs typeface="Microsoft Sans Serif" panose="020B0604020202020204" pitchFamily="34" charset="0"/>
                </a:rPr>
                <a:t>Timing Relevance</a:t>
              </a:r>
              <a:r>
                <a:rPr lang="en-GB" sz="2200" i="0" dirty="0">
                  <a:effectLst/>
                  <a:latin typeface="Microsoft Sans Serif" panose="020B0604020202020204" pitchFamily="34" charset="0"/>
                  <a:cs typeface="Microsoft Sans Serif" panose="020B0604020202020204" pitchFamily="34" charset="0"/>
                </a:rPr>
                <a:t>: Choosing the moments when the audience is more active</a:t>
              </a:r>
            </a:p>
            <a:p>
              <a:pPr marL="800100" lvl="1" indent="-342900" algn="just">
                <a:buFont typeface="Courier New" panose="02070309020205020404" pitchFamily="49" charset="0"/>
                <a:buChar char="o"/>
              </a:pPr>
              <a:endParaRPr lang="en-GB" sz="2200" i="0" dirty="0">
                <a:effectLst/>
                <a:latin typeface="Microsoft Sans Serif" panose="020B0604020202020204" pitchFamily="34" charset="0"/>
                <a:cs typeface="Microsoft Sans Serif" panose="020B0604020202020204" pitchFamily="34" charset="0"/>
              </a:endParaRPr>
            </a:p>
            <a:p>
              <a:pPr marL="800100" lvl="1" indent="-342900" algn="just">
                <a:buFont typeface="Courier New" panose="02070309020205020404" pitchFamily="49" charset="0"/>
                <a:buChar char="o"/>
              </a:pPr>
              <a:r>
                <a:rPr lang="en-GB" sz="2200" b="1" i="0" dirty="0">
                  <a:effectLst/>
                  <a:latin typeface="Microsoft Sans Serif" panose="020B0604020202020204" pitchFamily="34" charset="0"/>
                  <a:cs typeface="Microsoft Sans Serif" panose="020B0604020202020204" pitchFamily="34" charset="0"/>
                </a:rPr>
                <a:t>Seasonal Relevance</a:t>
              </a:r>
              <a:r>
                <a:rPr lang="en-GB" sz="2200" b="0" i="0" dirty="0">
                  <a:effectLst/>
                  <a:latin typeface="Microsoft Sans Serif" panose="020B0604020202020204" pitchFamily="34" charset="0"/>
                  <a:cs typeface="Microsoft Sans Serif" panose="020B0604020202020204" pitchFamily="34" charset="0"/>
                </a:rPr>
                <a:t>: Aligning content with relevant seasons, trends, or events for increased impact</a:t>
              </a:r>
            </a:p>
            <a:p>
              <a:pPr marL="800100" lvl="1" indent="-342900" algn="just">
                <a:buFont typeface="Courier New" panose="02070309020205020404" pitchFamily="49" charset="0"/>
                <a:buChar char="o"/>
              </a:pPr>
              <a:endParaRPr lang="en-GB" sz="2200" b="0" i="0" dirty="0">
                <a:effectLst/>
                <a:latin typeface="Microsoft Sans Serif" panose="020B0604020202020204" pitchFamily="34" charset="0"/>
                <a:cs typeface="Microsoft Sans Serif" panose="020B0604020202020204" pitchFamily="34" charset="0"/>
              </a:endParaRPr>
            </a:p>
            <a:p>
              <a:pPr marL="800100" lvl="1" indent="-342900" algn="just">
                <a:buFont typeface="Courier New" panose="02070309020205020404" pitchFamily="49" charset="0"/>
                <a:buChar char="o"/>
              </a:pPr>
              <a:r>
                <a:rPr lang="en-GB" sz="2200" b="1" i="0" dirty="0">
                  <a:effectLst/>
                  <a:latin typeface="Microsoft Sans Serif" panose="020B0604020202020204" pitchFamily="34" charset="0"/>
                  <a:cs typeface="Microsoft Sans Serif" panose="020B0604020202020204" pitchFamily="34" charset="0"/>
                </a:rPr>
                <a:t>Cross-Platform Coordination</a:t>
              </a:r>
              <a:r>
                <a:rPr lang="en-GB" sz="2200" b="0" i="0" dirty="0">
                  <a:effectLst/>
                  <a:latin typeface="Microsoft Sans Serif" panose="020B0604020202020204" pitchFamily="34" charset="0"/>
                  <a:cs typeface="Microsoft Sans Serif" panose="020B0604020202020204" pitchFamily="34" charset="0"/>
                </a:rPr>
                <a:t>: Integrating content schedules across various platforms for a unified brand message</a:t>
              </a:r>
            </a:p>
          </p:txBody>
        </p:sp>
        <p:pic>
          <p:nvPicPr>
            <p:cNvPr id="2050" name="Picture 2" descr="social media calendar">
              <a:extLst>
                <a:ext uri="{FF2B5EF4-FFF2-40B4-BE49-F238E27FC236}">
                  <a16:creationId xmlns:a16="http://schemas.microsoft.com/office/drawing/2014/main" id="{1415B1AC-459D-744E-97B4-FF7C9CBD11D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0184"/>
            <a:stretch/>
          </p:blipFill>
          <p:spPr bwMode="auto">
            <a:xfrm>
              <a:off x="9525000" y="4348783"/>
              <a:ext cx="7696200" cy="3842717"/>
            </a:xfrm>
            <a:prstGeom prst="rect">
              <a:avLst/>
            </a:prstGeom>
            <a:noFill/>
            <a:ln>
              <a:solidFill>
                <a:srgbClr val="0070C0"/>
              </a:solidFill>
            </a:ln>
            <a:extLst>
              <a:ext uri="{909E8E84-426E-40DD-AFC4-6F175D3DCCD1}">
                <a14:hiddenFill xmlns:a14="http://schemas.microsoft.com/office/drawing/2010/main">
                  <a:solidFill>
                    <a:srgbClr val="FFFFFF"/>
                  </a:solidFill>
                </a14:hiddenFill>
              </a:ext>
            </a:extLst>
          </p:spPr>
        </p:pic>
        <p:sp>
          <p:nvSpPr>
            <p:cNvPr id="5" name="CasellaDiTesto 4">
              <a:extLst>
                <a:ext uri="{FF2B5EF4-FFF2-40B4-BE49-F238E27FC236}">
                  <a16:creationId xmlns:a16="http://schemas.microsoft.com/office/drawing/2014/main" id="{B5E5A6A7-C83A-7026-15E1-3C39EB734611}"/>
                </a:ext>
              </a:extLst>
            </p:cNvPr>
            <p:cNvSpPr txBox="1"/>
            <p:nvPr/>
          </p:nvSpPr>
          <p:spPr>
            <a:xfrm>
              <a:off x="9448800" y="3874413"/>
              <a:ext cx="7924800" cy="430887"/>
            </a:xfrm>
            <a:prstGeom prst="rect">
              <a:avLst/>
            </a:prstGeom>
            <a:noFill/>
          </p:spPr>
          <p:txBody>
            <a:bodyPr wrap="square" rtlCol="0">
              <a:spAutoFit/>
            </a:bodyPr>
            <a:lstStyle/>
            <a:p>
              <a:r>
                <a:rPr lang="en-GB" sz="2200" b="1" dirty="0">
                  <a:solidFill>
                    <a:srgbClr val="0070C0"/>
                  </a:solidFill>
                  <a:latin typeface="Microsoft Sans Serif" panose="020B0604020202020204" pitchFamily="34" charset="0"/>
                  <a:cs typeface="Microsoft Sans Serif" panose="020B0604020202020204" pitchFamily="34" charset="0"/>
                </a:rPr>
                <a:t>Buffer: An Example of Tool for Social Media Content Calendar</a:t>
              </a:r>
            </a:p>
          </p:txBody>
        </p:sp>
        <p:sp>
          <p:nvSpPr>
            <p:cNvPr id="11" name="CasellaDiTesto 10">
              <a:extLst>
                <a:ext uri="{FF2B5EF4-FFF2-40B4-BE49-F238E27FC236}">
                  <a16:creationId xmlns:a16="http://schemas.microsoft.com/office/drawing/2014/main" id="{55F55C5B-A529-C21F-C9B8-9B327B9EAD7D}"/>
                </a:ext>
              </a:extLst>
            </p:cNvPr>
            <p:cNvSpPr txBox="1"/>
            <p:nvPr/>
          </p:nvSpPr>
          <p:spPr>
            <a:xfrm>
              <a:off x="9525000" y="8234983"/>
              <a:ext cx="4679486" cy="307777"/>
            </a:xfrm>
            <a:prstGeom prst="rect">
              <a:avLst/>
            </a:prstGeom>
            <a:noFill/>
          </p:spPr>
          <p:txBody>
            <a:bodyPr wrap="none" rtlCol="0">
              <a:spAutoFit/>
            </a:bodyPr>
            <a:lstStyle/>
            <a:p>
              <a:r>
                <a:rPr lang="en-GB" sz="1400" b="1" dirty="0">
                  <a:latin typeface="Microsoft Sans Serif" panose="020B0604020202020204" pitchFamily="34" charset="0"/>
                  <a:cs typeface="Microsoft Sans Serif" panose="020B0604020202020204" pitchFamily="34" charset="0"/>
                </a:rPr>
                <a:t>Source</a:t>
              </a:r>
              <a:r>
                <a:rPr lang="en-GB" sz="1400" dirty="0">
                  <a:latin typeface="Microsoft Sans Serif" panose="020B0604020202020204" pitchFamily="34" charset="0"/>
                  <a:cs typeface="Microsoft Sans Serif" panose="020B0604020202020204" pitchFamily="34" charset="0"/>
                </a:rPr>
                <a:t>: </a:t>
              </a:r>
              <a:r>
                <a:rPr lang="en-GB" sz="1400" dirty="0">
                  <a:latin typeface="Microsoft Sans Serif" panose="020B0604020202020204" pitchFamily="34" charset="0"/>
                  <a:cs typeface="Microsoft Sans Serif" panose="020B0604020202020204" pitchFamily="34" charset="0"/>
                  <a:hlinkClick r:id="rId4"/>
                </a:rPr>
                <a:t>Buffer – Why You Need a Social Media Calendar</a:t>
              </a:r>
              <a:endParaRPr lang="en-GB" sz="1400" dirty="0">
                <a:latin typeface="Microsoft Sans Serif" panose="020B0604020202020204" pitchFamily="34" charset="0"/>
                <a:cs typeface="Microsoft Sans Serif" panose="020B0604020202020204" pitchFamily="34" charset="0"/>
              </a:endParaRPr>
            </a:p>
          </p:txBody>
        </p:sp>
      </p:grpSp>
    </p:spTree>
    <p:extLst>
      <p:ext uri="{BB962C8B-B14F-4D97-AF65-F5344CB8AC3E}">
        <p14:creationId xmlns:p14="http://schemas.microsoft.com/office/powerpoint/2010/main" val="35531334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1">
            <a:extLst>
              <a:ext uri="{FF2B5EF4-FFF2-40B4-BE49-F238E27FC236}">
                <a16:creationId xmlns:a16="http://schemas.microsoft.com/office/drawing/2014/main" id="{92AD20CA-75EB-7F8F-3FB5-1A8A073353D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7" name="CuadroTexto 4">
            <a:extLst>
              <a:ext uri="{FF2B5EF4-FFF2-40B4-BE49-F238E27FC236}">
                <a16:creationId xmlns:a16="http://schemas.microsoft.com/office/drawing/2014/main" id="{EB4DF673-C1A9-8A13-32C7-A0955A4C8A6B}"/>
              </a:ext>
            </a:extLst>
          </p:cNvPr>
          <p:cNvSpPr txBox="1"/>
          <p:nvPr/>
        </p:nvSpPr>
        <p:spPr>
          <a:xfrm>
            <a:off x="1066800" y="2818506"/>
            <a:ext cx="16154400" cy="523220"/>
          </a:xfrm>
          <a:prstGeom prst="rect">
            <a:avLst/>
          </a:prstGeom>
          <a:noFill/>
        </p:spPr>
        <p:txBody>
          <a:bodyPr wrap="square" rtlCol="0">
            <a:spAutoFit/>
          </a:bodyPr>
          <a:lstStyle/>
          <a:p>
            <a:r>
              <a:rPr lang="en-GB" sz="2800" b="1" dirty="0">
                <a:latin typeface="Microsoft Sans Serif" panose="020B0604020202020204" pitchFamily="34" charset="0"/>
                <a:ea typeface="Microsoft Sans Serif" panose="020B0604020202020204" pitchFamily="34" charset="0"/>
                <a:cs typeface="Microsoft Sans Serif" panose="020B0604020202020204" pitchFamily="34" charset="0"/>
              </a:rPr>
              <a:t>2.5 Integrating Digital Marketing and Communication Strategies</a:t>
            </a:r>
          </a:p>
        </p:txBody>
      </p:sp>
      <p:pic>
        <p:nvPicPr>
          <p:cNvPr id="8" name="Imagen 1">
            <a:extLst>
              <a:ext uri="{FF2B5EF4-FFF2-40B4-BE49-F238E27FC236}">
                <a16:creationId xmlns:a16="http://schemas.microsoft.com/office/drawing/2014/main" id="{C80340B9-0CD9-70C0-D07C-19386493EB52}"/>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2" name="CuadroTexto 6">
            <a:extLst>
              <a:ext uri="{FF2B5EF4-FFF2-40B4-BE49-F238E27FC236}">
                <a16:creationId xmlns:a16="http://schemas.microsoft.com/office/drawing/2014/main" id="{27FCC7C7-F176-DF69-4EA5-43BDD5E25A88}"/>
              </a:ext>
            </a:extLst>
          </p:cNvPr>
          <p:cNvSpPr txBox="1"/>
          <p:nvPr/>
        </p:nvSpPr>
        <p:spPr>
          <a:xfrm>
            <a:off x="1066800" y="2149614"/>
            <a:ext cx="11201400" cy="707886"/>
          </a:xfrm>
          <a:prstGeom prst="rect">
            <a:avLst/>
          </a:prstGeom>
          <a:noFill/>
        </p:spPr>
        <p:txBody>
          <a:bodyPr wrap="square">
            <a:spAutoFit/>
          </a:bodyPr>
          <a:lstStyle/>
          <a:p>
            <a:r>
              <a:rPr lang="en-GB" sz="40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 2: Digital Communication and Interaction</a:t>
            </a:r>
          </a:p>
        </p:txBody>
      </p:sp>
      <p:sp>
        <p:nvSpPr>
          <p:cNvPr id="4" name="CuadroTexto 5">
            <a:extLst>
              <a:ext uri="{FF2B5EF4-FFF2-40B4-BE49-F238E27FC236}">
                <a16:creationId xmlns:a16="http://schemas.microsoft.com/office/drawing/2014/main" id="{03D72771-FC2F-C590-C142-40696DD03C84}"/>
              </a:ext>
            </a:extLst>
          </p:cNvPr>
          <p:cNvSpPr txBox="1"/>
          <p:nvPr/>
        </p:nvSpPr>
        <p:spPr>
          <a:xfrm>
            <a:off x="1066800" y="3526392"/>
            <a:ext cx="16154400" cy="5509200"/>
          </a:xfrm>
          <a:prstGeom prst="rect">
            <a:avLst/>
          </a:prstGeom>
          <a:noFill/>
        </p:spPr>
        <p:txBody>
          <a:bodyPr wrap="square" rtlCol="0">
            <a:spAutoFit/>
          </a:bodyPr>
          <a:lstStyle/>
          <a:p>
            <a:pPr algn="just"/>
            <a:r>
              <a:rPr lang="en-GB" sz="2200" i="0" dirty="0">
                <a:effectLst/>
                <a:latin typeface="Microsoft Sans Serif" panose="020B0604020202020204" pitchFamily="34" charset="0"/>
                <a:cs typeface="Microsoft Sans Serif" panose="020B0604020202020204" pitchFamily="34" charset="0"/>
              </a:rPr>
              <a:t>The integration of digital marketing and communication strategies marks the convergence of two powerful forces that, when harmonised effectively, propel a business toward success in the digital landscape. </a:t>
            </a:r>
            <a:r>
              <a:rPr lang="en-GB" sz="2200" b="1" i="0" dirty="0">
                <a:effectLst/>
                <a:latin typeface="Microsoft Sans Serif" panose="020B0604020202020204" pitchFamily="34" charset="0"/>
                <a:cs typeface="Microsoft Sans Serif" panose="020B0604020202020204" pitchFamily="34" charset="0"/>
              </a:rPr>
              <a:t>Key </a:t>
            </a:r>
            <a:r>
              <a:rPr lang="en-GB" sz="2200" b="1" dirty="0">
                <a:latin typeface="Microsoft Sans Serif" panose="020B0604020202020204" pitchFamily="34" charset="0"/>
                <a:cs typeface="Microsoft Sans Serif" panose="020B0604020202020204" pitchFamily="34" charset="0"/>
              </a:rPr>
              <a:t>a</a:t>
            </a:r>
            <a:r>
              <a:rPr lang="en-GB" sz="2200" b="1" i="0" dirty="0">
                <a:effectLst/>
                <a:latin typeface="Microsoft Sans Serif" panose="020B0604020202020204" pitchFamily="34" charset="0"/>
                <a:cs typeface="Microsoft Sans Serif" panose="020B0604020202020204" pitchFamily="34" charset="0"/>
              </a:rPr>
              <a:t>spects </a:t>
            </a:r>
            <a:r>
              <a:rPr lang="en-GB" sz="2200" i="0" dirty="0">
                <a:effectLst/>
                <a:latin typeface="Microsoft Sans Serif" panose="020B0604020202020204" pitchFamily="34" charset="0"/>
                <a:cs typeface="Microsoft Sans Serif" panose="020B0604020202020204" pitchFamily="34" charset="0"/>
              </a:rPr>
              <a:t>of integration:</a:t>
            </a:r>
          </a:p>
          <a:p>
            <a:pPr marL="342900" indent="-342900" algn="just">
              <a:buFont typeface="Arial" panose="020B0604020202020204" pitchFamily="34" charset="0"/>
              <a:buChar char="•"/>
            </a:pPr>
            <a:endParaRPr lang="en-GB" sz="1100" i="0" dirty="0">
              <a:effectLst/>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200" b="1" i="0" dirty="0">
                <a:effectLst/>
                <a:latin typeface="Microsoft Sans Serif" panose="020B0604020202020204" pitchFamily="34" charset="0"/>
                <a:cs typeface="Microsoft Sans Serif" panose="020B0604020202020204" pitchFamily="34" charset="0"/>
              </a:rPr>
              <a:t>Unified Messaging</a:t>
            </a:r>
            <a:r>
              <a:rPr lang="en-GB" sz="2200" i="0" dirty="0">
                <a:effectLst/>
                <a:latin typeface="Microsoft Sans Serif" panose="020B0604020202020204" pitchFamily="34" charset="0"/>
                <a:cs typeface="Microsoft Sans Serif" panose="020B0604020202020204" pitchFamily="34" charset="0"/>
              </a:rPr>
              <a:t>:</a:t>
            </a:r>
          </a:p>
          <a:p>
            <a:pPr marL="342900" indent="-342900" algn="just">
              <a:buFont typeface="Arial" panose="020B0604020202020204" pitchFamily="34" charset="0"/>
              <a:buChar char="•"/>
            </a:pPr>
            <a:endParaRPr lang="en-GB" sz="1100" i="0" dirty="0">
              <a:effectLst/>
              <a:latin typeface="Microsoft Sans Serif" panose="020B0604020202020204" pitchFamily="34" charset="0"/>
              <a:cs typeface="Microsoft Sans Serif" panose="020B0604020202020204" pitchFamily="34" charset="0"/>
            </a:endParaRPr>
          </a:p>
          <a:p>
            <a:pPr marL="800100" lvl="1" indent="-342900" algn="just">
              <a:buFont typeface="Courier New" panose="02070309020205020404" pitchFamily="49" charset="0"/>
              <a:buChar char="o"/>
            </a:pPr>
            <a:r>
              <a:rPr lang="en-GB" sz="2200" b="1" i="0" dirty="0">
                <a:effectLst/>
                <a:latin typeface="Microsoft Sans Serif" panose="020B0604020202020204" pitchFamily="34" charset="0"/>
                <a:cs typeface="Microsoft Sans Serif" panose="020B0604020202020204" pitchFamily="34" charset="0"/>
              </a:rPr>
              <a:t>Brand Consistency</a:t>
            </a:r>
            <a:r>
              <a:rPr lang="en-GB" sz="2200" i="0" dirty="0">
                <a:effectLst/>
                <a:latin typeface="Microsoft Sans Serif" panose="020B0604020202020204" pitchFamily="34" charset="0"/>
                <a:cs typeface="Microsoft Sans Serif" panose="020B0604020202020204" pitchFamily="34" charset="0"/>
              </a:rPr>
              <a:t>: Consistency of messaging across all digital channels for strengthening brand identity</a:t>
            </a:r>
          </a:p>
          <a:p>
            <a:pPr marL="800100" lvl="1" indent="-342900" algn="just">
              <a:buFont typeface="Courier New" panose="02070309020205020404" pitchFamily="49" charset="0"/>
              <a:buChar char="o"/>
            </a:pPr>
            <a:endParaRPr lang="en-GB" sz="1100" b="1" dirty="0">
              <a:latin typeface="Microsoft Sans Serif" panose="020B0604020202020204" pitchFamily="34" charset="0"/>
              <a:cs typeface="Microsoft Sans Serif" panose="020B0604020202020204" pitchFamily="34" charset="0"/>
            </a:endParaRPr>
          </a:p>
          <a:p>
            <a:pPr marL="800100" lvl="1" indent="-342900" algn="just">
              <a:buFont typeface="Courier New" panose="02070309020205020404" pitchFamily="49" charset="0"/>
              <a:buChar char="o"/>
            </a:pPr>
            <a:r>
              <a:rPr lang="en-GB" sz="2200" b="1" i="0" dirty="0">
                <a:effectLst/>
                <a:latin typeface="Microsoft Sans Serif" panose="020B0604020202020204" pitchFamily="34" charset="0"/>
                <a:cs typeface="Microsoft Sans Serif" panose="020B0604020202020204" pitchFamily="34" charset="0"/>
              </a:rPr>
              <a:t>Cross-Channel Alignment</a:t>
            </a:r>
            <a:r>
              <a:rPr lang="en-GB" sz="2200" i="0" dirty="0">
                <a:effectLst/>
                <a:latin typeface="Microsoft Sans Serif" panose="020B0604020202020204" pitchFamily="34" charset="0"/>
                <a:cs typeface="Microsoft Sans Serif" panose="020B0604020202020204" pitchFamily="34" charset="0"/>
              </a:rPr>
              <a:t>: Marketing and communication messages alignment for a cohesive brand narrative</a:t>
            </a:r>
          </a:p>
          <a:p>
            <a:pPr marL="342900" indent="-342900" algn="just">
              <a:buFont typeface="Arial" panose="020B0604020202020204" pitchFamily="34" charset="0"/>
              <a:buChar char="•"/>
            </a:pPr>
            <a:endParaRPr lang="en-GB" sz="1100" i="0" dirty="0">
              <a:effectLst/>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200" b="1" i="0" dirty="0">
                <a:effectLst/>
                <a:latin typeface="Microsoft Sans Serif" panose="020B0604020202020204" pitchFamily="34" charset="0"/>
                <a:cs typeface="Microsoft Sans Serif" panose="020B0604020202020204" pitchFamily="34" charset="0"/>
              </a:rPr>
              <a:t>Data-Driven Decision Making</a:t>
            </a:r>
            <a:r>
              <a:rPr lang="en-GB" sz="2200" i="0" dirty="0">
                <a:effectLst/>
                <a:latin typeface="Microsoft Sans Serif" panose="020B0604020202020204" pitchFamily="34" charset="0"/>
                <a:cs typeface="Microsoft Sans Serif" panose="020B0604020202020204" pitchFamily="34" charset="0"/>
              </a:rPr>
              <a:t>:</a:t>
            </a:r>
          </a:p>
          <a:p>
            <a:pPr marL="342900" indent="-342900" algn="just">
              <a:buFont typeface="Arial" panose="020B0604020202020204" pitchFamily="34" charset="0"/>
              <a:buChar char="•"/>
            </a:pPr>
            <a:endParaRPr lang="en-GB" sz="1100" i="0" dirty="0">
              <a:effectLst/>
              <a:latin typeface="Microsoft Sans Serif" panose="020B0604020202020204" pitchFamily="34" charset="0"/>
              <a:cs typeface="Microsoft Sans Serif" panose="020B0604020202020204" pitchFamily="34" charset="0"/>
            </a:endParaRPr>
          </a:p>
          <a:p>
            <a:pPr marL="800100" lvl="1" indent="-342900" algn="just">
              <a:buFont typeface="Courier New" panose="02070309020205020404" pitchFamily="49" charset="0"/>
              <a:buChar char="o"/>
            </a:pPr>
            <a:r>
              <a:rPr lang="en-GB" sz="2200" b="1" i="0" dirty="0">
                <a:effectLst/>
                <a:latin typeface="Microsoft Sans Serif" panose="020B0604020202020204" pitchFamily="34" charset="0"/>
                <a:cs typeface="Microsoft Sans Serif" panose="020B0604020202020204" pitchFamily="34" charset="0"/>
              </a:rPr>
              <a:t>Analytics Integration</a:t>
            </a:r>
            <a:r>
              <a:rPr lang="en-GB" sz="2200" i="0" dirty="0">
                <a:effectLst/>
                <a:latin typeface="Microsoft Sans Serif" panose="020B0604020202020204" pitchFamily="34" charset="0"/>
                <a:cs typeface="Microsoft Sans Serif" panose="020B0604020202020204" pitchFamily="34" charset="0"/>
              </a:rPr>
              <a:t>: Data merge from both marketing and communication channels to derive comprehensive insights</a:t>
            </a:r>
          </a:p>
          <a:p>
            <a:pPr marL="800100" lvl="1" indent="-342900" algn="just">
              <a:buFont typeface="Courier New" panose="02070309020205020404" pitchFamily="49" charset="0"/>
              <a:buChar char="o"/>
            </a:pPr>
            <a:endParaRPr lang="en-GB" sz="1100" i="0" dirty="0">
              <a:effectLst/>
              <a:latin typeface="Microsoft Sans Serif" panose="020B0604020202020204" pitchFamily="34" charset="0"/>
              <a:cs typeface="Microsoft Sans Serif" panose="020B0604020202020204" pitchFamily="34" charset="0"/>
            </a:endParaRPr>
          </a:p>
          <a:p>
            <a:pPr marL="800100" lvl="1" indent="-342900" algn="just">
              <a:buFont typeface="Courier New" panose="02070309020205020404" pitchFamily="49" charset="0"/>
              <a:buChar char="o"/>
            </a:pPr>
            <a:r>
              <a:rPr lang="en-GB" sz="2200" b="1" i="0" dirty="0">
                <a:effectLst/>
                <a:latin typeface="Microsoft Sans Serif" panose="020B0604020202020204" pitchFamily="34" charset="0"/>
                <a:cs typeface="Microsoft Sans Serif" panose="020B0604020202020204" pitchFamily="34" charset="0"/>
              </a:rPr>
              <a:t>Performance Evaluation</a:t>
            </a:r>
            <a:r>
              <a:rPr lang="en-GB" sz="2200" i="0" dirty="0">
                <a:effectLst/>
                <a:latin typeface="Microsoft Sans Serif" panose="020B0604020202020204" pitchFamily="34" charset="0"/>
                <a:cs typeface="Microsoft Sans Serif" panose="020B0604020202020204" pitchFamily="34" charset="0"/>
              </a:rPr>
              <a:t>: Success evaluation of integrated campaigns through collective data metrics</a:t>
            </a:r>
          </a:p>
          <a:p>
            <a:pPr marL="800100" lvl="1" indent="-342900" algn="just">
              <a:buFont typeface="Courier New" panose="02070309020205020404" pitchFamily="49" charset="0"/>
              <a:buChar char="o"/>
            </a:pPr>
            <a:endParaRPr lang="en-GB" sz="1100" i="0" dirty="0">
              <a:effectLst/>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200" b="1" i="0" dirty="0">
                <a:effectLst/>
                <a:latin typeface="Microsoft Sans Serif" panose="020B0604020202020204" pitchFamily="34" charset="0"/>
                <a:cs typeface="Microsoft Sans Serif" panose="020B0604020202020204" pitchFamily="34" charset="0"/>
              </a:rPr>
              <a:t>Strategic Content Integration</a:t>
            </a:r>
            <a:r>
              <a:rPr lang="en-GB" sz="2200" i="0" dirty="0">
                <a:effectLst/>
                <a:latin typeface="Microsoft Sans Serif" panose="020B0604020202020204" pitchFamily="34" charset="0"/>
                <a:cs typeface="Microsoft Sans Serif" panose="020B0604020202020204" pitchFamily="34" charset="0"/>
              </a:rPr>
              <a:t>:</a:t>
            </a:r>
          </a:p>
          <a:p>
            <a:pPr marL="342900" indent="-342900" algn="just">
              <a:buFont typeface="Arial" panose="020B0604020202020204" pitchFamily="34" charset="0"/>
              <a:buChar char="•"/>
            </a:pPr>
            <a:endParaRPr lang="en-GB" sz="1100" i="0" dirty="0">
              <a:effectLst/>
              <a:latin typeface="Microsoft Sans Serif" panose="020B0604020202020204" pitchFamily="34" charset="0"/>
              <a:cs typeface="Microsoft Sans Serif" panose="020B0604020202020204" pitchFamily="34" charset="0"/>
            </a:endParaRPr>
          </a:p>
          <a:p>
            <a:pPr marL="800100" lvl="1" indent="-342900" algn="just">
              <a:buFont typeface="Courier New" panose="02070309020205020404" pitchFamily="49" charset="0"/>
              <a:buChar char="o"/>
            </a:pPr>
            <a:r>
              <a:rPr lang="en-GB" sz="2200" b="1" i="0" dirty="0">
                <a:effectLst/>
                <a:latin typeface="Microsoft Sans Serif" panose="020B0604020202020204" pitchFamily="34" charset="0"/>
                <a:cs typeface="Microsoft Sans Serif" panose="020B0604020202020204" pitchFamily="34" charset="0"/>
              </a:rPr>
              <a:t>Seamless Content Flow</a:t>
            </a:r>
            <a:r>
              <a:rPr lang="en-GB" sz="2200" i="0" dirty="0">
                <a:effectLst/>
                <a:latin typeface="Microsoft Sans Serif" panose="020B0604020202020204" pitchFamily="34" charset="0"/>
                <a:cs typeface="Microsoft Sans Serif" panose="020B0604020202020204" pitchFamily="34" charset="0"/>
              </a:rPr>
              <a:t>: Integration of content between marketing and communication channels to improve storytelling</a:t>
            </a:r>
          </a:p>
          <a:p>
            <a:pPr marL="800100" lvl="1" indent="-342900" algn="just">
              <a:buFont typeface="Courier New" panose="02070309020205020404" pitchFamily="49" charset="0"/>
              <a:buChar char="o"/>
            </a:pPr>
            <a:endParaRPr lang="en-GB" sz="1100" i="0" dirty="0">
              <a:effectLst/>
              <a:latin typeface="Microsoft Sans Serif" panose="020B0604020202020204" pitchFamily="34" charset="0"/>
              <a:cs typeface="Microsoft Sans Serif" panose="020B0604020202020204" pitchFamily="34" charset="0"/>
            </a:endParaRPr>
          </a:p>
          <a:p>
            <a:pPr marL="800100" lvl="1" indent="-342900" algn="just">
              <a:buFont typeface="Courier New" panose="02070309020205020404" pitchFamily="49" charset="0"/>
              <a:buChar char="o"/>
            </a:pPr>
            <a:r>
              <a:rPr lang="en-GB" sz="2200" b="1" i="0" dirty="0">
                <a:effectLst/>
                <a:latin typeface="Microsoft Sans Serif" panose="020B0604020202020204" pitchFamily="34" charset="0"/>
                <a:cs typeface="Microsoft Sans Serif" panose="020B0604020202020204" pitchFamily="34" charset="0"/>
              </a:rPr>
              <a:t>Adaptation to Platforms</a:t>
            </a:r>
            <a:r>
              <a:rPr lang="en-GB" sz="2200" i="0" dirty="0">
                <a:effectLst/>
                <a:latin typeface="Microsoft Sans Serif" panose="020B0604020202020204" pitchFamily="34" charset="0"/>
                <a:cs typeface="Microsoft Sans Serif" panose="020B0604020202020204" pitchFamily="34" charset="0"/>
              </a:rPr>
              <a:t>: Adaptation of content to the nuances of different platforms while maintaining a unified message</a:t>
            </a:r>
          </a:p>
        </p:txBody>
      </p:sp>
    </p:spTree>
    <p:extLst>
      <p:ext uri="{BB962C8B-B14F-4D97-AF65-F5344CB8AC3E}">
        <p14:creationId xmlns:p14="http://schemas.microsoft.com/office/powerpoint/2010/main" val="38600098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alpha val="19000"/>
          </a:schemeClr>
        </a:solidFill>
        <a:effectLst/>
      </p:bgPr>
    </p:bg>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1066800" y="2149614"/>
            <a:ext cx="9144000" cy="707886"/>
          </a:xfrm>
          <a:prstGeom prst="rect">
            <a:avLst/>
          </a:prstGeom>
          <a:noFill/>
        </p:spPr>
        <p:txBody>
          <a:bodyPr wrap="square">
            <a:spAutoFit/>
          </a:bodyPr>
          <a:lstStyle/>
          <a:p>
            <a:r>
              <a:rPr lang="en-GB" sz="40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Summing Up</a:t>
            </a:r>
          </a:p>
        </p:txBody>
      </p:sp>
      <p:sp>
        <p:nvSpPr>
          <p:cNvPr id="13" name="CuadroTexto 4">
            <a:extLst>
              <a:ext uri="{FF2B5EF4-FFF2-40B4-BE49-F238E27FC236}">
                <a16:creationId xmlns:a16="http://schemas.microsoft.com/office/drawing/2014/main" id="{10D1C513-928E-51C5-BF92-41496A81E031}"/>
              </a:ext>
            </a:extLst>
          </p:cNvPr>
          <p:cNvSpPr txBox="1"/>
          <p:nvPr/>
        </p:nvSpPr>
        <p:spPr>
          <a:xfrm>
            <a:off x="1066800" y="2818506"/>
            <a:ext cx="16154400" cy="4524315"/>
          </a:xfrm>
          <a:prstGeom prst="rect">
            <a:avLst/>
          </a:prstGeom>
          <a:noFill/>
        </p:spPr>
        <p:txBody>
          <a:bodyPr wrap="square" rtlCol="0">
            <a:spAutoFit/>
          </a:bodyPr>
          <a:lstStyle/>
          <a:p>
            <a:pPr algn="just"/>
            <a:r>
              <a:rPr lang="en-GB" sz="3200" b="1" dirty="0">
                <a:solidFill>
                  <a:srgbClr val="F08B33"/>
                </a:solidFill>
                <a:latin typeface="Microsoft Sans Serif" panose="020B0604020202020204" pitchFamily="34" charset="0"/>
                <a:ea typeface="Microsoft Sans Serif" panose="020B0604020202020204" pitchFamily="34" charset="0"/>
                <a:cs typeface="Microsoft Sans Serif" panose="020B0604020202020204" pitchFamily="34" charset="0"/>
              </a:rPr>
              <a:t>Unit 1: Mastering Digital Marketing Strategies</a:t>
            </a:r>
            <a:endParaRPr lang="en-GB" sz="12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GB" sz="2400" dirty="0">
                <a:latin typeface="Microsoft Sans Serif" panose="020B0604020202020204" pitchFamily="34" charset="0"/>
                <a:ea typeface="Microsoft Sans Serif" panose="020B0604020202020204" pitchFamily="34" charset="0"/>
                <a:cs typeface="Microsoft Sans Serif" panose="020B0604020202020204" pitchFamily="34" charset="0"/>
              </a:rPr>
              <a:t>This unit equips learners with a comprehensive understanding of digital marketing’s distinctive features, including global reach, personalisation, and interactive engagement. From developing strategic digital marketing plans to exploring lead generation and optimising conversions, participants gain insights into creating lasting customer relationships in the digital age. The unit concludes by showcasing the significance of a robust online presence through platforms like Google Business Profile, particularly beneficial for microenterprises in rural areas</a:t>
            </a:r>
          </a:p>
          <a:p>
            <a:pPr algn="just"/>
            <a:endParaRPr lang="en-GB" sz="32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GB" sz="3200" b="1" dirty="0">
                <a:solidFill>
                  <a:srgbClr val="F08B33"/>
                </a:solidFill>
                <a:latin typeface="Microsoft Sans Serif" panose="020B0604020202020204" pitchFamily="34" charset="0"/>
                <a:ea typeface="Microsoft Sans Serif" panose="020B0604020202020204" pitchFamily="34" charset="0"/>
                <a:cs typeface="Microsoft Sans Serif" panose="020B0604020202020204" pitchFamily="34" charset="0"/>
              </a:rPr>
              <a:t>Unit 2: Digital Communication and Interaction</a:t>
            </a:r>
          </a:p>
          <a:p>
            <a:pPr algn="just"/>
            <a:r>
              <a:rPr lang="en-GB" sz="2400" dirty="0">
                <a:latin typeface="Microsoft Sans Serif" panose="020B0604020202020204" pitchFamily="34" charset="0"/>
                <a:ea typeface="Microsoft Sans Serif" panose="020B0604020202020204" pitchFamily="34" charset="0"/>
                <a:cs typeface="Microsoft Sans Serif" panose="020B0604020202020204" pitchFamily="34" charset="0"/>
              </a:rPr>
              <a:t>Unit 2 delves into the dynamics of digital communication, emphasising real-time interaction, multimedia integration, and scalable reach. Learners explore interactive communication strategies, choose effective social media platforms, and craft editorial plans and content calendar for impactful digital marketing</a:t>
            </a:r>
          </a:p>
        </p:txBody>
      </p:sp>
    </p:spTree>
    <p:extLst>
      <p:ext uri="{BB962C8B-B14F-4D97-AF65-F5344CB8AC3E}">
        <p14:creationId xmlns:p14="http://schemas.microsoft.com/office/powerpoint/2010/main" val="8843244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alpha val="19000"/>
          </a:schemeClr>
        </a:solidFill>
        <a:effectLst/>
      </p:bgPr>
    </p:bg>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1066800" y="2149614"/>
            <a:ext cx="9144000" cy="707886"/>
          </a:xfrm>
          <a:prstGeom prst="rect">
            <a:avLst/>
          </a:prstGeom>
          <a:noFill/>
        </p:spPr>
        <p:txBody>
          <a:bodyPr wrap="square">
            <a:spAutoFit/>
          </a:bodyPr>
          <a:lstStyle/>
          <a:p>
            <a:r>
              <a:rPr lang="en-GB" sz="40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Self-Assessment Questions</a:t>
            </a:r>
          </a:p>
        </p:txBody>
      </p:sp>
      <p:graphicFrame>
        <p:nvGraphicFramePr>
          <p:cNvPr id="10" name="Tabla 10">
            <a:extLst>
              <a:ext uri="{FF2B5EF4-FFF2-40B4-BE49-F238E27FC236}">
                <a16:creationId xmlns:a16="http://schemas.microsoft.com/office/drawing/2014/main" id="{4A46A067-06FF-683A-ECEB-3DE92FAACB2F}"/>
              </a:ext>
            </a:extLst>
          </p:cNvPr>
          <p:cNvGraphicFramePr>
            <a:graphicFrameLocks/>
          </p:cNvGraphicFramePr>
          <p:nvPr>
            <p:extLst>
              <p:ext uri="{D42A27DB-BD31-4B8C-83A1-F6EECF244321}">
                <p14:modId xmlns:p14="http://schemas.microsoft.com/office/powerpoint/2010/main" val="1416765884"/>
              </p:ext>
            </p:extLst>
          </p:nvPr>
        </p:nvGraphicFramePr>
        <p:xfrm>
          <a:off x="831300" y="2909192"/>
          <a:ext cx="16625400" cy="5335135"/>
        </p:xfrm>
        <a:graphic>
          <a:graphicData uri="http://schemas.openxmlformats.org/drawingml/2006/table">
            <a:tbl>
              <a:tblPr firstRow="1" bandRow="1">
                <a:tableStyleId>{21E4AEA4-8DFA-4A89-87EB-49C32662AFE0}</a:tableStyleId>
              </a:tblPr>
              <a:tblGrid>
                <a:gridCol w="3325080">
                  <a:extLst>
                    <a:ext uri="{9D8B030D-6E8A-4147-A177-3AD203B41FA5}">
                      <a16:colId xmlns:a16="http://schemas.microsoft.com/office/drawing/2014/main" val="2601891750"/>
                    </a:ext>
                  </a:extLst>
                </a:gridCol>
                <a:gridCol w="3325080">
                  <a:extLst>
                    <a:ext uri="{9D8B030D-6E8A-4147-A177-3AD203B41FA5}">
                      <a16:colId xmlns:a16="http://schemas.microsoft.com/office/drawing/2014/main" val="3559158159"/>
                    </a:ext>
                  </a:extLst>
                </a:gridCol>
                <a:gridCol w="3325080">
                  <a:extLst>
                    <a:ext uri="{9D8B030D-6E8A-4147-A177-3AD203B41FA5}">
                      <a16:colId xmlns:a16="http://schemas.microsoft.com/office/drawing/2014/main" val="1947302738"/>
                    </a:ext>
                  </a:extLst>
                </a:gridCol>
                <a:gridCol w="3325080">
                  <a:extLst>
                    <a:ext uri="{9D8B030D-6E8A-4147-A177-3AD203B41FA5}">
                      <a16:colId xmlns:a16="http://schemas.microsoft.com/office/drawing/2014/main" val="3283798389"/>
                    </a:ext>
                  </a:extLst>
                </a:gridCol>
                <a:gridCol w="3325080">
                  <a:extLst>
                    <a:ext uri="{9D8B030D-6E8A-4147-A177-3AD203B41FA5}">
                      <a16:colId xmlns:a16="http://schemas.microsoft.com/office/drawing/2014/main" val="2128591119"/>
                    </a:ext>
                  </a:extLst>
                </a:gridCol>
              </a:tblGrid>
              <a:tr h="10668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200" b="0" kern="1200" dirty="0">
                          <a:solidFill>
                            <a:schemeClr val="lt1"/>
                          </a:solidFill>
                          <a:effectLst/>
                          <a:latin typeface="+mn-lt"/>
                          <a:ea typeface="+mn-ea"/>
                          <a:cs typeface="+mn-cs"/>
                        </a:rPr>
                        <a:t>1. What is a key characteristic of digital marketing that differentiates it from traditional marketing?</a:t>
                      </a:r>
                      <a:endParaRPr lang="it-IT" sz="2200" b="0" kern="1200" dirty="0">
                        <a:solidFill>
                          <a:schemeClr val="lt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b="0" kern="1200" dirty="0">
                          <a:solidFill>
                            <a:schemeClr val="lt1"/>
                          </a:solidFill>
                          <a:effectLst/>
                          <a:latin typeface="+mn-lt"/>
                          <a:ea typeface="+mn-ea"/>
                          <a:cs typeface="+mn-cs"/>
                        </a:rPr>
                        <a:t>2. </a:t>
                      </a:r>
                      <a:r>
                        <a:rPr lang="en-GB" sz="2200" b="0" kern="1200" dirty="0">
                          <a:solidFill>
                            <a:schemeClr val="lt1"/>
                          </a:solidFill>
                          <a:effectLst/>
                          <a:latin typeface="+mn-lt"/>
                          <a:ea typeface="+mn-ea"/>
                          <a:cs typeface="+mn-cs"/>
                        </a:rPr>
                        <a:t>Why is Lead Generation crucial in the digital marketing process?</a:t>
                      </a:r>
                      <a:endParaRPr lang="it-IT" sz="2200" b="0" kern="1200" dirty="0">
                        <a:solidFill>
                          <a:schemeClr val="lt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200" b="0" kern="1200" dirty="0">
                          <a:solidFill>
                            <a:schemeClr val="lt1"/>
                          </a:solidFill>
                          <a:effectLst/>
                          <a:latin typeface="+mn-lt"/>
                          <a:ea typeface="+mn-ea"/>
                          <a:cs typeface="+mn-cs"/>
                        </a:rPr>
                        <a:t>3. In the context of customer retention, what role do emotional bonds play?</a:t>
                      </a:r>
                      <a:endParaRPr lang="it-IT" sz="2200" b="0" kern="1200" dirty="0">
                        <a:solidFill>
                          <a:schemeClr val="lt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200" b="0" kern="1200" dirty="0">
                          <a:solidFill>
                            <a:schemeClr val="lt1"/>
                          </a:solidFill>
                          <a:effectLst/>
                          <a:latin typeface="+mn-lt"/>
                          <a:ea typeface="+mn-ea"/>
                          <a:cs typeface="+mn-cs"/>
                        </a:rPr>
                        <a:t>4. What is the primary purpose of an Effective Editorial Plan in digital marketing?</a:t>
                      </a:r>
                      <a:endParaRPr lang="it-IT" sz="2200" b="0" kern="1200" dirty="0">
                        <a:solidFill>
                          <a:schemeClr val="lt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b="0" kern="1200" dirty="0">
                          <a:solidFill>
                            <a:schemeClr val="lt1"/>
                          </a:solidFill>
                          <a:effectLst/>
                          <a:latin typeface="+mn-lt"/>
                          <a:ea typeface="+mn-ea"/>
                          <a:cs typeface="+mn-cs"/>
                        </a:rPr>
                        <a:t>5. </a:t>
                      </a:r>
                      <a:r>
                        <a:rPr lang="en-GB" sz="2200" b="0" kern="1200" dirty="0">
                          <a:solidFill>
                            <a:schemeClr val="lt1"/>
                          </a:solidFill>
                          <a:effectLst/>
                          <a:latin typeface="+mn-lt"/>
                          <a:ea typeface="+mn-ea"/>
                          <a:cs typeface="+mn-cs"/>
                        </a:rPr>
                        <a:t>How does Interactive Communication differ from traditional forms?</a:t>
                      </a:r>
                      <a:endParaRPr lang="it-IT" sz="2200" b="0" kern="1200" dirty="0">
                        <a:solidFill>
                          <a:schemeClr val="lt1"/>
                        </a:solidFill>
                        <a:effectLst/>
                        <a:latin typeface="+mn-lt"/>
                        <a:ea typeface="+mn-ea"/>
                        <a:cs typeface="+mn-cs"/>
                      </a:endParaRPr>
                    </a:p>
                  </a:txBody>
                  <a:tcPr/>
                </a:tc>
                <a:extLst>
                  <a:ext uri="{0D108BD9-81ED-4DB2-BD59-A6C34878D82A}">
                    <a16:rowId xmlns:a16="http://schemas.microsoft.com/office/drawing/2014/main" val="4178373252"/>
                  </a:ext>
                </a:extLst>
              </a:tr>
              <a:tr h="3567295">
                <a:tc>
                  <a:txBody>
                    <a:bodyPr/>
                    <a:lstStyle/>
                    <a:p>
                      <a:pPr marL="457200" marR="0" indent="-457200" algn="l" defTabSz="914400" rtl="0" eaLnBrk="1" fontAlgn="auto" latinLnBrk="0" hangingPunct="1">
                        <a:lnSpc>
                          <a:spcPct val="100000"/>
                        </a:lnSpc>
                        <a:spcBef>
                          <a:spcPts val="0"/>
                        </a:spcBef>
                        <a:spcAft>
                          <a:spcPts val="0"/>
                        </a:spcAft>
                        <a:buClrTx/>
                        <a:buSzTx/>
                        <a:buFont typeface="+mj-lt"/>
                        <a:buAutoNum type="alphaLcPeriod"/>
                        <a:tabLst/>
                        <a:defRPr/>
                      </a:pPr>
                      <a:r>
                        <a:rPr lang="en-GB" sz="2200" b="0" noProof="0" dirty="0">
                          <a:solidFill>
                            <a:schemeClr val="tx1"/>
                          </a:solidFill>
                        </a:rPr>
                        <a:t>National reach</a:t>
                      </a:r>
                    </a:p>
                    <a:p>
                      <a:pPr marL="457200" marR="0" indent="-457200" algn="l" defTabSz="914400" rtl="0" eaLnBrk="1" fontAlgn="auto" latinLnBrk="0" hangingPunct="1">
                        <a:lnSpc>
                          <a:spcPct val="100000"/>
                        </a:lnSpc>
                        <a:spcBef>
                          <a:spcPts val="0"/>
                        </a:spcBef>
                        <a:spcAft>
                          <a:spcPts val="0"/>
                        </a:spcAft>
                        <a:buClrTx/>
                        <a:buSzTx/>
                        <a:buFont typeface="+mj-lt"/>
                        <a:buAutoNum type="alphaLcPeriod"/>
                        <a:tabLst/>
                        <a:defRPr/>
                      </a:pPr>
                      <a:r>
                        <a:rPr lang="en-GB" sz="2200" b="0" noProof="0" dirty="0">
                          <a:solidFill>
                            <a:schemeClr val="tx1"/>
                          </a:solidFill>
                        </a:rPr>
                        <a:t>Fixed and static approach</a:t>
                      </a:r>
                    </a:p>
                    <a:p>
                      <a:pPr marL="457200" marR="0" indent="-457200" algn="l" defTabSz="914400" rtl="0" eaLnBrk="1" fontAlgn="auto" latinLnBrk="0" hangingPunct="1">
                        <a:lnSpc>
                          <a:spcPct val="100000"/>
                        </a:lnSpc>
                        <a:spcBef>
                          <a:spcPts val="0"/>
                        </a:spcBef>
                        <a:spcAft>
                          <a:spcPts val="0"/>
                        </a:spcAft>
                        <a:buClrTx/>
                        <a:buSzTx/>
                        <a:buFont typeface="+mj-lt"/>
                        <a:buAutoNum type="alphaLcPeriod"/>
                        <a:tabLst/>
                        <a:defRPr/>
                      </a:pPr>
                      <a:r>
                        <a:rPr lang="en-GB" sz="2200" b="1" noProof="0" dirty="0">
                          <a:solidFill>
                            <a:schemeClr val="tx1"/>
                          </a:solidFill>
                        </a:rPr>
                        <a:t>Interactive engagement with users</a:t>
                      </a:r>
                    </a:p>
                    <a:p>
                      <a:pPr marL="457200" marR="0" indent="-457200" algn="l" defTabSz="914400" rtl="0" eaLnBrk="1" fontAlgn="auto" latinLnBrk="0" hangingPunct="1">
                        <a:lnSpc>
                          <a:spcPct val="100000"/>
                        </a:lnSpc>
                        <a:spcBef>
                          <a:spcPts val="0"/>
                        </a:spcBef>
                        <a:spcAft>
                          <a:spcPts val="0"/>
                        </a:spcAft>
                        <a:buClrTx/>
                        <a:buSzTx/>
                        <a:buFont typeface="+mj-lt"/>
                        <a:buAutoNum type="alphaLcPeriod"/>
                        <a:tabLst/>
                        <a:defRPr/>
                      </a:pPr>
                      <a:r>
                        <a:rPr lang="en-GB" sz="2200" b="0" noProof="0" dirty="0">
                          <a:solidFill>
                            <a:schemeClr val="tx1"/>
                          </a:solidFill>
                        </a:rPr>
                        <a:t>Lack of performance analytics</a:t>
                      </a:r>
                    </a:p>
                  </a:txBody>
                  <a:tcPr/>
                </a:tc>
                <a:tc>
                  <a:txBody>
                    <a:bodyPr/>
                    <a:lstStyle/>
                    <a:p>
                      <a:pPr marL="457200" indent="-457200" algn="l">
                        <a:buFont typeface="+mj-lt"/>
                        <a:buAutoNum type="alphaLcPeriod"/>
                      </a:pPr>
                      <a:r>
                        <a:rPr lang="en-GB" sz="2200" b="0" noProof="0" dirty="0">
                          <a:solidFill>
                            <a:schemeClr val="tx1"/>
                          </a:solidFill>
                        </a:rPr>
                        <a:t>It is only relevant for large enterprises</a:t>
                      </a:r>
                    </a:p>
                    <a:p>
                      <a:pPr marL="457200" indent="-457200" algn="l">
                        <a:buFont typeface="+mj-lt"/>
                        <a:buAutoNum type="alphaLcPeriod"/>
                      </a:pPr>
                      <a:r>
                        <a:rPr lang="en-GB" sz="2200" b="1" noProof="0" dirty="0">
                          <a:solidFill>
                            <a:schemeClr val="tx1"/>
                          </a:solidFill>
                        </a:rPr>
                        <a:t>It fills the sales pipeline with potential leads</a:t>
                      </a:r>
                    </a:p>
                    <a:p>
                      <a:pPr marL="457200" indent="-457200" algn="l">
                        <a:buFont typeface="+mj-lt"/>
                        <a:buAutoNum type="alphaLcPeriod"/>
                      </a:pPr>
                      <a:r>
                        <a:rPr lang="en-GB" sz="2200" b="0" noProof="0" dirty="0">
                          <a:solidFill>
                            <a:schemeClr val="tx1"/>
                          </a:solidFill>
                        </a:rPr>
                        <a:t>It primarily focuses on direct sales</a:t>
                      </a:r>
                    </a:p>
                    <a:p>
                      <a:pPr marL="457200" indent="-457200" algn="l">
                        <a:buFont typeface="+mj-lt"/>
                        <a:buAutoNum type="alphaLcPeriod"/>
                      </a:pPr>
                      <a:r>
                        <a:rPr lang="en-GB" sz="2200" b="0" noProof="0" dirty="0">
                          <a:solidFill>
                            <a:schemeClr val="tx1"/>
                          </a:solidFill>
                        </a:rPr>
                        <a:t>It has no impact on customer insights</a:t>
                      </a:r>
                    </a:p>
                  </a:txBody>
                  <a:tcPr/>
                </a:tc>
                <a:tc>
                  <a:txBody>
                    <a:bodyPr/>
                    <a:lstStyle/>
                    <a:p>
                      <a:pPr marL="457200" indent="-457200" algn="l">
                        <a:buFont typeface="+mj-lt"/>
                        <a:buAutoNum type="alphaLcPeriod"/>
                      </a:pPr>
                      <a:r>
                        <a:rPr lang="en-GB" sz="2200" b="0" noProof="0" dirty="0">
                          <a:solidFill>
                            <a:schemeClr val="tx1"/>
                          </a:solidFill>
                        </a:rPr>
                        <a:t>They have no impact on retention</a:t>
                      </a:r>
                    </a:p>
                    <a:p>
                      <a:pPr marL="457200" indent="-457200" algn="l">
                        <a:buFont typeface="+mj-lt"/>
                        <a:buAutoNum type="alphaLcPeriod"/>
                      </a:pPr>
                      <a:r>
                        <a:rPr lang="en-GB" sz="2200" b="1" noProof="0" dirty="0">
                          <a:solidFill>
                            <a:schemeClr val="tx1"/>
                          </a:solidFill>
                        </a:rPr>
                        <a:t>They foster loyalty and long-term commitment</a:t>
                      </a:r>
                    </a:p>
                    <a:p>
                      <a:pPr marL="457200" indent="-457200" algn="l">
                        <a:buFont typeface="+mj-lt"/>
                        <a:buAutoNum type="alphaLcPeriod"/>
                      </a:pPr>
                      <a:r>
                        <a:rPr lang="en-GB" sz="2200" b="0" noProof="0" dirty="0">
                          <a:solidFill>
                            <a:schemeClr val="tx1"/>
                          </a:solidFill>
                        </a:rPr>
                        <a:t>They are irrelevant in the digital age</a:t>
                      </a:r>
                    </a:p>
                    <a:p>
                      <a:pPr marL="457200" indent="-457200" algn="l">
                        <a:buFont typeface="+mj-lt"/>
                        <a:buAutoNum type="alphaLcPeriod"/>
                      </a:pPr>
                      <a:r>
                        <a:rPr lang="en-GB" sz="2200" b="0" noProof="0" dirty="0">
                          <a:solidFill>
                            <a:schemeClr val="tx1"/>
                          </a:solidFill>
                        </a:rPr>
                        <a:t>They only apply to large corporations</a:t>
                      </a:r>
                    </a:p>
                  </a:txBody>
                  <a:tcPr/>
                </a:tc>
                <a:tc>
                  <a:txBody>
                    <a:bodyPr/>
                    <a:lstStyle/>
                    <a:p>
                      <a:pPr marL="457200" indent="-457200" algn="l">
                        <a:buFont typeface="+mj-lt"/>
                        <a:buAutoNum type="alphaLcPeriod"/>
                      </a:pPr>
                      <a:r>
                        <a:rPr lang="en-GB" sz="2200" b="1" noProof="0" dirty="0">
                          <a:solidFill>
                            <a:schemeClr val="tx1"/>
                          </a:solidFill>
                        </a:rPr>
                        <a:t>Defining content to be published online</a:t>
                      </a:r>
                    </a:p>
                    <a:p>
                      <a:pPr marL="457200" indent="-457200" algn="l">
                        <a:buFont typeface="+mj-lt"/>
                        <a:buAutoNum type="alphaLcPeriod"/>
                      </a:pPr>
                      <a:r>
                        <a:rPr lang="en-GB" sz="2200" b="0" noProof="0" dirty="0">
                          <a:solidFill>
                            <a:schemeClr val="tx1"/>
                          </a:solidFill>
                        </a:rPr>
                        <a:t>Managing financial resources</a:t>
                      </a:r>
                    </a:p>
                    <a:p>
                      <a:pPr marL="457200" indent="-457200" algn="l">
                        <a:buFont typeface="+mj-lt"/>
                        <a:buAutoNum type="alphaLcPeriod"/>
                      </a:pPr>
                      <a:r>
                        <a:rPr lang="en-GB" sz="2200" b="0" noProof="0" dirty="0">
                          <a:solidFill>
                            <a:schemeClr val="tx1"/>
                          </a:solidFill>
                        </a:rPr>
                        <a:t>Evaluating competitor strategies</a:t>
                      </a:r>
                    </a:p>
                    <a:p>
                      <a:pPr marL="457200" indent="-457200" algn="l">
                        <a:buFont typeface="+mj-lt"/>
                        <a:buAutoNum type="alphaLcPeriod"/>
                      </a:pPr>
                      <a:r>
                        <a:rPr lang="en-GB" sz="2200" b="0" noProof="0" dirty="0">
                          <a:solidFill>
                            <a:schemeClr val="tx1"/>
                          </a:solidFill>
                        </a:rPr>
                        <a:t>Conducting market research</a:t>
                      </a:r>
                    </a:p>
                  </a:txBody>
                  <a:tcPr/>
                </a:tc>
                <a:tc>
                  <a:txBody>
                    <a:bodyPr/>
                    <a:lstStyle/>
                    <a:p>
                      <a:pPr marL="457200" marR="0" lvl="0" indent="-457200" algn="l" defTabSz="914400" rtl="0" eaLnBrk="1" fontAlgn="auto" latinLnBrk="0" hangingPunct="1">
                        <a:lnSpc>
                          <a:spcPct val="100000"/>
                        </a:lnSpc>
                        <a:spcBef>
                          <a:spcPts val="0"/>
                        </a:spcBef>
                        <a:spcAft>
                          <a:spcPts val="0"/>
                        </a:spcAft>
                        <a:buClrTx/>
                        <a:buSzTx/>
                        <a:buFont typeface="+mj-lt"/>
                        <a:buAutoNum type="alphaLcPeriod"/>
                        <a:tabLst/>
                        <a:defRPr/>
                      </a:pPr>
                      <a:r>
                        <a:rPr lang="en-GB" sz="2200" b="0" noProof="0" dirty="0">
                          <a:solidFill>
                            <a:schemeClr val="tx1"/>
                          </a:solidFill>
                        </a:rPr>
                        <a:t>It is less effective due to a lack of feedback</a:t>
                      </a:r>
                    </a:p>
                    <a:p>
                      <a:pPr marL="457200" marR="0" lvl="0" indent="-457200" algn="l" defTabSz="914400" rtl="0" eaLnBrk="1" fontAlgn="auto" latinLnBrk="0" hangingPunct="1">
                        <a:lnSpc>
                          <a:spcPct val="100000"/>
                        </a:lnSpc>
                        <a:spcBef>
                          <a:spcPts val="0"/>
                        </a:spcBef>
                        <a:spcAft>
                          <a:spcPts val="0"/>
                        </a:spcAft>
                        <a:buClrTx/>
                        <a:buSzTx/>
                        <a:buFont typeface="+mj-lt"/>
                        <a:buAutoNum type="alphaLcPeriod"/>
                        <a:tabLst/>
                        <a:defRPr/>
                      </a:pPr>
                      <a:r>
                        <a:rPr lang="en-GB" sz="2200" b="0" noProof="0" dirty="0">
                          <a:solidFill>
                            <a:schemeClr val="tx1"/>
                          </a:solidFill>
                        </a:rPr>
                        <a:t>It does not involve digital tools</a:t>
                      </a:r>
                    </a:p>
                    <a:p>
                      <a:pPr marL="457200" marR="0" lvl="0" indent="-457200" algn="l" defTabSz="914400" rtl="0" eaLnBrk="1" fontAlgn="auto" latinLnBrk="0" hangingPunct="1">
                        <a:lnSpc>
                          <a:spcPct val="100000"/>
                        </a:lnSpc>
                        <a:spcBef>
                          <a:spcPts val="0"/>
                        </a:spcBef>
                        <a:spcAft>
                          <a:spcPts val="0"/>
                        </a:spcAft>
                        <a:buClrTx/>
                        <a:buSzTx/>
                        <a:buFont typeface="+mj-lt"/>
                        <a:buAutoNum type="alphaLcPeriod"/>
                        <a:tabLst/>
                        <a:defRPr/>
                      </a:pPr>
                      <a:r>
                        <a:rPr lang="en-GB" sz="2200" b="1" noProof="0" dirty="0">
                          <a:solidFill>
                            <a:schemeClr val="tx1"/>
                          </a:solidFill>
                        </a:rPr>
                        <a:t>It creates a feedback loop, making It exceptionally effective</a:t>
                      </a:r>
                    </a:p>
                    <a:p>
                      <a:pPr marL="457200" marR="0" lvl="0" indent="-457200" algn="l" defTabSz="914400" rtl="0" eaLnBrk="1" fontAlgn="auto" latinLnBrk="0" hangingPunct="1">
                        <a:lnSpc>
                          <a:spcPct val="100000"/>
                        </a:lnSpc>
                        <a:spcBef>
                          <a:spcPts val="0"/>
                        </a:spcBef>
                        <a:spcAft>
                          <a:spcPts val="0"/>
                        </a:spcAft>
                        <a:buClrTx/>
                        <a:buSzTx/>
                        <a:buFont typeface="+mj-lt"/>
                        <a:buAutoNum type="alphaLcPeriod"/>
                        <a:tabLst/>
                        <a:defRPr/>
                      </a:pPr>
                      <a:r>
                        <a:rPr lang="en-GB" sz="2200" b="0" noProof="0" dirty="0">
                          <a:solidFill>
                            <a:schemeClr val="tx1"/>
                          </a:solidFill>
                        </a:rPr>
                        <a:t>It focuses solely on visual content</a:t>
                      </a:r>
                    </a:p>
                  </a:txBody>
                  <a:tcPr/>
                </a:tc>
                <a:extLst>
                  <a:ext uri="{0D108BD9-81ED-4DB2-BD59-A6C34878D82A}">
                    <a16:rowId xmlns:a16="http://schemas.microsoft.com/office/drawing/2014/main" val="232408843"/>
                  </a:ext>
                </a:extLst>
              </a:tr>
            </a:tbl>
          </a:graphicData>
        </a:graphic>
      </p:graphicFrame>
    </p:spTree>
    <p:extLst>
      <p:ext uri="{BB962C8B-B14F-4D97-AF65-F5344CB8AC3E}">
        <p14:creationId xmlns:p14="http://schemas.microsoft.com/office/powerpoint/2010/main" val="14070765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59F9E6D-37B9-D677-B302-6B4692430D8B}"/>
              </a:ext>
            </a:extLst>
          </p:cNvPr>
          <p:cNvSpPr txBox="1"/>
          <p:nvPr/>
        </p:nvSpPr>
        <p:spPr>
          <a:xfrm>
            <a:off x="2133600" y="6057900"/>
            <a:ext cx="14249400" cy="1938992"/>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GB" sz="8000" b="1" spc="-114">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Thank you! </a:t>
            </a:r>
          </a:p>
          <a:p>
            <a:pPr algn="ctr">
              <a:spcBef>
                <a:spcPts val="5"/>
              </a:spcBef>
              <a:tabLst>
                <a:tab pos="1205230" algn="l"/>
                <a:tab pos="1926589" algn="l"/>
                <a:tab pos="2915920" algn="l"/>
                <a:tab pos="3444875" algn="l"/>
                <a:tab pos="4383405" algn="l"/>
                <a:tab pos="6796405" algn="l"/>
              </a:tabLst>
              <a:defRPr/>
            </a:pPr>
            <a:r>
              <a:rPr lang="en-GB" sz="4000" b="1">
                <a:latin typeface="Microsoft Sans Serif" panose="020B0604020202020204" pitchFamily="34" charset="0"/>
                <a:ea typeface="Microsoft Sans Serif" panose="020B0604020202020204" pitchFamily="34" charset="0"/>
                <a:cs typeface="Microsoft Sans Serif" panose="020B0604020202020204" pitchFamily="34" charset="0"/>
              </a:rPr>
              <a:t>Continue your training path at </a:t>
            </a:r>
            <a:r>
              <a:rPr lang="en-GB" sz="40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hlinkClick r:id="rId2">
                  <a:extLst>
                    <a:ext uri="{A12FA001-AC4F-418D-AE19-62706E023703}">
                      <ahyp:hlinkClr xmlns:ahyp="http://schemas.microsoft.com/office/drawing/2018/hyperlinkcolor" val="tx"/>
                    </a:ext>
                  </a:extLst>
                </a:hlinkClick>
              </a:rPr>
              <a:t>https://www.digitalmicro2.eu/</a:t>
            </a:r>
            <a:r>
              <a:rPr lang="en-GB" sz="40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  </a:t>
            </a:r>
          </a:p>
        </p:txBody>
      </p:sp>
    </p:spTree>
    <p:extLst>
      <p:ext uri="{BB962C8B-B14F-4D97-AF65-F5344CB8AC3E}">
        <p14:creationId xmlns:p14="http://schemas.microsoft.com/office/powerpoint/2010/main" val="2638176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Marcador de contenido 11">
            <a:extLst>
              <a:ext uri="{FF2B5EF4-FFF2-40B4-BE49-F238E27FC236}">
                <a16:creationId xmlns:a16="http://schemas.microsoft.com/office/drawing/2014/main" id="{94D7209E-92FF-B48B-E15E-41DFFC8B7713}"/>
              </a:ext>
            </a:extLst>
          </p:cNvPr>
          <p:cNvGraphicFramePr>
            <a:graphicFrameLocks noGrp="1"/>
          </p:cNvGraphicFramePr>
          <p:nvPr>
            <p:ph sz="half" idx="1"/>
            <p:extLst>
              <p:ext uri="{D42A27DB-BD31-4B8C-83A1-F6EECF244321}">
                <p14:modId xmlns:p14="http://schemas.microsoft.com/office/powerpoint/2010/main" val="3314629949"/>
              </p:ext>
            </p:extLst>
          </p:nvPr>
        </p:nvGraphicFramePr>
        <p:xfrm>
          <a:off x="1066800" y="2857499"/>
          <a:ext cx="16154400" cy="62484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Imagen 1">
            <a:extLst>
              <a:ext uri="{FF2B5EF4-FFF2-40B4-BE49-F238E27FC236}">
                <a16:creationId xmlns:a16="http://schemas.microsoft.com/office/drawing/2014/main" id="{9C397ED9-099E-4F08-C8BC-1BE7996F26E1}"/>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5" name="CuadroTexto 6">
            <a:extLst>
              <a:ext uri="{FF2B5EF4-FFF2-40B4-BE49-F238E27FC236}">
                <a16:creationId xmlns:a16="http://schemas.microsoft.com/office/drawing/2014/main" id="{EBCF4741-98E0-C43D-FF12-172F75EA4B77}"/>
              </a:ext>
            </a:extLst>
          </p:cNvPr>
          <p:cNvSpPr txBox="1"/>
          <p:nvPr/>
        </p:nvSpPr>
        <p:spPr>
          <a:xfrm>
            <a:off x="1066800" y="2149614"/>
            <a:ext cx="9144000" cy="707886"/>
          </a:xfrm>
          <a:prstGeom prst="rect">
            <a:avLst/>
          </a:prstGeom>
          <a:noFill/>
        </p:spPr>
        <p:txBody>
          <a:bodyPr wrap="square">
            <a:spAutoFit/>
          </a:bodyPr>
          <a:lstStyle/>
          <a:p>
            <a:r>
              <a:rPr lang="en-GB" sz="40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Index</a:t>
            </a:r>
          </a:p>
        </p:txBody>
      </p:sp>
    </p:spTree>
    <p:extLst>
      <p:ext uri="{BB962C8B-B14F-4D97-AF65-F5344CB8AC3E}">
        <p14:creationId xmlns:p14="http://schemas.microsoft.com/office/powerpoint/2010/main" val="2795006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4">
            <a:extLst>
              <a:ext uri="{FF2B5EF4-FFF2-40B4-BE49-F238E27FC236}">
                <a16:creationId xmlns:a16="http://schemas.microsoft.com/office/drawing/2014/main" id="{0916DEC5-2590-D6FC-A200-B969387BDC3C}"/>
              </a:ext>
            </a:extLst>
          </p:cNvPr>
          <p:cNvSpPr txBox="1"/>
          <p:nvPr/>
        </p:nvSpPr>
        <p:spPr>
          <a:xfrm>
            <a:off x="1066800" y="2818506"/>
            <a:ext cx="16154400" cy="523220"/>
          </a:xfrm>
          <a:prstGeom prst="rect">
            <a:avLst/>
          </a:prstGeom>
          <a:noFill/>
        </p:spPr>
        <p:txBody>
          <a:bodyPr wrap="square" rtlCol="0">
            <a:spAutoFit/>
          </a:bodyPr>
          <a:lstStyle/>
          <a:p>
            <a:r>
              <a:rPr lang="en-GB" sz="2800" b="1" dirty="0">
                <a:latin typeface="Microsoft Sans Serif" panose="020B0604020202020204" pitchFamily="34" charset="0"/>
                <a:ea typeface="Microsoft Sans Serif" panose="020B0604020202020204" pitchFamily="34" charset="0"/>
                <a:cs typeface="Microsoft Sans Serif" panose="020B0604020202020204" pitchFamily="34" charset="0"/>
              </a:rPr>
              <a:t>1.1 Introduction to Digital Marketing (1)</a:t>
            </a: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8" name="CuadroTexto 6">
            <a:extLst>
              <a:ext uri="{FF2B5EF4-FFF2-40B4-BE49-F238E27FC236}">
                <a16:creationId xmlns:a16="http://schemas.microsoft.com/office/drawing/2014/main" id="{EE652E07-A214-1873-F267-8A5B54E8E058}"/>
              </a:ext>
            </a:extLst>
          </p:cNvPr>
          <p:cNvSpPr txBox="1"/>
          <p:nvPr/>
        </p:nvSpPr>
        <p:spPr>
          <a:xfrm>
            <a:off x="1066800" y="2149614"/>
            <a:ext cx="11201400" cy="707886"/>
          </a:xfrm>
          <a:prstGeom prst="rect">
            <a:avLst/>
          </a:prstGeom>
          <a:noFill/>
        </p:spPr>
        <p:txBody>
          <a:bodyPr wrap="square">
            <a:spAutoFit/>
          </a:bodyPr>
          <a:lstStyle/>
          <a:p>
            <a:r>
              <a:rPr lang="en-GB" sz="40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 1: Mastering Digital Marketing Strategies </a:t>
            </a:r>
          </a:p>
        </p:txBody>
      </p:sp>
      <p:sp>
        <p:nvSpPr>
          <p:cNvPr id="9" name="CuadroTexto 5">
            <a:extLst>
              <a:ext uri="{FF2B5EF4-FFF2-40B4-BE49-F238E27FC236}">
                <a16:creationId xmlns:a16="http://schemas.microsoft.com/office/drawing/2014/main" id="{825E40C7-87D4-240C-53BA-DEF3F2B84294}"/>
              </a:ext>
            </a:extLst>
          </p:cNvPr>
          <p:cNvSpPr txBox="1"/>
          <p:nvPr/>
        </p:nvSpPr>
        <p:spPr>
          <a:xfrm>
            <a:off x="1066800" y="3526392"/>
            <a:ext cx="16154400" cy="5170646"/>
          </a:xfrm>
          <a:prstGeom prst="rect">
            <a:avLst/>
          </a:prstGeom>
          <a:noFill/>
        </p:spPr>
        <p:txBody>
          <a:bodyPr wrap="square" rtlCol="0">
            <a:spAutoFit/>
          </a:bodyPr>
          <a:lstStyle/>
          <a:p>
            <a:pPr algn="just"/>
            <a:r>
              <a:rPr lang="en-GB" sz="2200" dirty="0">
                <a:latin typeface="Microsoft Sans Serif" panose="020B0604020202020204" pitchFamily="34" charset="0"/>
                <a:cs typeface="Microsoft Sans Serif" panose="020B0604020202020204" pitchFamily="34" charset="0"/>
              </a:rPr>
              <a:t>Digital Marketing utilises digital channels and tools such as the internet, mobile devices, social media and other digital means to promote brands and related goods – products and services. Unlike and beside conventional marketing, digital marketing offers a unique set of tools, initiatives and opportunities that are exclusive to the online environment.</a:t>
            </a:r>
          </a:p>
          <a:p>
            <a:pPr algn="just"/>
            <a:endParaRPr lang="en-GB" sz="2200" dirty="0">
              <a:latin typeface="Microsoft Sans Serif" panose="020B0604020202020204" pitchFamily="34" charset="0"/>
              <a:cs typeface="Microsoft Sans Serif" panose="020B0604020202020204" pitchFamily="34" charset="0"/>
            </a:endParaRPr>
          </a:p>
          <a:p>
            <a:pPr algn="just"/>
            <a:r>
              <a:rPr lang="en-GB" sz="2200" dirty="0">
                <a:latin typeface="Microsoft Sans Serif" panose="020B0604020202020204" pitchFamily="34" charset="0"/>
                <a:cs typeface="Microsoft Sans Serif" panose="020B0604020202020204" pitchFamily="34" charset="0"/>
              </a:rPr>
              <a:t>Although in the early days of its popularity it might have been thought that digital marketing was only an online projection of traditional marketing, digital marketing is now acknowledged as an independent discipline with distinctive features and practices.</a:t>
            </a:r>
          </a:p>
          <a:p>
            <a:pPr algn="just"/>
            <a:endParaRPr lang="en-GB" sz="2200" dirty="0">
              <a:latin typeface="Microsoft Sans Serif" panose="020B0604020202020204" pitchFamily="34" charset="0"/>
              <a:cs typeface="Microsoft Sans Serif" panose="020B0604020202020204" pitchFamily="34" charset="0"/>
            </a:endParaRPr>
          </a:p>
          <a:p>
            <a:pPr algn="just"/>
            <a:r>
              <a:rPr lang="en-GB" sz="2200" b="1" dirty="0">
                <a:latin typeface="Microsoft Sans Serif" panose="020B0604020202020204" pitchFamily="34" charset="0"/>
                <a:cs typeface="Microsoft Sans Serif" panose="020B0604020202020204" pitchFamily="34" charset="0"/>
              </a:rPr>
              <a:t>Key and characteristics aspects </a:t>
            </a:r>
            <a:r>
              <a:rPr lang="en-GB" sz="2200" dirty="0">
                <a:latin typeface="Microsoft Sans Serif" panose="020B0604020202020204" pitchFamily="34" charset="0"/>
                <a:cs typeface="Microsoft Sans Serif" panose="020B0604020202020204" pitchFamily="34" charset="0"/>
              </a:rPr>
              <a:t>of digital marketing:</a:t>
            </a:r>
          </a:p>
          <a:p>
            <a:pPr algn="just"/>
            <a:endParaRPr lang="en-GB" sz="22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200" b="1" dirty="0">
                <a:latin typeface="Microsoft Sans Serif" panose="020B0604020202020204" pitchFamily="34" charset="0"/>
                <a:cs typeface="Microsoft Sans Serif" panose="020B0604020202020204" pitchFamily="34" charset="0"/>
              </a:rPr>
              <a:t>Branding</a:t>
            </a:r>
            <a:r>
              <a:rPr lang="en-GB" sz="2200" dirty="0">
                <a:latin typeface="Microsoft Sans Serif" panose="020B0604020202020204" pitchFamily="34" charset="0"/>
                <a:cs typeface="Microsoft Sans Serif" panose="020B0604020202020204" pitchFamily="34" charset="0"/>
              </a:rPr>
              <a:t>: Digital platforms provide an excellent opportunity to build and enhance brand image and identity</a:t>
            </a:r>
          </a:p>
          <a:p>
            <a:pPr marL="342900" indent="-342900" algn="just">
              <a:buFont typeface="Arial" panose="020B0604020202020204" pitchFamily="34" charset="0"/>
              <a:buChar char="•"/>
            </a:pPr>
            <a:endParaRPr lang="en-GB" sz="22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200" b="1" dirty="0">
                <a:latin typeface="Microsoft Sans Serif" panose="020B0604020202020204" pitchFamily="34" charset="0"/>
                <a:cs typeface="Microsoft Sans Serif" panose="020B0604020202020204" pitchFamily="34" charset="0"/>
              </a:rPr>
              <a:t>Comprehensive Approach</a:t>
            </a:r>
            <a:r>
              <a:rPr lang="en-GB" sz="2200" dirty="0">
                <a:latin typeface="Microsoft Sans Serif" panose="020B0604020202020204" pitchFamily="34" charset="0"/>
                <a:cs typeface="Microsoft Sans Serif" panose="020B0604020202020204" pitchFamily="34" charset="0"/>
              </a:rPr>
              <a:t>: Share of links enables a wider and more customised approach to the target audience</a:t>
            </a:r>
          </a:p>
          <a:p>
            <a:pPr marL="342900" indent="-342900" algn="just">
              <a:buFont typeface="Arial" panose="020B0604020202020204" pitchFamily="34" charset="0"/>
              <a:buChar char="•"/>
            </a:pPr>
            <a:endParaRPr lang="en-GB" sz="22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200" b="1" dirty="0">
                <a:latin typeface="Microsoft Sans Serif" panose="020B0604020202020204" pitchFamily="34" charset="0"/>
                <a:cs typeface="Microsoft Sans Serif" panose="020B0604020202020204" pitchFamily="34" charset="0"/>
              </a:rPr>
              <a:t>Global Reach</a:t>
            </a:r>
            <a:r>
              <a:rPr lang="en-GB" sz="2200" dirty="0">
                <a:latin typeface="Microsoft Sans Serif" panose="020B0604020202020204" pitchFamily="34" charset="0"/>
                <a:cs typeface="Microsoft Sans Serif" panose="020B0604020202020204" pitchFamily="34" charset="0"/>
              </a:rPr>
              <a:t>: Unlike traditional marketing, digital strategies enable businesses, including those in rural areas, to reach a global audience, breaking geographical barriers</a:t>
            </a:r>
          </a:p>
        </p:txBody>
      </p:sp>
    </p:spTree>
    <p:extLst>
      <p:ext uri="{BB962C8B-B14F-4D97-AF65-F5344CB8AC3E}">
        <p14:creationId xmlns:p14="http://schemas.microsoft.com/office/powerpoint/2010/main" val="350808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4">
            <a:extLst>
              <a:ext uri="{FF2B5EF4-FFF2-40B4-BE49-F238E27FC236}">
                <a16:creationId xmlns:a16="http://schemas.microsoft.com/office/drawing/2014/main" id="{0916DEC5-2590-D6FC-A200-B969387BDC3C}"/>
              </a:ext>
            </a:extLst>
          </p:cNvPr>
          <p:cNvSpPr txBox="1"/>
          <p:nvPr/>
        </p:nvSpPr>
        <p:spPr>
          <a:xfrm>
            <a:off x="1066800" y="2818506"/>
            <a:ext cx="16154400" cy="523220"/>
          </a:xfrm>
          <a:prstGeom prst="rect">
            <a:avLst/>
          </a:prstGeom>
          <a:noFill/>
        </p:spPr>
        <p:txBody>
          <a:bodyPr wrap="square" rtlCol="0">
            <a:spAutoFit/>
          </a:bodyPr>
          <a:lstStyle/>
          <a:p>
            <a:r>
              <a:rPr lang="en-GB" sz="2800" b="1" dirty="0">
                <a:latin typeface="Microsoft Sans Serif" panose="020B0604020202020204" pitchFamily="34" charset="0"/>
                <a:ea typeface="Microsoft Sans Serif" panose="020B0604020202020204" pitchFamily="34" charset="0"/>
                <a:cs typeface="Microsoft Sans Serif" panose="020B0604020202020204" pitchFamily="34" charset="0"/>
              </a:rPr>
              <a:t>1.1 Introduction to Digital Marketing (1)</a:t>
            </a: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8" name="CuadroTexto 6">
            <a:extLst>
              <a:ext uri="{FF2B5EF4-FFF2-40B4-BE49-F238E27FC236}">
                <a16:creationId xmlns:a16="http://schemas.microsoft.com/office/drawing/2014/main" id="{EE652E07-A214-1873-F267-8A5B54E8E058}"/>
              </a:ext>
            </a:extLst>
          </p:cNvPr>
          <p:cNvSpPr txBox="1"/>
          <p:nvPr/>
        </p:nvSpPr>
        <p:spPr>
          <a:xfrm>
            <a:off x="1066800" y="2149614"/>
            <a:ext cx="11201400" cy="707886"/>
          </a:xfrm>
          <a:prstGeom prst="rect">
            <a:avLst/>
          </a:prstGeom>
          <a:noFill/>
        </p:spPr>
        <p:txBody>
          <a:bodyPr wrap="square">
            <a:spAutoFit/>
          </a:bodyPr>
          <a:lstStyle/>
          <a:p>
            <a:r>
              <a:rPr lang="en-GB" sz="40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 1: Mastering Digital Marketing Strategies </a:t>
            </a:r>
          </a:p>
        </p:txBody>
      </p:sp>
      <p:sp>
        <p:nvSpPr>
          <p:cNvPr id="9" name="CuadroTexto 5">
            <a:extLst>
              <a:ext uri="{FF2B5EF4-FFF2-40B4-BE49-F238E27FC236}">
                <a16:creationId xmlns:a16="http://schemas.microsoft.com/office/drawing/2014/main" id="{825E40C7-87D4-240C-53BA-DEF3F2B84294}"/>
              </a:ext>
            </a:extLst>
          </p:cNvPr>
          <p:cNvSpPr txBox="1"/>
          <p:nvPr/>
        </p:nvSpPr>
        <p:spPr>
          <a:xfrm>
            <a:off x="1066800" y="3526392"/>
            <a:ext cx="16154400" cy="5509200"/>
          </a:xfrm>
          <a:prstGeom prst="rect">
            <a:avLst/>
          </a:prstGeom>
          <a:noFill/>
        </p:spPr>
        <p:txBody>
          <a:bodyPr wrap="square" rtlCol="0">
            <a:spAutoFit/>
          </a:bodyPr>
          <a:lstStyle/>
          <a:p>
            <a:pPr marL="342900" indent="-342900" algn="just">
              <a:buFont typeface="Arial" panose="020B0604020202020204" pitchFamily="34" charset="0"/>
              <a:buChar char="•"/>
            </a:pPr>
            <a:r>
              <a:rPr lang="en-GB" sz="2200" b="1" dirty="0">
                <a:latin typeface="Microsoft Sans Serif" panose="020B0604020202020204" pitchFamily="34" charset="0"/>
                <a:cs typeface="Microsoft Sans Serif" panose="020B0604020202020204" pitchFamily="34" charset="0"/>
              </a:rPr>
              <a:t>Personalisation</a:t>
            </a:r>
            <a:r>
              <a:rPr lang="en-GB" sz="2200" dirty="0">
                <a:latin typeface="Microsoft Sans Serif" panose="020B0604020202020204" pitchFamily="34" charset="0"/>
                <a:cs typeface="Microsoft Sans Serif" panose="020B0604020202020204" pitchFamily="34" charset="0"/>
              </a:rPr>
              <a:t>: Digital marketing allows businesses to tailor content and interactions based on individual preferences and behaviours</a:t>
            </a:r>
          </a:p>
          <a:p>
            <a:pPr marL="342900" indent="-342900" algn="just">
              <a:buFont typeface="Arial" panose="020B0604020202020204" pitchFamily="34" charset="0"/>
              <a:buChar char="•"/>
            </a:pPr>
            <a:endParaRPr lang="en-GB" sz="22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200" b="1" dirty="0">
                <a:latin typeface="Microsoft Sans Serif" panose="020B0604020202020204" pitchFamily="34" charset="0"/>
                <a:cs typeface="Microsoft Sans Serif" panose="020B0604020202020204" pitchFamily="34" charset="0"/>
              </a:rPr>
              <a:t>User-Friendly Design and Functionality</a:t>
            </a:r>
            <a:r>
              <a:rPr lang="en-GB" sz="2200" dirty="0">
                <a:latin typeface="Microsoft Sans Serif" panose="020B0604020202020204" pitchFamily="34" charset="0"/>
                <a:cs typeface="Microsoft Sans Serif" panose="020B0604020202020204" pitchFamily="34" charset="0"/>
              </a:rPr>
              <a:t>: Simple and user-friendly platforms contribute to a positive user experience (</a:t>
            </a:r>
            <a:r>
              <a:rPr lang="en-GB" sz="2200" b="1" dirty="0">
                <a:latin typeface="Microsoft Sans Serif" panose="020B0604020202020204" pitchFamily="34" charset="0"/>
                <a:cs typeface="Microsoft Sans Serif" panose="020B0604020202020204" pitchFamily="34" charset="0"/>
              </a:rPr>
              <a:t>UX/UI</a:t>
            </a:r>
            <a:r>
              <a:rPr lang="en-GB" sz="2200" dirty="0">
                <a:latin typeface="Microsoft Sans Serif" panose="020B0604020202020204" pitchFamily="34" charset="0"/>
                <a:cs typeface="Microsoft Sans Serif" panose="020B0604020202020204" pitchFamily="34" charset="0"/>
              </a:rPr>
              <a:t>)</a:t>
            </a:r>
          </a:p>
          <a:p>
            <a:pPr marL="342900" indent="-342900" algn="just">
              <a:buFont typeface="Arial" panose="020B0604020202020204" pitchFamily="34" charset="0"/>
              <a:buChar char="•"/>
            </a:pPr>
            <a:endParaRPr lang="en-GB" sz="22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200" b="1" dirty="0">
                <a:latin typeface="Microsoft Sans Serif" panose="020B0604020202020204" pitchFamily="34" charset="0"/>
                <a:cs typeface="Microsoft Sans Serif" panose="020B0604020202020204" pitchFamily="34" charset="0"/>
              </a:rPr>
              <a:t>Interactive Engagement</a:t>
            </a:r>
            <a:r>
              <a:rPr lang="en-GB" sz="2200" dirty="0">
                <a:latin typeface="Microsoft Sans Serif" panose="020B0604020202020204" pitchFamily="34" charset="0"/>
                <a:cs typeface="Microsoft Sans Serif" panose="020B0604020202020204" pitchFamily="34" charset="0"/>
              </a:rPr>
              <a:t>: Digital environment allows users to actively react and engage with brands, fostering a positive brand experience</a:t>
            </a:r>
          </a:p>
          <a:p>
            <a:pPr marL="342900" indent="-342900" algn="just">
              <a:buFont typeface="Arial" panose="020B0604020202020204" pitchFamily="34" charset="0"/>
              <a:buChar char="•"/>
            </a:pPr>
            <a:endParaRPr lang="en-GB" sz="22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200" b="1" dirty="0">
                <a:latin typeface="Microsoft Sans Serif" panose="020B0604020202020204" pitchFamily="34" charset="0"/>
                <a:cs typeface="Microsoft Sans Serif" panose="020B0604020202020204" pitchFamily="34" charset="0"/>
              </a:rPr>
              <a:t>Community</a:t>
            </a:r>
            <a:r>
              <a:rPr lang="en-GB" sz="2200" dirty="0">
                <a:latin typeface="Microsoft Sans Serif" panose="020B0604020202020204" pitchFamily="34" charset="0"/>
                <a:cs typeface="Microsoft Sans Serif" panose="020B0604020202020204" pitchFamily="34" charset="0"/>
              </a:rPr>
              <a:t>: Again, internet facilitates strong connections between organisations and their audiences</a:t>
            </a:r>
          </a:p>
          <a:p>
            <a:pPr marL="342900" indent="-342900" algn="just">
              <a:buFont typeface="Arial" panose="020B0604020202020204" pitchFamily="34" charset="0"/>
              <a:buChar char="•"/>
            </a:pPr>
            <a:endParaRPr lang="en-GB" sz="22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200" b="1" dirty="0">
                <a:latin typeface="Microsoft Sans Serif" panose="020B0604020202020204" pitchFamily="34" charset="0"/>
                <a:cs typeface="Microsoft Sans Serif" panose="020B0604020202020204" pitchFamily="34" charset="0"/>
              </a:rPr>
              <a:t>Visual Storytelling</a:t>
            </a:r>
            <a:r>
              <a:rPr lang="en-GB" sz="2200" dirty="0">
                <a:latin typeface="Microsoft Sans Serif" panose="020B0604020202020204" pitchFamily="34" charset="0"/>
                <a:cs typeface="Microsoft Sans Serif" panose="020B0604020202020204" pitchFamily="34" charset="0"/>
              </a:rPr>
              <a:t>: Various image- and video-based tools enrich the overall brand and related product communication</a:t>
            </a:r>
          </a:p>
          <a:p>
            <a:pPr algn="just"/>
            <a:endParaRPr lang="en-GB" sz="22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200" b="1" dirty="0">
                <a:latin typeface="Microsoft Sans Serif" panose="020B0604020202020204" pitchFamily="34" charset="0"/>
                <a:cs typeface="Microsoft Sans Serif" panose="020B0604020202020204" pitchFamily="34" charset="0"/>
              </a:rPr>
              <a:t>Virality</a:t>
            </a:r>
            <a:r>
              <a:rPr lang="en-GB" sz="2200" dirty="0">
                <a:latin typeface="Microsoft Sans Serif" panose="020B0604020202020204" pitchFamily="34" charset="0"/>
                <a:cs typeface="Microsoft Sans Serif" panose="020B0604020202020204" pitchFamily="34" charset="0"/>
              </a:rPr>
              <a:t>: Interconnectedness on the internet allows for a possible exponential expansion and sharing of valuable content</a:t>
            </a:r>
          </a:p>
          <a:p>
            <a:pPr marL="342900" indent="-342900" algn="just">
              <a:buFont typeface="Arial" panose="020B0604020202020204" pitchFamily="34" charset="0"/>
              <a:buChar char="•"/>
            </a:pPr>
            <a:endParaRPr lang="en-GB" sz="22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200" b="1" dirty="0">
                <a:latin typeface="Microsoft Sans Serif" panose="020B0604020202020204" pitchFamily="34" charset="0"/>
                <a:cs typeface="Microsoft Sans Serif" panose="020B0604020202020204" pitchFamily="34" charset="0"/>
              </a:rPr>
              <a:t>Performance Analytics</a:t>
            </a:r>
            <a:r>
              <a:rPr lang="en-GB" sz="2200" dirty="0">
                <a:latin typeface="Microsoft Sans Serif" panose="020B0604020202020204" pitchFamily="34" charset="0"/>
                <a:cs typeface="Microsoft Sans Serif" panose="020B0604020202020204" pitchFamily="34" charset="0"/>
              </a:rPr>
              <a:t>: Online platforms and tools offer tracking and data analytics options, allowing for comprehensive assessment of strategies and campaign performance</a:t>
            </a:r>
          </a:p>
        </p:txBody>
      </p:sp>
    </p:spTree>
    <p:extLst>
      <p:ext uri="{BB962C8B-B14F-4D97-AF65-F5344CB8AC3E}">
        <p14:creationId xmlns:p14="http://schemas.microsoft.com/office/powerpoint/2010/main" val="2997296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4">
            <a:extLst>
              <a:ext uri="{FF2B5EF4-FFF2-40B4-BE49-F238E27FC236}">
                <a16:creationId xmlns:a16="http://schemas.microsoft.com/office/drawing/2014/main" id="{0E10CFB3-6CC2-89B4-02B8-CB87E43E3F76}"/>
              </a:ext>
            </a:extLst>
          </p:cNvPr>
          <p:cNvSpPr txBox="1"/>
          <p:nvPr/>
        </p:nvSpPr>
        <p:spPr>
          <a:xfrm>
            <a:off x="1066800" y="2818506"/>
            <a:ext cx="16154400" cy="523220"/>
          </a:xfrm>
          <a:prstGeom prst="rect">
            <a:avLst/>
          </a:prstGeom>
          <a:noFill/>
        </p:spPr>
        <p:txBody>
          <a:bodyPr wrap="square" rtlCol="0">
            <a:spAutoFit/>
          </a:bodyPr>
          <a:lstStyle/>
          <a:p>
            <a:r>
              <a:rPr lang="en-GB" sz="2800" b="1" dirty="0">
                <a:latin typeface="Microsoft Sans Serif" panose="020B0604020202020204" pitchFamily="34" charset="0"/>
                <a:ea typeface="Microsoft Sans Serif" panose="020B0604020202020204" pitchFamily="34" charset="0"/>
                <a:cs typeface="Microsoft Sans Serif" panose="020B0604020202020204" pitchFamily="34" charset="0"/>
              </a:rPr>
              <a:t>1.2  Developing a Digital Marketing Plan (1) </a:t>
            </a:r>
          </a:p>
        </p:txBody>
      </p:sp>
      <p:pic>
        <p:nvPicPr>
          <p:cNvPr id="5" name="Imagen 1">
            <a:extLst>
              <a:ext uri="{FF2B5EF4-FFF2-40B4-BE49-F238E27FC236}">
                <a16:creationId xmlns:a16="http://schemas.microsoft.com/office/drawing/2014/main" id="{104D6B62-2460-21BE-E78C-E17A8C005E8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2" name="CuadroTexto 6">
            <a:extLst>
              <a:ext uri="{FF2B5EF4-FFF2-40B4-BE49-F238E27FC236}">
                <a16:creationId xmlns:a16="http://schemas.microsoft.com/office/drawing/2014/main" id="{5B04968E-02F5-B321-D184-CA431241FF21}"/>
              </a:ext>
            </a:extLst>
          </p:cNvPr>
          <p:cNvSpPr txBox="1"/>
          <p:nvPr/>
        </p:nvSpPr>
        <p:spPr>
          <a:xfrm>
            <a:off x="1066800" y="2149614"/>
            <a:ext cx="11201400" cy="707886"/>
          </a:xfrm>
          <a:prstGeom prst="rect">
            <a:avLst/>
          </a:prstGeom>
          <a:noFill/>
        </p:spPr>
        <p:txBody>
          <a:bodyPr wrap="square">
            <a:spAutoFit/>
          </a:bodyPr>
          <a:lstStyle/>
          <a:p>
            <a:r>
              <a:rPr lang="en-GB" sz="40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 1: Mastering Digital Marketing Strategies </a:t>
            </a:r>
          </a:p>
        </p:txBody>
      </p:sp>
      <p:grpSp>
        <p:nvGrpSpPr>
          <p:cNvPr id="9" name="Gruppo 8">
            <a:extLst>
              <a:ext uri="{FF2B5EF4-FFF2-40B4-BE49-F238E27FC236}">
                <a16:creationId xmlns:a16="http://schemas.microsoft.com/office/drawing/2014/main" id="{9CC9CD85-B8D8-D7D9-4843-3DE96752F18C}"/>
              </a:ext>
            </a:extLst>
          </p:cNvPr>
          <p:cNvGrpSpPr/>
          <p:nvPr/>
        </p:nvGrpSpPr>
        <p:grpSpPr>
          <a:xfrm>
            <a:off x="1066800" y="3526392"/>
            <a:ext cx="16154400" cy="5509200"/>
            <a:chOff x="1066800" y="3526392"/>
            <a:chExt cx="16154400" cy="5509200"/>
          </a:xfrm>
        </p:grpSpPr>
        <p:sp>
          <p:nvSpPr>
            <p:cNvPr id="3" name="CuadroTexto 5">
              <a:extLst>
                <a:ext uri="{FF2B5EF4-FFF2-40B4-BE49-F238E27FC236}">
                  <a16:creationId xmlns:a16="http://schemas.microsoft.com/office/drawing/2014/main" id="{0AE76666-6486-78A7-5728-11D08ADCD031}"/>
                </a:ext>
              </a:extLst>
            </p:cNvPr>
            <p:cNvSpPr txBox="1"/>
            <p:nvPr/>
          </p:nvSpPr>
          <p:spPr>
            <a:xfrm>
              <a:off x="1066800" y="3526392"/>
              <a:ext cx="16154400" cy="5509200"/>
            </a:xfrm>
            <a:prstGeom prst="rect">
              <a:avLst/>
            </a:prstGeom>
            <a:noFill/>
          </p:spPr>
          <p:txBody>
            <a:bodyPr wrap="square" rtlCol="0">
              <a:spAutoFit/>
            </a:bodyPr>
            <a:lstStyle/>
            <a:p>
              <a:pPr algn="just"/>
              <a:r>
                <a:rPr lang="en-GB" sz="2200" dirty="0">
                  <a:latin typeface="Microsoft Sans Serif" panose="020B0604020202020204" pitchFamily="34" charset="0"/>
                  <a:cs typeface="Microsoft Sans Serif" panose="020B0604020202020204" pitchFamily="34" charset="0"/>
                </a:rPr>
                <a:t>A Digital Marketing Plan represents a strategic document outlining and organisation’s objectives and the related strategies to achieve them in terms of digital marketing and communication. It encompasses roles, responsibilities, timelines and monitoring tools for an effective implementation and evaluation of digital marketing strategies.</a:t>
              </a:r>
            </a:p>
            <a:p>
              <a:pPr algn="just"/>
              <a:endParaRPr lang="en-GB" sz="2200" dirty="0">
                <a:latin typeface="Microsoft Sans Serif" panose="020B0604020202020204" pitchFamily="34" charset="0"/>
                <a:cs typeface="Microsoft Sans Serif" panose="020B0604020202020204" pitchFamily="34" charset="0"/>
              </a:endParaRPr>
            </a:p>
            <a:p>
              <a:pPr algn="just"/>
              <a:r>
                <a:rPr lang="en-GB" sz="2200" dirty="0">
                  <a:latin typeface="Microsoft Sans Serif" panose="020B0604020202020204" pitchFamily="34" charset="0"/>
                  <a:cs typeface="Microsoft Sans Serif" panose="020B0604020202020204" pitchFamily="34" charset="0"/>
                </a:rPr>
                <a:t>While sharing similarities with the traditional marketing plan, a digital marketing plan distinguishes itself operationally. It enables real-time measurement and the formulation of a flexible short-term strategy, emphasising an iterative process between action and control.</a:t>
              </a:r>
            </a:p>
            <a:p>
              <a:pPr algn="just"/>
              <a:endParaRPr lang="en-GB" sz="2200" dirty="0">
                <a:latin typeface="Microsoft Sans Serif" panose="020B0604020202020204" pitchFamily="34" charset="0"/>
                <a:cs typeface="Microsoft Sans Serif" panose="020B0604020202020204" pitchFamily="34" charset="0"/>
              </a:endParaRPr>
            </a:p>
            <a:p>
              <a:pPr algn="just"/>
              <a:r>
                <a:rPr lang="en-GB" sz="2200" dirty="0">
                  <a:latin typeface="Microsoft Sans Serif" panose="020B0604020202020204" pitchFamily="34" charset="0"/>
                  <a:cs typeface="Microsoft Sans Serif" panose="020B0604020202020204" pitchFamily="34" charset="0"/>
                </a:rPr>
                <a:t>This operational difference stems from the ease with which digital marketing enables continuous evaluation of strategies through the analysis of audience interactions and reactions. The direct relationship with the audience eliminates the need to wait for the results of sales of products or services, moving towards a continuous evaluation rather than an after-the-fact one.</a:t>
              </a:r>
            </a:p>
            <a:p>
              <a:pPr algn="just"/>
              <a:endParaRPr lang="en-GB" sz="2200" dirty="0">
                <a:latin typeface="Microsoft Sans Serif" panose="020B0604020202020204" pitchFamily="34" charset="0"/>
                <a:cs typeface="Microsoft Sans Serif" panose="020B0604020202020204" pitchFamily="34" charset="0"/>
              </a:endParaRPr>
            </a:p>
            <a:p>
              <a:pPr algn="just"/>
              <a:r>
                <a:rPr lang="en-GB" sz="2200" dirty="0">
                  <a:latin typeface="Microsoft Sans Serif" panose="020B0604020202020204" pitchFamily="34" charset="0"/>
                  <a:cs typeface="Microsoft Sans Serif" panose="020B0604020202020204" pitchFamily="34" charset="0"/>
                </a:rPr>
                <a:t>In other words, the focus shifted…</a:t>
              </a:r>
            </a:p>
            <a:p>
              <a:pPr algn="just"/>
              <a:endParaRPr lang="en-GB" sz="2200" dirty="0">
                <a:latin typeface="Microsoft Sans Serif" panose="020B0604020202020204" pitchFamily="34" charset="0"/>
                <a:cs typeface="Microsoft Sans Serif" panose="020B0604020202020204" pitchFamily="34" charset="0"/>
              </a:endParaRPr>
            </a:p>
            <a:p>
              <a:pPr algn="just"/>
              <a:endParaRPr lang="en-GB" sz="2200" dirty="0">
                <a:latin typeface="Microsoft Sans Serif" panose="020B0604020202020204" pitchFamily="34" charset="0"/>
                <a:cs typeface="Microsoft Sans Serif" panose="020B0604020202020204" pitchFamily="34" charset="0"/>
              </a:endParaRPr>
            </a:p>
            <a:p>
              <a:pPr algn="ctr"/>
              <a:r>
                <a:rPr lang="en-GB" sz="2200" dirty="0">
                  <a:latin typeface="Microsoft Sans Serif" panose="020B0604020202020204" pitchFamily="34" charset="0"/>
                  <a:cs typeface="Microsoft Sans Serif" panose="020B0604020202020204" pitchFamily="34" charset="0"/>
                </a:rPr>
                <a:t>…from final evaluation </a:t>
              </a:r>
              <a:r>
                <a:rPr lang="en-GB" sz="2200" dirty="0">
                  <a:latin typeface="Microsoft Sans Serif" panose="020B0604020202020204" pitchFamily="34" charset="0"/>
                  <a:cs typeface="Microsoft Sans Serif" panose="020B0604020202020204" pitchFamily="34" charset="0"/>
                  <a:sym typeface="Wingdings" pitchFamily="2" charset="2"/>
                </a:rPr>
                <a:t> to </a:t>
              </a:r>
              <a:r>
                <a:rPr lang="en-GB" sz="2200" b="1" dirty="0">
                  <a:solidFill>
                    <a:srgbClr val="0070C0"/>
                  </a:solidFill>
                  <a:latin typeface="Microsoft Sans Serif" panose="020B0604020202020204" pitchFamily="34" charset="0"/>
                  <a:cs typeface="Microsoft Sans Serif" panose="020B0604020202020204" pitchFamily="34" charset="0"/>
                  <a:sym typeface="Wingdings" pitchFamily="2" charset="2"/>
                </a:rPr>
                <a:t>Ongoing Assessment</a:t>
              </a:r>
              <a:endParaRPr lang="en-GB" sz="2200" b="1" dirty="0">
                <a:solidFill>
                  <a:srgbClr val="0070C0"/>
                </a:solidFill>
                <a:latin typeface="Microsoft Sans Serif" panose="020B0604020202020204" pitchFamily="34" charset="0"/>
                <a:cs typeface="Microsoft Sans Serif" panose="020B0604020202020204" pitchFamily="34" charset="0"/>
              </a:endParaRPr>
            </a:p>
          </p:txBody>
        </p:sp>
        <p:sp>
          <p:nvSpPr>
            <p:cNvPr id="7" name="Parentesi graffa chiusa 6">
              <a:extLst>
                <a:ext uri="{FF2B5EF4-FFF2-40B4-BE49-F238E27FC236}">
                  <a16:creationId xmlns:a16="http://schemas.microsoft.com/office/drawing/2014/main" id="{A03EAA17-AA58-8003-028F-AD0BC033C388}"/>
                </a:ext>
              </a:extLst>
            </p:cNvPr>
            <p:cNvSpPr/>
            <p:nvPr/>
          </p:nvSpPr>
          <p:spPr>
            <a:xfrm rot="5400000">
              <a:off x="8888343" y="217557"/>
              <a:ext cx="511314" cy="16154400"/>
            </a:xfrm>
            <a:prstGeom prst="rightBrace">
              <a:avLst/>
            </a:prstGeom>
            <a:ln>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spTree>
    <p:extLst>
      <p:ext uri="{BB962C8B-B14F-4D97-AF65-F5344CB8AC3E}">
        <p14:creationId xmlns:p14="http://schemas.microsoft.com/office/powerpoint/2010/main" val="1427322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4">
            <a:extLst>
              <a:ext uri="{FF2B5EF4-FFF2-40B4-BE49-F238E27FC236}">
                <a16:creationId xmlns:a16="http://schemas.microsoft.com/office/drawing/2014/main" id="{3C6E5FDA-3148-B47D-9770-AEC284B5BC44}"/>
              </a:ext>
            </a:extLst>
          </p:cNvPr>
          <p:cNvSpPr txBox="1"/>
          <p:nvPr/>
        </p:nvSpPr>
        <p:spPr>
          <a:xfrm>
            <a:off x="1066800" y="2818506"/>
            <a:ext cx="16154400" cy="523220"/>
          </a:xfrm>
          <a:prstGeom prst="rect">
            <a:avLst/>
          </a:prstGeom>
          <a:noFill/>
        </p:spPr>
        <p:txBody>
          <a:bodyPr wrap="square" rtlCol="0">
            <a:spAutoFit/>
          </a:bodyPr>
          <a:lstStyle/>
          <a:p>
            <a:r>
              <a:rPr lang="en-GB" sz="2800" b="1" dirty="0">
                <a:latin typeface="Microsoft Sans Serif" panose="020B0604020202020204" pitchFamily="34" charset="0"/>
                <a:ea typeface="Microsoft Sans Serif" panose="020B0604020202020204" pitchFamily="34" charset="0"/>
                <a:cs typeface="Microsoft Sans Serif" panose="020B0604020202020204" pitchFamily="34" charset="0"/>
              </a:rPr>
              <a:t>1.2  Developing a Digital Marketing Plan (2)</a:t>
            </a:r>
          </a:p>
        </p:txBody>
      </p:sp>
      <p:pic>
        <p:nvPicPr>
          <p:cNvPr id="5" name="Imagen 1">
            <a:extLst>
              <a:ext uri="{FF2B5EF4-FFF2-40B4-BE49-F238E27FC236}">
                <a16:creationId xmlns:a16="http://schemas.microsoft.com/office/drawing/2014/main" id="{5A28BDC7-FE60-5077-EEBA-32570E8F477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2" name="CuadroTexto 6">
            <a:extLst>
              <a:ext uri="{FF2B5EF4-FFF2-40B4-BE49-F238E27FC236}">
                <a16:creationId xmlns:a16="http://schemas.microsoft.com/office/drawing/2014/main" id="{577C5354-2D64-CD43-BBA5-02F700A1387B}"/>
              </a:ext>
            </a:extLst>
          </p:cNvPr>
          <p:cNvSpPr txBox="1"/>
          <p:nvPr/>
        </p:nvSpPr>
        <p:spPr>
          <a:xfrm>
            <a:off x="1066800" y="2149614"/>
            <a:ext cx="11201400" cy="707886"/>
          </a:xfrm>
          <a:prstGeom prst="rect">
            <a:avLst/>
          </a:prstGeom>
          <a:noFill/>
        </p:spPr>
        <p:txBody>
          <a:bodyPr wrap="square">
            <a:spAutoFit/>
          </a:bodyPr>
          <a:lstStyle/>
          <a:p>
            <a:r>
              <a:rPr lang="en-GB" sz="40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 1: Mastering Digital Marketing Strategies </a:t>
            </a:r>
          </a:p>
        </p:txBody>
      </p:sp>
      <p:grpSp>
        <p:nvGrpSpPr>
          <p:cNvPr id="14" name="Gruppo 13">
            <a:extLst>
              <a:ext uri="{FF2B5EF4-FFF2-40B4-BE49-F238E27FC236}">
                <a16:creationId xmlns:a16="http://schemas.microsoft.com/office/drawing/2014/main" id="{FF8BD748-5EF8-E018-8332-348FE530C401}"/>
              </a:ext>
            </a:extLst>
          </p:cNvPr>
          <p:cNvGrpSpPr/>
          <p:nvPr/>
        </p:nvGrpSpPr>
        <p:grpSpPr>
          <a:xfrm>
            <a:off x="1066800" y="3526392"/>
            <a:ext cx="16764000" cy="5680837"/>
            <a:chOff x="1066800" y="3526392"/>
            <a:chExt cx="16764000" cy="5680837"/>
          </a:xfrm>
        </p:grpSpPr>
        <p:sp>
          <p:nvSpPr>
            <p:cNvPr id="3" name="CuadroTexto 5">
              <a:extLst>
                <a:ext uri="{FF2B5EF4-FFF2-40B4-BE49-F238E27FC236}">
                  <a16:creationId xmlns:a16="http://schemas.microsoft.com/office/drawing/2014/main" id="{057DF004-9C42-E2B8-00D9-F732D31DC0A6}"/>
                </a:ext>
              </a:extLst>
            </p:cNvPr>
            <p:cNvSpPr txBox="1"/>
            <p:nvPr/>
          </p:nvSpPr>
          <p:spPr>
            <a:xfrm>
              <a:off x="1066800" y="3526392"/>
              <a:ext cx="16154400" cy="430887"/>
            </a:xfrm>
            <a:prstGeom prst="rect">
              <a:avLst/>
            </a:prstGeom>
            <a:noFill/>
          </p:spPr>
          <p:txBody>
            <a:bodyPr wrap="square" rtlCol="0">
              <a:spAutoFit/>
            </a:bodyPr>
            <a:lstStyle/>
            <a:p>
              <a:pPr algn="just"/>
              <a:r>
                <a:rPr lang="en-GB" sz="2200" b="1" dirty="0">
                  <a:latin typeface="Microsoft Sans Serif" panose="020B0604020202020204" pitchFamily="34" charset="0"/>
                  <a:cs typeface="Microsoft Sans Serif" panose="020B0604020202020204" pitchFamily="34" charset="0"/>
                </a:rPr>
                <a:t>Key steps </a:t>
              </a:r>
              <a:r>
                <a:rPr lang="en-GB" sz="2200" dirty="0">
                  <a:latin typeface="Microsoft Sans Serif" panose="020B0604020202020204" pitchFamily="34" charset="0"/>
                  <a:cs typeface="Microsoft Sans Serif" panose="020B0604020202020204" pitchFamily="34" charset="0"/>
                </a:rPr>
                <a:t>for the development of a digital marketing plan:</a:t>
              </a:r>
              <a:endParaRPr lang="en-GB" sz="2600" b="1" dirty="0">
                <a:solidFill>
                  <a:srgbClr val="0070C0"/>
                </a:solidFill>
                <a:latin typeface="Microsoft Sans Serif" panose="020B0604020202020204" pitchFamily="34" charset="0"/>
                <a:cs typeface="Microsoft Sans Serif" panose="020B0604020202020204" pitchFamily="34" charset="0"/>
              </a:endParaRPr>
            </a:p>
          </p:txBody>
        </p:sp>
        <p:graphicFrame>
          <p:nvGraphicFramePr>
            <p:cNvPr id="7" name="Diagramma 6">
              <a:extLst>
                <a:ext uri="{FF2B5EF4-FFF2-40B4-BE49-F238E27FC236}">
                  <a16:creationId xmlns:a16="http://schemas.microsoft.com/office/drawing/2014/main" id="{3BC96295-2C42-33DC-AD34-F3B5FBDC0246}"/>
                </a:ext>
              </a:extLst>
            </p:cNvPr>
            <p:cNvGraphicFramePr/>
            <p:nvPr>
              <p:extLst>
                <p:ext uri="{D42A27DB-BD31-4B8C-83A1-F6EECF244321}">
                  <p14:modId xmlns:p14="http://schemas.microsoft.com/office/powerpoint/2010/main" val="2768908291"/>
                </p:ext>
              </p:extLst>
            </p:nvPr>
          </p:nvGraphicFramePr>
          <p:xfrm>
            <a:off x="1066800" y="3969979"/>
            <a:ext cx="16764000" cy="12953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CasellaDiTesto 7">
              <a:extLst>
                <a:ext uri="{FF2B5EF4-FFF2-40B4-BE49-F238E27FC236}">
                  <a16:creationId xmlns:a16="http://schemas.microsoft.com/office/drawing/2014/main" id="{D69E88E0-0448-23C2-DD21-CCE6E01915DA}"/>
                </a:ext>
              </a:extLst>
            </p:cNvPr>
            <p:cNvSpPr txBox="1"/>
            <p:nvPr/>
          </p:nvSpPr>
          <p:spPr>
            <a:xfrm>
              <a:off x="1079195" y="4959912"/>
              <a:ext cx="2971800" cy="4247317"/>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Arial" panose="020B0604020202020204" pitchFamily="34" charset="0"/>
                <a:buChar char="•"/>
              </a:pPr>
              <a:r>
                <a:rPr lang="en-GB" sz="2000" dirty="0">
                  <a:latin typeface="Microsoft Sans Serif" panose="020B0604020202020204" pitchFamily="34" charset="0"/>
                  <a:cs typeface="Microsoft Sans Serif" panose="020B0604020202020204" pitchFamily="34" charset="0"/>
                </a:rPr>
                <a:t>Organisational Foundations (mission, vision, values)</a:t>
              </a:r>
            </a:p>
            <a:p>
              <a:pPr marL="285750" indent="-285750">
                <a:buFont typeface="Arial" panose="020B0604020202020204" pitchFamily="34" charset="0"/>
                <a:buChar char="•"/>
              </a:pPr>
              <a:endParaRPr lang="en-GB" sz="1000" dirty="0">
                <a:latin typeface="Microsoft Sans Serif" panose="020B0604020202020204" pitchFamily="34" charset="0"/>
                <a:cs typeface="Microsoft Sans Serif" panose="020B0604020202020204" pitchFamily="34" charset="0"/>
              </a:endParaRPr>
            </a:p>
            <a:p>
              <a:pPr marL="285750" indent="-285750">
                <a:buFont typeface="Arial" panose="020B0604020202020204" pitchFamily="34" charset="0"/>
                <a:buChar char="•"/>
              </a:pPr>
              <a:r>
                <a:rPr lang="en-GB" sz="2000" dirty="0">
                  <a:latin typeface="Microsoft Sans Serif" panose="020B0604020202020204" pitchFamily="34" charset="0"/>
                  <a:cs typeface="Microsoft Sans Serif" panose="020B0604020202020204" pitchFamily="34" charset="0"/>
                </a:rPr>
                <a:t>SWOT Analysis (strengths, weaknesses, threats, opportunities)</a:t>
              </a:r>
            </a:p>
            <a:p>
              <a:pPr marL="285750" indent="-285750">
                <a:buFont typeface="Arial" panose="020B0604020202020204" pitchFamily="34" charset="0"/>
                <a:buChar char="•"/>
              </a:pPr>
              <a:endParaRPr lang="en-GB" sz="1000" dirty="0">
                <a:latin typeface="Microsoft Sans Serif" panose="020B0604020202020204" pitchFamily="34" charset="0"/>
                <a:cs typeface="Microsoft Sans Serif" panose="020B0604020202020204" pitchFamily="34" charset="0"/>
              </a:endParaRPr>
            </a:p>
            <a:p>
              <a:pPr marL="285750" indent="-285750">
                <a:buFont typeface="Arial" panose="020B0604020202020204" pitchFamily="34" charset="0"/>
                <a:buChar char="•"/>
              </a:pPr>
              <a:r>
                <a:rPr lang="en-GB" sz="2000" dirty="0">
                  <a:latin typeface="Microsoft Sans Serif" panose="020B0604020202020204" pitchFamily="34" charset="0"/>
                  <a:cs typeface="Microsoft Sans Serif" panose="020B0604020202020204" pitchFamily="34" charset="0"/>
                </a:rPr>
                <a:t>Online Presence and Geographical Impact Analysis</a:t>
              </a:r>
            </a:p>
            <a:p>
              <a:pPr marL="285750" indent="-285750">
                <a:buFont typeface="Arial" panose="020B0604020202020204" pitchFamily="34" charset="0"/>
                <a:buChar char="•"/>
              </a:pPr>
              <a:endParaRPr lang="en-GB" sz="1000" dirty="0">
                <a:latin typeface="Microsoft Sans Serif" panose="020B0604020202020204" pitchFamily="34" charset="0"/>
                <a:cs typeface="Microsoft Sans Serif" panose="020B0604020202020204" pitchFamily="34" charset="0"/>
              </a:endParaRPr>
            </a:p>
            <a:p>
              <a:pPr marL="285750" indent="-285750">
                <a:buFont typeface="Arial" panose="020B0604020202020204" pitchFamily="34" charset="0"/>
                <a:buChar char="•"/>
              </a:pPr>
              <a:r>
                <a:rPr lang="en-GB" sz="2000" dirty="0">
                  <a:latin typeface="Microsoft Sans Serif" panose="020B0604020202020204" pitchFamily="34" charset="0"/>
                  <a:cs typeface="Microsoft Sans Serif" panose="020B0604020202020204" pitchFamily="34" charset="0"/>
                </a:rPr>
                <a:t>Segment and Target Audience Definition</a:t>
              </a:r>
            </a:p>
          </p:txBody>
        </p:sp>
        <p:sp>
          <p:nvSpPr>
            <p:cNvPr id="9" name="CasellaDiTesto 8">
              <a:extLst>
                <a:ext uri="{FF2B5EF4-FFF2-40B4-BE49-F238E27FC236}">
                  <a16:creationId xmlns:a16="http://schemas.microsoft.com/office/drawing/2014/main" id="{BBE1AEFD-9BD5-C040-3D0E-54021F0EA8C9}"/>
                </a:ext>
              </a:extLst>
            </p:cNvPr>
            <p:cNvSpPr txBox="1"/>
            <p:nvPr/>
          </p:nvSpPr>
          <p:spPr>
            <a:xfrm>
              <a:off x="4526726" y="4959912"/>
              <a:ext cx="2961486" cy="240065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Arial" panose="020B0604020202020204" pitchFamily="34" charset="0"/>
                <a:buChar char="•"/>
              </a:pPr>
              <a:r>
                <a:rPr lang="en-GB" sz="2000" dirty="0">
                  <a:latin typeface="Microsoft Sans Serif" panose="020B0604020202020204" pitchFamily="34" charset="0"/>
                  <a:cs typeface="Microsoft Sans Serif" panose="020B0604020202020204" pitchFamily="34" charset="0"/>
                </a:rPr>
                <a:t>S.M.A.R.T. Criteria Alignment (specific, measurable, assignable, realistic, time-related)</a:t>
              </a:r>
            </a:p>
            <a:p>
              <a:pPr marL="285750" indent="-285750">
                <a:buFont typeface="Arial" panose="020B0604020202020204" pitchFamily="34" charset="0"/>
                <a:buChar char="•"/>
              </a:pPr>
              <a:endParaRPr lang="en-GB" sz="1000" dirty="0">
                <a:latin typeface="Microsoft Sans Serif" panose="020B0604020202020204" pitchFamily="34" charset="0"/>
                <a:cs typeface="Microsoft Sans Serif" panose="020B0604020202020204" pitchFamily="34" charset="0"/>
              </a:endParaRPr>
            </a:p>
            <a:p>
              <a:pPr marL="285750" indent="-285750">
                <a:buFont typeface="Arial" panose="020B0604020202020204" pitchFamily="34" charset="0"/>
                <a:buChar char="•"/>
              </a:pPr>
              <a:r>
                <a:rPr lang="en-GB" sz="2000" dirty="0">
                  <a:latin typeface="Microsoft Sans Serif" panose="020B0604020202020204" pitchFamily="34" charset="0"/>
                  <a:cs typeface="Microsoft Sans Serif" panose="020B0604020202020204" pitchFamily="34" charset="0"/>
                </a:rPr>
                <a:t>Flexibility and Adaptability</a:t>
              </a:r>
            </a:p>
          </p:txBody>
        </p:sp>
        <p:sp>
          <p:nvSpPr>
            <p:cNvPr id="10" name="CasellaDiTesto 9">
              <a:extLst>
                <a:ext uri="{FF2B5EF4-FFF2-40B4-BE49-F238E27FC236}">
                  <a16:creationId xmlns:a16="http://schemas.microsoft.com/office/drawing/2014/main" id="{1A195D9C-DAC3-6CD9-6B05-134432ACE793}"/>
                </a:ext>
              </a:extLst>
            </p:cNvPr>
            <p:cNvSpPr txBox="1"/>
            <p:nvPr/>
          </p:nvSpPr>
          <p:spPr>
            <a:xfrm>
              <a:off x="7963943" y="4964609"/>
              <a:ext cx="2971798" cy="178510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Arial" panose="020B0604020202020204" pitchFamily="34" charset="0"/>
                <a:buChar char="•"/>
              </a:pPr>
              <a:r>
                <a:rPr lang="en-GB" sz="2000" dirty="0">
                  <a:latin typeface="Microsoft Sans Serif" panose="020B0604020202020204" pitchFamily="34" charset="0"/>
                  <a:cs typeface="Microsoft Sans Serif" panose="020B0604020202020204" pitchFamily="34" charset="0"/>
                </a:rPr>
                <a:t>A.I.D.A. Model Incorporation (Awareness, Interest, Desire, Action)</a:t>
              </a:r>
            </a:p>
            <a:p>
              <a:pPr marL="285750" indent="-285750">
                <a:buFont typeface="Arial" panose="020B0604020202020204" pitchFamily="34" charset="0"/>
                <a:buChar char="•"/>
              </a:pPr>
              <a:endParaRPr lang="en-GB" sz="1000" dirty="0">
                <a:latin typeface="Microsoft Sans Serif" panose="020B0604020202020204" pitchFamily="34" charset="0"/>
                <a:cs typeface="Microsoft Sans Serif" panose="020B0604020202020204" pitchFamily="34" charset="0"/>
              </a:endParaRPr>
            </a:p>
            <a:p>
              <a:pPr marL="285750" indent="-285750">
                <a:buFont typeface="Arial" panose="020B0604020202020204" pitchFamily="34" charset="0"/>
                <a:buChar char="•"/>
              </a:pPr>
              <a:r>
                <a:rPr lang="en-GB" sz="2000" dirty="0">
                  <a:latin typeface="Microsoft Sans Serif" panose="020B0604020202020204" pitchFamily="34" charset="0"/>
                  <a:cs typeface="Microsoft Sans Serif" panose="020B0604020202020204" pitchFamily="34" charset="0"/>
                </a:rPr>
                <a:t>Tools and Strategies</a:t>
              </a:r>
            </a:p>
          </p:txBody>
        </p:sp>
        <p:sp>
          <p:nvSpPr>
            <p:cNvPr id="12" name="CasellaDiTesto 11">
              <a:extLst>
                <a:ext uri="{FF2B5EF4-FFF2-40B4-BE49-F238E27FC236}">
                  <a16:creationId xmlns:a16="http://schemas.microsoft.com/office/drawing/2014/main" id="{D6C464A5-F264-A483-EDB6-F356E4007F18}"/>
                </a:ext>
              </a:extLst>
            </p:cNvPr>
            <p:cNvSpPr txBox="1"/>
            <p:nvPr/>
          </p:nvSpPr>
          <p:spPr>
            <a:xfrm>
              <a:off x="11401296" y="4959912"/>
              <a:ext cx="2971798" cy="240065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Arial" panose="020B0604020202020204" pitchFamily="34" charset="0"/>
                <a:buChar char="•"/>
              </a:pPr>
              <a:r>
                <a:rPr lang="en-GB" sz="2000" dirty="0">
                  <a:latin typeface="Microsoft Sans Serif" panose="020B0604020202020204" pitchFamily="34" charset="0"/>
                  <a:cs typeface="Microsoft Sans Serif" panose="020B0604020202020204" pitchFamily="34" charset="0"/>
                </a:rPr>
                <a:t>Task Scheduling</a:t>
              </a:r>
            </a:p>
            <a:p>
              <a:pPr marL="285750" indent="-285750">
                <a:buFont typeface="Arial" panose="020B0604020202020204" pitchFamily="34" charset="0"/>
                <a:buChar char="•"/>
              </a:pPr>
              <a:endParaRPr lang="en-GB" sz="1000" dirty="0">
                <a:latin typeface="Microsoft Sans Serif" panose="020B0604020202020204" pitchFamily="34" charset="0"/>
                <a:cs typeface="Microsoft Sans Serif" panose="020B0604020202020204" pitchFamily="34" charset="0"/>
              </a:endParaRPr>
            </a:p>
            <a:p>
              <a:pPr marL="285750" indent="-285750">
                <a:buFont typeface="Arial" panose="020B0604020202020204" pitchFamily="34" charset="0"/>
                <a:buChar char="•"/>
              </a:pPr>
              <a:r>
                <a:rPr lang="en-GB" sz="2000" dirty="0">
                  <a:latin typeface="Microsoft Sans Serif" panose="020B0604020202020204" pitchFamily="34" charset="0"/>
                  <a:cs typeface="Microsoft Sans Serif" panose="020B0604020202020204" pitchFamily="34" charset="0"/>
                </a:rPr>
                <a:t>Time Scheduling</a:t>
              </a:r>
            </a:p>
            <a:p>
              <a:pPr marL="285750" indent="-285750">
                <a:buFont typeface="Arial" panose="020B0604020202020204" pitchFamily="34" charset="0"/>
                <a:buChar char="•"/>
              </a:pPr>
              <a:endParaRPr lang="en-GB" sz="1000" dirty="0">
                <a:latin typeface="Microsoft Sans Serif" panose="020B0604020202020204" pitchFamily="34" charset="0"/>
                <a:cs typeface="Microsoft Sans Serif" panose="020B0604020202020204" pitchFamily="34" charset="0"/>
              </a:endParaRPr>
            </a:p>
            <a:p>
              <a:pPr marL="285750" indent="-285750">
                <a:buFont typeface="Arial" panose="020B0604020202020204" pitchFamily="34" charset="0"/>
                <a:buChar char="•"/>
              </a:pPr>
              <a:r>
                <a:rPr lang="en-GB" sz="2000" dirty="0">
                  <a:latin typeface="Microsoft Sans Serif" panose="020B0604020202020204" pitchFamily="34" charset="0"/>
                  <a:cs typeface="Microsoft Sans Serif" panose="020B0604020202020204" pitchFamily="34" charset="0"/>
                </a:rPr>
                <a:t>Roles and Responsibilities Allocation</a:t>
              </a:r>
            </a:p>
            <a:p>
              <a:pPr marL="285750" indent="-285750">
                <a:buFont typeface="Arial" panose="020B0604020202020204" pitchFamily="34" charset="0"/>
                <a:buChar char="•"/>
              </a:pPr>
              <a:endParaRPr lang="en-GB" sz="1000" dirty="0">
                <a:latin typeface="Microsoft Sans Serif" panose="020B0604020202020204" pitchFamily="34" charset="0"/>
                <a:cs typeface="Microsoft Sans Serif" panose="020B0604020202020204" pitchFamily="34" charset="0"/>
              </a:endParaRPr>
            </a:p>
            <a:p>
              <a:pPr marL="285750" indent="-285750">
                <a:buFont typeface="Arial" panose="020B0604020202020204" pitchFamily="34" charset="0"/>
                <a:buChar char="•"/>
              </a:pPr>
              <a:r>
                <a:rPr lang="en-GB" sz="2000" dirty="0">
                  <a:latin typeface="Microsoft Sans Serif" panose="020B0604020202020204" pitchFamily="34" charset="0"/>
                  <a:cs typeface="Microsoft Sans Serif" panose="020B0604020202020204" pitchFamily="34" charset="0"/>
                </a:rPr>
                <a:t>Resources Allocation</a:t>
              </a:r>
            </a:p>
          </p:txBody>
        </p:sp>
        <p:sp>
          <p:nvSpPr>
            <p:cNvPr id="13" name="CasellaDiTesto 12">
              <a:extLst>
                <a:ext uri="{FF2B5EF4-FFF2-40B4-BE49-F238E27FC236}">
                  <a16:creationId xmlns:a16="http://schemas.microsoft.com/office/drawing/2014/main" id="{662FE9A3-3EF6-D211-D3C5-7EC95A1000D7}"/>
                </a:ext>
              </a:extLst>
            </p:cNvPr>
            <p:cNvSpPr txBox="1"/>
            <p:nvPr/>
          </p:nvSpPr>
          <p:spPr>
            <a:xfrm>
              <a:off x="14848824" y="4964498"/>
              <a:ext cx="2971800" cy="270843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Arial" panose="020B0604020202020204" pitchFamily="34" charset="0"/>
                <a:buChar char="•"/>
              </a:pPr>
              <a:r>
                <a:rPr lang="en-GB" sz="2000" dirty="0">
                  <a:latin typeface="Microsoft Sans Serif" panose="020B0604020202020204" pitchFamily="34" charset="0"/>
                  <a:cs typeface="Microsoft Sans Serif" panose="020B0604020202020204" pitchFamily="34" charset="0"/>
                </a:rPr>
                <a:t>KPIs</a:t>
              </a:r>
            </a:p>
            <a:p>
              <a:pPr marL="285750" indent="-285750">
                <a:buFont typeface="Arial" panose="020B0604020202020204" pitchFamily="34" charset="0"/>
                <a:buChar char="•"/>
              </a:pPr>
              <a:endParaRPr lang="en-GB" sz="1000" dirty="0">
                <a:latin typeface="Microsoft Sans Serif" panose="020B0604020202020204" pitchFamily="34" charset="0"/>
                <a:cs typeface="Microsoft Sans Serif" panose="020B0604020202020204" pitchFamily="34" charset="0"/>
              </a:endParaRPr>
            </a:p>
            <a:p>
              <a:pPr marL="285750" indent="-285750">
                <a:buFont typeface="Arial" panose="020B0604020202020204" pitchFamily="34" charset="0"/>
                <a:buChar char="•"/>
              </a:pPr>
              <a:r>
                <a:rPr lang="en-GB" sz="2000" dirty="0">
                  <a:latin typeface="Microsoft Sans Serif" panose="020B0604020202020204" pitchFamily="34" charset="0"/>
                  <a:cs typeface="Microsoft Sans Serif" panose="020B0604020202020204" pitchFamily="34" charset="0"/>
                </a:rPr>
                <a:t>Audience Interaction and Feedback Systems</a:t>
              </a:r>
            </a:p>
            <a:p>
              <a:endParaRPr lang="en-GB" sz="1000" dirty="0">
                <a:latin typeface="Microsoft Sans Serif" panose="020B0604020202020204" pitchFamily="34" charset="0"/>
                <a:cs typeface="Microsoft Sans Serif" panose="020B0604020202020204" pitchFamily="34" charset="0"/>
              </a:endParaRPr>
            </a:p>
            <a:p>
              <a:pPr marL="285750" indent="-285750">
                <a:buFont typeface="Arial" panose="020B0604020202020204" pitchFamily="34" charset="0"/>
                <a:buChar char="•"/>
              </a:pPr>
              <a:r>
                <a:rPr lang="en-GB" sz="2000" dirty="0">
                  <a:latin typeface="Microsoft Sans Serif" panose="020B0604020202020204" pitchFamily="34" charset="0"/>
                  <a:cs typeface="Microsoft Sans Serif" panose="020B0604020202020204" pitchFamily="34" charset="0"/>
                </a:rPr>
                <a:t>Data Analytics Criteria</a:t>
              </a:r>
            </a:p>
            <a:p>
              <a:pPr marL="285750" indent="-285750">
                <a:buFont typeface="Arial" panose="020B0604020202020204" pitchFamily="34" charset="0"/>
                <a:buChar char="•"/>
              </a:pPr>
              <a:endParaRPr lang="en-GB" sz="1000" dirty="0">
                <a:latin typeface="Microsoft Sans Serif" panose="020B0604020202020204" pitchFamily="34" charset="0"/>
                <a:cs typeface="Microsoft Sans Serif" panose="020B0604020202020204" pitchFamily="34" charset="0"/>
              </a:endParaRPr>
            </a:p>
            <a:p>
              <a:pPr marL="285750" indent="-285750">
                <a:buFont typeface="Arial" panose="020B0604020202020204" pitchFamily="34" charset="0"/>
                <a:buChar char="•"/>
              </a:pPr>
              <a:r>
                <a:rPr lang="en-GB" sz="2000" dirty="0">
                  <a:latin typeface="Microsoft Sans Serif" panose="020B0604020202020204" pitchFamily="34" charset="0"/>
                  <a:cs typeface="Microsoft Sans Serif" panose="020B0604020202020204" pitchFamily="34" charset="0"/>
                </a:rPr>
                <a:t>Monitoring Tools</a:t>
              </a:r>
            </a:p>
          </p:txBody>
        </p:sp>
      </p:grpSp>
    </p:spTree>
    <p:extLst>
      <p:ext uri="{BB962C8B-B14F-4D97-AF65-F5344CB8AC3E}">
        <p14:creationId xmlns:p14="http://schemas.microsoft.com/office/powerpoint/2010/main" val="3353321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1">
            <a:extLst>
              <a:ext uri="{FF2B5EF4-FFF2-40B4-BE49-F238E27FC236}">
                <a16:creationId xmlns:a16="http://schemas.microsoft.com/office/drawing/2014/main" id="{5B72A07A-5488-6ECB-6442-D154F302035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6" name="CuadroTexto 4">
            <a:extLst>
              <a:ext uri="{FF2B5EF4-FFF2-40B4-BE49-F238E27FC236}">
                <a16:creationId xmlns:a16="http://schemas.microsoft.com/office/drawing/2014/main" id="{00DBDA7B-F2DE-93E4-1B7A-D05D6CB27EC6}"/>
              </a:ext>
            </a:extLst>
          </p:cNvPr>
          <p:cNvSpPr txBox="1"/>
          <p:nvPr/>
        </p:nvSpPr>
        <p:spPr>
          <a:xfrm>
            <a:off x="1066800" y="2818506"/>
            <a:ext cx="16154400" cy="523220"/>
          </a:xfrm>
          <a:prstGeom prst="rect">
            <a:avLst/>
          </a:prstGeom>
          <a:noFill/>
        </p:spPr>
        <p:txBody>
          <a:bodyPr wrap="square" rtlCol="0">
            <a:spAutoFit/>
          </a:bodyPr>
          <a:lstStyle/>
          <a:p>
            <a:r>
              <a:rPr lang="en-GB" sz="2800" b="1" dirty="0">
                <a:latin typeface="Microsoft Sans Serif" panose="020B0604020202020204" pitchFamily="34" charset="0"/>
                <a:ea typeface="Microsoft Sans Serif" panose="020B0604020202020204" pitchFamily="34" charset="0"/>
                <a:cs typeface="Microsoft Sans Serif" panose="020B0604020202020204" pitchFamily="34" charset="0"/>
              </a:rPr>
              <a:t>1.3 Lead Generation Strategies (1) </a:t>
            </a:r>
          </a:p>
        </p:txBody>
      </p:sp>
      <p:pic>
        <p:nvPicPr>
          <p:cNvPr id="7" name="Imagen 1">
            <a:extLst>
              <a:ext uri="{FF2B5EF4-FFF2-40B4-BE49-F238E27FC236}">
                <a16:creationId xmlns:a16="http://schemas.microsoft.com/office/drawing/2014/main" id="{0CA050B0-8367-2DCF-76E5-2D9C4369E6C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2" name="CuadroTexto 6">
            <a:extLst>
              <a:ext uri="{FF2B5EF4-FFF2-40B4-BE49-F238E27FC236}">
                <a16:creationId xmlns:a16="http://schemas.microsoft.com/office/drawing/2014/main" id="{0008E209-A4E7-843D-2D36-595EC93F2CB2}"/>
              </a:ext>
            </a:extLst>
          </p:cNvPr>
          <p:cNvSpPr txBox="1"/>
          <p:nvPr/>
        </p:nvSpPr>
        <p:spPr>
          <a:xfrm>
            <a:off x="1066800" y="2149614"/>
            <a:ext cx="11201400" cy="707886"/>
          </a:xfrm>
          <a:prstGeom prst="rect">
            <a:avLst/>
          </a:prstGeom>
          <a:noFill/>
        </p:spPr>
        <p:txBody>
          <a:bodyPr wrap="square">
            <a:spAutoFit/>
          </a:bodyPr>
          <a:lstStyle/>
          <a:p>
            <a:r>
              <a:rPr lang="en-GB" sz="40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 1: Mastering Digital Marketing Strategies </a:t>
            </a:r>
          </a:p>
        </p:txBody>
      </p:sp>
      <p:grpSp>
        <p:nvGrpSpPr>
          <p:cNvPr id="11" name="Gruppo 10">
            <a:extLst>
              <a:ext uri="{FF2B5EF4-FFF2-40B4-BE49-F238E27FC236}">
                <a16:creationId xmlns:a16="http://schemas.microsoft.com/office/drawing/2014/main" id="{74A8769A-70F7-269A-696A-1796E276510B}"/>
              </a:ext>
            </a:extLst>
          </p:cNvPr>
          <p:cNvGrpSpPr/>
          <p:nvPr/>
        </p:nvGrpSpPr>
        <p:grpSpPr>
          <a:xfrm>
            <a:off x="1066800" y="3526392"/>
            <a:ext cx="16154400" cy="5509200"/>
            <a:chOff x="1066800" y="3526392"/>
            <a:chExt cx="16154400" cy="5509200"/>
          </a:xfrm>
        </p:grpSpPr>
        <p:sp>
          <p:nvSpPr>
            <p:cNvPr id="3" name="CuadroTexto 5">
              <a:extLst>
                <a:ext uri="{FF2B5EF4-FFF2-40B4-BE49-F238E27FC236}">
                  <a16:creationId xmlns:a16="http://schemas.microsoft.com/office/drawing/2014/main" id="{FB0978CE-FA3E-7460-20A9-97D61316797A}"/>
                </a:ext>
              </a:extLst>
            </p:cNvPr>
            <p:cNvSpPr txBox="1"/>
            <p:nvPr/>
          </p:nvSpPr>
          <p:spPr>
            <a:xfrm>
              <a:off x="1066800" y="3526392"/>
              <a:ext cx="16154400" cy="5509200"/>
            </a:xfrm>
            <a:prstGeom prst="rect">
              <a:avLst/>
            </a:prstGeom>
            <a:noFill/>
          </p:spPr>
          <p:txBody>
            <a:bodyPr wrap="square" rtlCol="0">
              <a:spAutoFit/>
            </a:bodyPr>
            <a:lstStyle/>
            <a:p>
              <a:pPr algn="just"/>
              <a:endParaRPr lang="en-GB" sz="2200" b="1" dirty="0">
                <a:latin typeface="Microsoft Sans Serif" panose="020B0604020202020204" pitchFamily="34" charset="0"/>
                <a:cs typeface="Microsoft Sans Serif" panose="020B0604020202020204" pitchFamily="34" charset="0"/>
              </a:endParaRPr>
            </a:p>
            <a:p>
              <a:pPr algn="just"/>
              <a:endParaRPr lang="en-GB" sz="2200" b="1" dirty="0">
                <a:latin typeface="Microsoft Sans Serif" panose="020B0604020202020204" pitchFamily="34" charset="0"/>
                <a:cs typeface="Microsoft Sans Serif" panose="020B0604020202020204" pitchFamily="34" charset="0"/>
              </a:endParaRPr>
            </a:p>
            <a:p>
              <a:pPr algn="just"/>
              <a:endParaRPr lang="en-GB" sz="2200" b="1" dirty="0">
                <a:latin typeface="Microsoft Sans Serif" panose="020B0604020202020204" pitchFamily="34" charset="0"/>
                <a:cs typeface="Microsoft Sans Serif" panose="020B0604020202020204" pitchFamily="34" charset="0"/>
              </a:endParaRPr>
            </a:p>
            <a:p>
              <a:pPr algn="just"/>
              <a:endParaRPr lang="en-GB" sz="2200" b="1" dirty="0">
                <a:latin typeface="Microsoft Sans Serif" panose="020B0604020202020204" pitchFamily="34" charset="0"/>
                <a:cs typeface="Microsoft Sans Serif" panose="020B0604020202020204" pitchFamily="34" charset="0"/>
              </a:endParaRPr>
            </a:p>
            <a:p>
              <a:pPr algn="just"/>
              <a:r>
                <a:rPr lang="en-GB" sz="2200" b="1" dirty="0">
                  <a:latin typeface="Microsoft Sans Serif" panose="020B0604020202020204" pitchFamily="34" charset="0"/>
                  <a:cs typeface="Microsoft Sans Serif" panose="020B0604020202020204" pitchFamily="34" charset="0"/>
                </a:rPr>
                <a:t>Introductive overview</a:t>
              </a:r>
              <a:r>
                <a:rPr lang="en-GB" sz="2200" dirty="0">
                  <a:latin typeface="Microsoft Sans Serif" panose="020B0604020202020204" pitchFamily="34" charset="0"/>
                  <a:cs typeface="Microsoft Sans Serif" panose="020B0604020202020204" pitchFamily="34" charset="0"/>
                </a:rPr>
                <a:t>: Lead Generation serves as the key starting point for engaging with the audience in their customer journey. It initiates the process of connecting with potential customers and forms the foundation for a comprehensive digital marketing strategy. In the upcoming sections, the subsequent phases will be explored: conversion and retention.</a:t>
              </a:r>
            </a:p>
            <a:p>
              <a:pPr algn="just"/>
              <a:endParaRPr lang="en-GB" sz="2200" dirty="0">
                <a:latin typeface="Microsoft Sans Serif" panose="020B0604020202020204" pitchFamily="34" charset="0"/>
                <a:cs typeface="Microsoft Sans Serif" panose="020B0604020202020204" pitchFamily="34" charset="0"/>
              </a:endParaRPr>
            </a:p>
            <a:p>
              <a:pPr algn="just"/>
              <a:r>
                <a:rPr lang="en-GB" sz="2200" dirty="0">
                  <a:latin typeface="Microsoft Sans Serif" panose="020B0604020202020204" pitchFamily="34" charset="0"/>
                  <a:cs typeface="Microsoft Sans Serif" panose="020B0604020202020204" pitchFamily="34" charset="0"/>
                </a:rPr>
                <a:t>Specifically, lead generation strategy represents the first contact with potential customers through the involvement of meticulous acquisition of their contact data and details. When well-structured, lead generation offers </a:t>
              </a:r>
              <a:r>
                <a:rPr lang="en-GB" sz="2200" b="1" dirty="0">
                  <a:latin typeface="Microsoft Sans Serif" panose="020B0604020202020204" pitchFamily="34" charset="0"/>
                  <a:cs typeface="Microsoft Sans Serif" panose="020B0604020202020204" pitchFamily="34" charset="0"/>
                </a:rPr>
                <a:t>several advantages</a:t>
              </a:r>
              <a:r>
                <a:rPr lang="en-GB" sz="2200" dirty="0">
                  <a:latin typeface="Microsoft Sans Serif" panose="020B0604020202020204" pitchFamily="34" charset="0"/>
                  <a:cs typeface="Microsoft Sans Serif" panose="020B0604020202020204" pitchFamily="34" charset="0"/>
                </a:rPr>
                <a:t>:</a:t>
              </a:r>
            </a:p>
            <a:p>
              <a:pPr algn="just"/>
              <a:endParaRPr lang="en-GB" sz="11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200" dirty="0">
                  <a:latin typeface="Microsoft Sans Serif" panose="020B0604020202020204" pitchFamily="34" charset="0"/>
                  <a:cs typeface="Microsoft Sans Serif" panose="020B0604020202020204" pitchFamily="34" charset="0"/>
                </a:rPr>
                <a:t>Filling the sales pipeline with potential leads</a:t>
              </a:r>
            </a:p>
            <a:p>
              <a:pPr marL="342900" indent="-342900" algn="just">
                <a:buFont typeface="Arial" panose="020B0604020202020204" pitchFamily="34" charset="0"/>
                <a:buChar char="•"/>
              </a:pPr>
              <a:endParaRPr lang="en-GB" sz="11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200" dirty="0">
                  <a:latin typeface="Microsoft Sans Serif" panose="020B0604020202020204" pitchFamily="34" charset="0"/>
                  <a:cs typeface="Microsoft Sans Serif" panose="020B0604020202020204" pitchFamily="34" charset="0"/>
                </a:rPr>
                <a:t>Establishing and leveraging an email distribution list</a:t>
              </a:r>
            </a:p>
            <a:p>
              <a:pPr marL="342900" indent="-342900" algn="just">
                <a:buFont typeface="Arial" panose="020B0604020202020204" pitchFamily="34" charset="0"/>
                <a:buChar char="•"/>
              </a:pPr>
              <a:endParaRPr lang="en-GB" sz="11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200" dirty="0">
                  <a:latin typeface="Microsoft Sans Serif" panose="020B0604020202020204" pitchFamily="34" charset="0"/>
                  <a:cs typeface="Microsoft Sans Serif" panose="020B0604020202020204" pitchFamily="34" charset="0"/>
                </a:rPr>
                <a:t>Identifying high-quality prospects for targeted marketing and sales efforts</a:t>
              </a:r>
            </a:p>
            <a:p>
              <a:pPr marL="342900" indent="-342900" algn="just">
                <a:buFont typeface="Arial" panose="020B0604020202020204" pitchFamily="34" charset="0"/>
                <a:buChar char="•"/>
              </a:pPr>
              <a:endParaRPr lang="en-GB" sz="11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200" dirty="0">
                  <a:latin typeface="Microsoft Sans Serif" panose="020B0604020202020204" pitchFamily="34" charset="0"/>
                  <a:cs typeface="Microsoft Sans Serif" panose="020B0604020202020204" pitchFamily="34" charset="0"/>
                </a:rPr>
                <a:t>Collecting and analysing data to glean valuable insights into the demographic traits, preferences, and behaviour of the target</a:t>
              </a:r>
            </a:p>
          </p:txBody>
        </p:sp>
        <p:graphicFrame>
          <p:nvGraphicFramePr>
            <p:cNvPr id="9" name="Diagramma 8">
              <a:extLst>
                <a:ext uri="{FF2B5EF4-FFF2-40B4-BE49-F238E27FC236}">
                  <a16:creationId xmlns:a16="http://schemas.microsoft.com/office/drawing/2014/main" id="{95547AC6-5E27-227A-736D-9D5D5B0F1ADD}"/>
                </a:ext>
              </a:extLst>
            </p:cNvPr>
            <p:cNvGraphicFramePr/>
            <p:nvPr>
              <p:extLst>
                <p:ext uri="{D42A27DB-BD31-4B8C-83A1-F6EECF244321}">
                  <p14:modId xmlns:p14="http://schemas.microsoft.com/office/powerpoint/2010/main" val="3953959790"/>
                </p:ext>
              </p:extLst>
            </p:nvPr>
          </p:nvGraphicFramePr>
          <p:xfrm>
            <a:off x="2209800" y="3665179"/>
            <a:ext cx="13868400" cy="8687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spTree>
    <p:extLst>
      <p:ext uri="{BB962C8B-B14F-4D97-AF65-F5344CB8AC3E}">
        <p14:creationId xmlns:p14="http://schemas.microsoft.com/office/powerpoint/2010/main" val="3039101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1">
            <a:extLst>
              <a:ext uri="{FF2B5EF4-FFF2-40B4-BE49-F238E27FC236}">
                <a16:creationId xmlns:a16="http://schemas.microsoft.com/office/drawing/2014/main" id="{AB6C8A11-C7BD-6C69-24FE-E26CF307A72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6" name="CuadroTexto 4">
            <a:extLst>
              <a:ext uri="{FF2B5EF4-FFF2-40B4-BE49-F238E27FC236}">
                <a16:creationId xmlns:a16="http://schemas.microsoft.com/office/drawing/2014/main" id="{16D4957B-FA15-9FC3-B1A8-EB8CD0B0811C}"/>
              </a:ext>
            </a:extLst>
          </p:cNvPr>
          <p:cNvSpPr txBox="1"/>
          <p:nvPr/>
        </p:nvSpPr>
        <p:spPr>
          <a:xfrm>
            <a:off x="1066800" y="2818506"/>
            <a:ext cx="16154400" cy="523220"/>
          </a:xfrm>
          <a:prstGeom prst="rect">
            <a:avLst/>
          </a:prstGeom>
          <a:noFill/>
        </p:spPr>
        <p:txBody>
          <a:bodyPr wrap="square" rtlCol="0">
            <a:spAutoFit/>
          </a:bodyPr>
          <a:lstStyle/>
          <a:p>
            <a:r>
              <a:rPr lang="en-GB" sz="2800" b="1" dirty="0">
                <a:latin typeface="Microsoft Sans Serif" panose="020B0604020202020204" pitchFamily="34" charset="0"/>
                <a:ea typeface="Microsoft Sans Serif" panose="020B0604020202020204" pitchFamily="34" charset="0"/>
                <a:cs typeface="Microsoft Sans Serif" panose="020B0604020202020204" pitchFamily="34" charset="0"/>
              </a:rPr>
              <a:t>1.3 Lead Generation Strategies (2) </a:t>
            </a:r>
          </a:p>
        </p:txBody>
      </p:sp>
      <p:pic>
        <p:nvPicPr>
          <p:cNvPr id="7" name="Imagen 1">
            <a:extLst>
              <a:ext uri="{FF2B5EF4-FFF2-40B4-BE49-F238E27FC236}">
                <a16:creationId xmlns:a16="http://schemas.microsoft.com/office/drawing/2014/main" id="{C0A95283-78F4-42DF-8DE4-8E832692CCC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2" name="CuadroTexto 6">
            <a:extLst>
              <a:ext uri="{FF2B5EF4-FFF2-40B4-BE49-F238E27FC236}">
                <a16:creationId xmlns:a16="http://schemas.microsoft.com/office/drawing/2014/main" id="{CC7B40D0-0D0D-D10E-6251-631679413C0B}"/>
              </a:ext>
            </a:extLst>
          </p:cNvPr>
          <p:cNvSpPr txBox="1"/>
          <p:nvPr/>
        </p:nvSpPr>
        <p:spPr>
          <a:xfrm>
            <a:off x="1066800" y="2149614"/>
            <a:ext cx="11201400" cy="707886"/>
          </a:xfrm>
          <a:prstGeom prst="rect">
            <a:avLst/>
          </a:prstGeom>
          <a:noFill/>
        </p:spPr>
        <p:txBody>
          <a:bodyPr wrap="square">
            <a:spAutoFit/>
          </a:bodyPr>
          <a:lstStyle/>
          <a:p>
            <a:r>
              <a:rPr lang="en-GB" sz="40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 1: Mastering Digital Marketing Strategies </a:t>
            </a:r>
          </a:p>
        </p:txBody>
      </p:sp>
      <p:sp>
        <p:nvSpPr>
          <p:cNvPr id="3" name="CuadroTexto 5">
            <a:extLst>
              <a:ext uri="{FF2B5EF4-FFF2-40B4-BE49-F238E27FC236}">
                <a16:creationId xmlns:a16="http://schemas.microsoft.com/office/drawing/2014/main" id="{C20F474E-4001-959C-0FCA-9D6A94550213}"/>
              </a:ext>
            </a:extLst>
          </p:cNvPr>
          <p:cNvSpPr txBox="1"/>
          <p:nvPr/>
        </p:nvSpPr>
        <p:spPr>
          <a:xfrm>
            <a:off x="1066800" y="3526392"/>
            <a:ext cx="16154400" cy="5832366"/>
          </a:xfrm>
          <a:prstGeom prst="rect">
            <a:avLst/>
          </a:prstGeom>
          <a:noFill/>
        </p:spPr>
        <p:txBody>
          <a:bodyPr wrap="square" rtlCol="0">
            <a:spAutoFit/>
          </a:bodyPr>
          <a:lstStyle/>
          <a:p>
            <a:pPr algn="just"/>
            <a:r>
              <a:rPr lang="en-GB" sz="2200" b="0" i="0" dirty="0">
                <a:effectLst/>
                <a:latin typeface="Microsoft Sans Serif" panose="020B0604020202020204" pitchFamily="34" charset="0"/>
                <a:cs typeface="Microsoft Sans Serif" panose="020B0604020202020204" pitchFamily="34" charset="0"/>
              </a:rPr>
              <a:t>Here are effective techniques to incorporate into your lead generation strategy:</a:t>
            </a:r>
          </a:p>
          <a:p>
            <a:pPr algn="just"/>
            <a:endParaRPr lang="en-GB" sz="1100" b="0" i="0" dirty="0">
              <a:effectLst/>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200" b="1" i="0" dirty="0">
                <a:effectLst/>
                <a:latin typeface="Microsoft Sans Serif" panose="020B0604020202020204" pitchFamily="34" charset="0"/>
                <a:cs typeface="Microsoft Sans Serif" panose="020B0604020202020204" pitchFamily="34" charset="0"/>
              </a:rPr>
              <a:t>Landing Pages:</a:t>
            </a:r>
            <a:r>
              <a:rPr lang="en-GB" sz="2200" b="0" i="0" dirty="0">
                <a:effectLst/>
                <a:latin typeface="Microsoft Sans Serif" panose="020B0604020202020204" pitchFamily="34" charset="0"/>
                <a:cs typeface="Microsoft Sans Serif" panose="020B0604020202020204" pitchFamily="34" charset="0"/>
              </a:rPr>
              <a:t> Design effective landing pages, ensuring they are designed to seamlessly convert prospects into leads</a:t>
            </a:r>
          </a:p>
          <a:p>
            <a:pPr marL="342900" indent="-342900" algn="just">
              <a:buFont typeface="Arial" panose="020B0604020202020204" pitchFamily="34" charset="0"/>
              <a:buChar char="•"/>
            </a:pPr>
            <a:endParaRPr lang="en-GB" sz="1100" b="0" i="0" dirty="0">
              <a:effectLst/>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200" b="1" i="0" dirty="0">
                <a:effectLst/>
                <a:latin typeface="Microsoft Sans Serif" panose="020B0604020202020204" pitchFamily="34" charset="0"/>
                <a:cs typeface="Microsoft Sans Serif" panose="020B0604020202020204" pitchFamily="34" charset="0"/>
              </a:rPr>
              <a:t>Forms:</a:t>
            </a:r>
            <a:r>
              <a:rPr lang="en-GB" sz="2200" b="0" i="0" dirty="0">
                <a:effectLst/>
                <a:latin typeface="Microsoft Sans Serif" panose="020B0604020202020204" pitchFamily="34" charset="0"/>
                <a:cs typeface="Microsoft Sans Serif" panose="020B0604020202020204" pitchFamily="34" charset="0"/>
              </a:rPr>
              <a:t> Implement streamlined lead </a:t>
            </a:r>
            <a:r>
              <a:rPr lang="en-GB" sz="2200" dirty="0">
                <a:latin typeface="Microsoft Sans Serif" panose="020B0604020202020204" pitchFamily="34" charset="0"/>
                <a:cs typeface="Microsoft Sans Serif" panose="020B0604020202020204" pitchFamily="34" charset="0"/>
              </a:rPr>
              <a:t>g</a:t>
            </a:r>
            <a:r>
              <a:rPr lang="en-GB" sz="2200" b="0" i="0" dirty="0">
                <a:effectLst/>
                <a:latin typeface="Microsoft Sans Serif" panose="020B0604020202020204" pitchFamily="34" charset="0"/>
                <a:cs typeface="Microsoft Sans Serif" panose="020B0604020202020204" pitchFamily="34" charset="0"/>
              </a:rPr>
              <a:t>eneration </a:t>
            </a:r>
            <a:r>
              <a:rPr lang="en-GB" sz="2200" dirty="0">
                <a:latin typeface="Microsoft Sans Serif" panose="020B0604020202020204" pitchFamily="34" charset="0"/>
                <a:cs typeface="Microsoft Sans Serif" panose="020B0604020202020204" pitchFamily="34" charset="0"/>
              </a:rPr>
              <a:t>f</a:t>
            </a:r>
            <a:r>
              <a:rPr lang="en-GB" sz="2200" b="0" i="0" dirty="0">
                <a:effectLst/>
                <a:latin typeface="Microsoft Sans Serif" panose="020B0604020202020204" pitchFamily="34" charset="0"/>
                <a:cs typeface="Microsoft Sans Serif" panose="020B0604020202020204" pitchFamily="34" charset="0"/>
              </a:rPr>
              <a:t>orms to collect crucial prospect information efficiently</a:t>
            </a:r>
          </a:p>
          <a:p>
            <a:pPr marL="342900" indent="-342900" algn="just">
              <a:buFont typeface="Arial" panose="020B0604020202020204" pitchFamily="34" charset="0"/>
              <a:buChar char="•"/>
            </a:pPr>
            <a:endParaRPr lang="en-GB" sz="1100" b="0" i="0" dirty="0">
              <a:effectLst/>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200" b="1" i="0" dirty="0">
                <a:effectLst/>
                <a:latin typeface="Microsoft Sans Serif" panose="020B0604020202020204" pitchFamily="34" charset="0"/>
                <a:cs typeface="Microsoft Sans Serif" panose="020B0604020202020204" pitchFamily="34" charset="0"/>
              </a:rPr>
              <a:t>Quality Content:</a:t>
            </a:r>
            <a:r>
              <a:rPr lang="en-GB" sz="2200" b="0" i="0" dirty="0">
                <a:effectLst/>
                <a:latin typeface="Microsoft Sans Serif" panose="020B0604020202020204" pitchFamily="34" charset="0"/>
                <a:cs typeface="Microsoft Sans Serif" panose="020B0604020202020204" pitchFamily="34" charset="0"/>
              </a:rPr>
              <a:t> Develop craft high-quality, relevant content that aligns with your business expertise and brand image, capturing the interest of your target audience</a:t>
            </a:r>
          </a:p>
          <a:p>
            <a:pPr marL="342900" indent="-342900" algn="just">
              <a:buFont typeface="Arial" panose="020B0604020202020204" pitchFamily="34" charset="0"/>
              <a:buChar char="•"/>
            </a:pPr>
            <a:endParaRPr lang="en-GB" sz="1100" b="0" i="0" dirty="0">
              <a:effectLst/>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200" b="1" i="0" dirty="0">
                <a:effectLst/>
                <a:latin typeface="Microsoft Sans Serif" panose="020B0604020202020204" pitchFamily="34" charset="0"/>
                <a:cs typeface="Microsoft Sans Serif" panose="020B0604020202020204" pitchFamily="34" charset="0"/>
              </a:rPr>
              <a:t>Live Chat or Chatbot:</a:t>
            </a:r>
            <a:r>
              <a:rPr lang="en-GB" sz="2200" b="0" i="0" dirty="0">
                <a:effectLst/>
                <a:latin typeface="Microsoft Sans Serif" panose="020B0604020202020204" pitchFamily="34" charset="0"/>
                <a:cs typeface="Microsoft Sans Serif" panose="020B0604020202020204" pitchFamily="34" charset="0"/>
              </a:rPr>
              <a:t> Integrate live </a:t>
            </a:r>
            <a:r>
              <a:rPr lang="en-GB" sz="2200" dirty="0">
                <a:latin typeface="Microsoft Sans Serif" panose="020B0604020202020204" pitchFamily="34" charset="0"/>
                <a:cs typeface="Microsoft Sans Serif" panose="020B0604020202020204" pitchFamily="34" charset="0"/>
              </a:rPr>
              <a:t>c</a:t>
            </a:r>
            <a:r>
              <a:rPr lang="en-GB" sz="2200" b="0" i="0" dirty="0">
                <a:effectLst/>
                <a:latin typeface="Microsoft Sans Serif" panose="020B0604020202020204" pitchFamily="34" charset="0"/>
                <a:cs typeface="Microsoft Sans Serif" panose="020B0604020202020204" pitchFamily="34" charset="0"/>
              </a:rPr>
              <a:t>hat or chatbot functionality to facilitate immediate interaction, providing assistance and addressing queries promptly</a:t>
            </a:r>
          </a:p>
          <a:p>
            <a:pPr marL="342900" indent="-342900" algn="just">
              <a:buFont typeface="Arial" panose="020B0604020202020204" pitchFamily="34" charset="0"/>
              <a:buChar char="•"/>
            </a:pPr>
            <a:endParaRPr lang="en-GB" sz="1100" b="0" i="0" dirty="0">
              <a:effectLst/>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200" b="1" i="0" dirty="0">
                <a:effectLst/>
                <a:latin typeface="Microsoft Sans Serif" panose="020B0604020202020204" pitchFamily="34" charset="0"/>
                <a:cs typeface="Microsoft Sans Serif" panose="020B0604020202020204" pitchFamily="34" charset="0"/>
              </a:rPr>
              <a:t>Advertisements (Ads):</a:t>
            </a:r>
            <a:r>
              <a:rPr lang="en-GB" sz="2200" b="0" i="0" dirty="0">
                <a:effectLst/>
                <a:latin typeface="Microsoft Sans Serif" panose="020B0604020202020204" pitchFamily="34" charset="0"/>
                <a:cs typeface="Microsoft Sans Serif" panose="020B0604020202020204" pitchFamily="34" charset="0"/>
              </a:rPr>
              <a:t> Advertise your </a:t>
            </a:r>
            <a:r>
              <a:rPr lang="en-GB" sz="2200" dirty="0">
                <a:latin typeface="Microsoft Sans Serif" panose="020B0604020202020204" pitchFamily="34" charset="0"/>
                <a:cs typeface="Microsoft Sans Serif" panose="020B0604020202020204" pitchFamily="34" charset="0"/>
              </a:rPr>
              <a:t>brand </a:t>
            </a:r>
            <a:r>
              <a:rPr lang="en-GB" sz="2200" b="0" i="0" dirty="0">
                <a:effectLst/>
                <a:latin typeface="Microsoft Sans Serif" panose="020B0604020202020204" pitchFamily="34" charset="0"/>
                <a:cs typeface="Microsoft Sans Serif" panose="020B0604020202020204" pitchFamily="34" charset="0"/>
              </a:rPr>
              <a:t>to broaden your reach and capture the attention of potential leads</a:t>
            </a:r>
          </a:p>
          <a:p>
            <a:pPr marL="342900" indent="-342900" algn="just">
              <a:buFont typeface="Arial" panose="020B0604020202020204" pitchFamily="34" charset="0"/>
              <a:buChar char="•"/>
            </a:pPr>
            <a:endParaRPr lang="en-GB" sz="1000" dirty="0">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200" b="1" i="0" dirty="0">
                <a:effectLst/>
                <a:latin typeface="Microsoft Sans Serif" panose="020B0604020202020204" pitchFamily="34" charset="0"/>
                <a:cs typeface="Microsoft Sans Serif" panose="020B0604020202020204" pitchFamily="34" charset="0"/>
              </a:rPr>
              <a:t>Contest / Giveaway / Referral Programme</a:t>
            </a:r>
            <a:r>
              <a:rPr lang="en-GB" sz="2200" b="0" i="0" dirty="0">
                <a:effectLst/>
                <a:latin typeface="Microsoft Sans Serif" panose="020B0604020202020204" pitchFamily="34" charset="0"/>
                <a:cs typeface="Microsoft Sans Serif" panose="020B0604020202020204" pitchFamily="34" charset="0"/>
              </a:rPr>
              <a:t>: Create initiatives that aim at broad participation by offering a reward in exchange for data and leads</a:t>
            </a:r>
          </a:p>
          <a:p>
            <a:pPr marL="342900" indent="-342900" algn="just">
              <a:buFont typeface="Arial" panose="020B0604020202020204" pitchFamily="34" charset="0"/>
              <a:buChar char="•"/>
            </a:pPr>
            <a:endParaRPr lang="en-GB" sz="1100" b="0" i="0" dirty="0">
              <a:effectLst/>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200" b="1" i="0" dirty="0">
                <a:effectLst/>
                <a:latin typeface="Microsoft Sans Serif" panose="020B0604020202020204" pitchFamily="34" charset="0"/>
                <a:cs typeface="Microsoft Sans Serif" panose="020B0604020202020204" pitchFamily="34" charset="0"/>
              </a:rPr>
              <a:t>Reviews:</a:t>
            </a:r>
            <a:r>
              <a:rPr lang="en-GB" sz="2200" b="0" i="0" dirty="0">
                <a:effectLst/>
                <a:latin typeface="Microsoft Sans Serif" panose="020B0604020202020204" pitchFamily="34" charset="0"/>
                <a:cs typeface="Microsoft Sans Serif" panose="020B0604020202020204" pitchFamily="34" charset="0"/>
              </a:rPr>
              <a:t> Actively stimulate and encourage the publication of positive reviews, as they play a pivotal role in building credibility</a:t>
            </a:r>
          </a:p>
          <a:p>
            <a:pPr marL="342900" indent="-342900" algn="just">
              <a:buFont typeface="Arial" panose="020B0604020202020204" pitchFamily="34" charset="0"/>
              <a:buChar char="•"/>
            </a:pPr>
            <a:endParaRPr lang="en-GB" sz="1100" b="0" i="0" dirty="0">
              <a:effectLst/>
              <a:latin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r>
              <a:rPr lang="en-GB" sz="2200" b="1" i="0" dirty="0">
                <a:effectLst/>
                <a:latin typeface="Microsoft Sans Serif" panose="020B0604020202020204" pitchFamily="34" charset="0"/>
                <a:cs typeface="Microsoft Sans Serif" panose="020B0604020202020204" pitchFamily="34" charset="0"/>
              </a:rPr>
              <a:t>Remarketing:</a:t>
            </a:r>
            <a:r>
              <a:rPr lang="en-GB" sz="2200" b="0" i="0" dirty="0">
                <a:effectLst/>
                <a:latin typeface="Microsoft Sans Serif" panose="020B0604020202020204" pitchFamily="34" charset="0"/>
                <a:cs typeface="Microsoft Sans Serif" panose="020B0604020202020204" pitchFamily="34" charset="0"/>
              </a:rPr>
              <a:t> Employ strategies to re-engage users who have previously visited your website or social media, converting them into leads</a:t>
            </a:r>
          </a:p>
        </p:txBody>
      </p:sp>
    </p:spTree>
    <p:extLst>
      <p:ext uri="{BB962C8B-B14F-4D97-AF65-F5344CB8AC3E}">
        <p14:creationId xmlns:p14="http://schemas.microsoft.com/office/powerpoint/2010/main" val="19606456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83AA36"/>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11483</TotalTime>
  <Words>3484</Words>
  <Application>Microsoft Macintosh PowerPoint</Application>
  <PresentationFormat>Personalizzato</PresentationFormat>
  <Paragraphs>365</Paragraphs>
  <Slides>24</Slides>
  <Notes>4</Notes>
  <HiddenSlides>0</HiddenSlides>
  <MMClips>0</MMClips>
  <ScaleCrop>false</ScaleCrop>
  <HeadingPairs>
    <vt:vector size="6" baseType="variant">
      <vt:variant>
        <vt:lpstr>Caratteri utilizzati</vt:lpstr>
      </vt:variant>
      <vt:variant>
        <vt:i4>6</vt:i4>
      </vt:variant>
      <vt:variant>
        <vt:lpstr>Tema</vt:lpstr>
      </vt:variant>
      <vt:variant>
        <vt:i4>2</vt:i4>
      </vt:variant>
      <vt:variant>
        <vt:lpstr>Titoli diapositive</vt:lpstr>
      </vt:variant>
      <vt:variant>
        <vt:i4>24</vt:i4>
      </vt:variant>
    </vt:vector>
  </HeadingPairs>
  <TitlesOfParts>
    <vt:vector size="32" baseType="lpstr">
      <vt:lpstr>Arial</vt:lpstr>
      <vt:lpstr>Calibri</vt:lpstr>
      <vt:lpstr>Calibri Light</vt:lpstr>
      <vt:lpstr>Courier New</vt:lpstr>
      <vt:lpstr>Microsoft Sans Serif</vt:lpstr>
      <vt:lpstr>Trebuchet MS</vt:lpstr>
      <vt:lpstr>Office Theme</vt:lpstr>
      <vt:lpstr>Diseño personalizado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MICRO2_ PPT TEMPLATE</dc:title>
  <dc:creator>Monia Coppola</dc:creator>
  <cp:keywords>DAFU1hMFrLE,BAEXurJiHZU</cp:keywords>
  <cp:lastModifiedBy>s.natale@studenti.unimc.it</cp:lastModifiedBy>
  <cp:revision>116</cp:revision>
  <dcterms:created xsi:type="dcterms:W3CDTF">2022-12-15T14:43:32Z</dcterms:created>
  <dcterms:modified xsi:type="dcterms:W3CDTF">2023-12-07T10:47:03Z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2022-12-15T00:00:00Z</vt:filetime>
  </property>
  <property fmtid="{D5CDD505-2E9C-101B-9397-08002B2CF9AE}" pid="3" name="Creator">
    <vt:lpwstr>Canva</vt:lpwstr>
  </property>
  <property fmtid="{D5CDD505-2E9C-101B-9397-08002B2CF9AE}" pid="4" name="LastSaved">
    <vt:filetime>2022-12-15T00:00:00Z</vt:filetime>
  </property>
</Properties>
</file>