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32"/>
  </p:notesMasterIdLst>
  <p:sldIdLst>
    <p:sldId id="260" r:id="rId3"/>
    <p:sldId id="261" r:id="rId4"/>
    <p:sldId id="262" r:id="rId5"/>
    <p:sldId id="267"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64" r:id="rId29"/>
    <p:sldId id="266" r:id="rId30"/>
    <p:sldId id="263" r:id="rId31"/>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E"/>
    <a:srgbClr val="7EA82F"/>
    <a:srgbClr val="FF8C00"/>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48"/>
    <p:restoredTop sz="93258" autoAdjust="0"/>
  </p:normalViewPr>
  <p:slideViewPr>
    <p:cSldViewPr>
      <p:cViewPr varScale="1">
        <p:scale>
          <a:sx n="46" d="100"/>
          <a:sy n="46" d="100"/>
        </p:scale>
        <p:origin x="216" y="1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F0E53-CBCF-4C04-A4FB-7AC87E586F76}" type="doc">
      <dgm:prSet loTypeId="urn:microsoft.com/office/officeart/2005/8/layout/hList6" loCatId="list" qsTypeId="urn:microsoft.com/office/officeart/2005/8/quickstyle/simple1" qsCatId="simple" csTypeId="urn:microsoft.com/office/officeart/2005/8/colors/accent2_2" csCatId="accent2" phldr="1"/>
      <dgm:spPr/>
      <dgm:t>
        <a:bodyPr/>
        <a:lstStyle/>
        <a:p>
          <a:endParaRPr lang="es-ES"/>
        </a:p>
      </dgm:t>
    </dgm:pt>
    <dgm:pt modelId="{19D75968-110D-4570-A796-4EFA7A289980}">
      <dgm:prSet phldrT="[Texto]" custT="1"/>
      <dgm:spPr/>
      <dgm:t>
        <a:bodyPr/>
        <a:lstStyle/>
        <a:p>
          <a:pPr algn="l"/>
          <a:endParaRPr lang="es-ES" sz="2400" dirty="0"/>
        </a:p>
        <a:p>
          <a:pPr algn="l"/>
          <a:r>
            <a:rPr lang="es-ES" sz="2400" dirty="0"/>
            <a:t>UNITA’ 1: </a:t>
          </a:r>
          <a:r>
            <a:rPr lang="it-IT" sz="2400" dirty="0"/>
            <a:t>Fondamenti di cybersecurity per una trasformazione digitale senza problemi delle piccole e medie imprese rurali</a:t>
          </a:r>
          <a:endParaRPr lang="es-ES" sz="2400" dirty="0"/>
        </a:p>
        <a:p>
          <a:pPr algn="l"/>
          <a:endParaRPr lang="es-ES" sz="2400" dirty="0"/>
        </a:p>
        <a:p>
          <a:pPr algn="l"/>
          <a:r>
            <a:rPr lang="it-IT" sz="2400" noProof="0" dirty="0"/>
            <a:t>Sezione</a:t>
          </a:r>
          <a:r>
            <a:rPr lang="en-US" sz="2400" dirty="0"/>
            <a:t> 1.1. </a:t>
          </a:r>
          <a:r>
            <a:rPr lang="it-IT" sz="2400" dirty="0"/>
            <a:t>Identificare le minacce e i rischi informatici</a:t>
          </a:r>
          <a:endParaRPr lang="en-US" sz="2400" dirty="0"/>
        </a:p>
        <a:p>
          <a:pPr algn="l"/>
          <a:r>
            <a:rPr lang="it-IT" sz="2400" noProof="0" dirty="0"/>
            <a:t>Sezione</a:t>
          </a:r>
          <a:r>
            <a:rPr lang="en-US" sz="2400" dirty="0"/>
            <a:t> 1.2. </a:t>
          </a:r>
          <a:r>
            <a:rPr lang="it-IT" sz="2400" dirty="0"/>
            <a:t>Integrare le misure di cybersecurity nelle attività aziendali</a:t>
          </a:r>
          <a:endParaRPr lang="es-ES" sz="2400" dirty="0"/>
        </a:p>
        <a:p>
          <a:pPr algn="l"/>
          <a:endParaRPr lang="es-ES" sz="2100" dirty="0"/>
        </a:p>
        <a:p>
          <a:pPr algn="ctr"/>
          <a:endParaRPr lang="es-ES" sz="2100" dirty="0"/>
        </a:p>
      </dgm:t>
    </dgm:pt>
    <dgm:pt modelId="{78AFBB9F-F438-4106-A4C3-7D8B2021376F}" type="parTrans" cxnId="{B3CC6CB5-BB5B-4A96-8B1E-A8A3F01CC766}">
      <dgm:prSet/>
      <dgm:spPr/>
      <dgm:t>
        <a:bodyPr/>
        <a:lstStyle/>
        <a:p>
          <a:endParaRPr lang="es-ES"/>
        </a:p>
      </dgm:t>
    </dgm:pt>
    <dgm:pt modelId="{B5F78038-C462-4723-A996-05689A91AF21}" type="sibTrans" cxnId="{B3CC6CB5-BB5B-4A96-8B1E-A8A3F01CC766}">
      <dgm:prSet/>
      <dgm:spPr/>
      <dgm:t>
        <a:bodyPr/>
        <a:lstStyle/>
        <a:p>
          <a:endParaRPr lang="es-ES"/>
        </a:p>
      </dgm:t>
    </dgm:pt>
    <dgm:pt modelId="{609B7737-2F8B-426B-AF67-1EE3ED08022C}">
      <dgm:prSet phldrT="[Texto]" custT="1"/>
      <dgm:spPr/>
      <dgm:t>
        <a:bodyPr/>
        <a:lstStyle/>
        <a:p>
          <a:r>
            <a:rPr lang="es-ES" sz="2400" dirty="0"/>
            <a:t>UNITA’ 2: </a:t>
          </a:r>
          <a:r>
            <a:rPr lang="it-IT" sz="2400" dirty="0"/>
            <a:t>Le migliori pratiche di cybersecurity per proteggere i dati personali e la privacy</a:t>
          </a:r>
        </a:p>
        <a:p>
          <a:endParaRPr lang="es-ES" sz="2400" dirty="0"/>
        </a:p>
        <a:p>
          <a:r>
            <a:rPr lang="it-IT" sz="2400" noProof="0" dirty="0"/>
            <a:t>Sezione</a:t>
          </a:r>
          <a:r>
            <a:rPr lang="en-US" sz="2400" dirty="0"/>
            <a:t> 2.1. </a:t>
          </a:r>
          <a:r>
            <a:rPr lang="it-IT" sz="2400" dirty="0"/>
            <a:t>Misure di protezione dei dati per le piccole e medie imprese rurali</a:t>
          </a:r>
        </a:p>
        <a:p>
          <a:r>
            <a:rPr lang="it-IT" sz="2400" noProof="0" dirty="0"/>
            <a:t>Sezione</a:t>
          </a:r>
          <a:r>
            <a:rPr lang="en-US" sz="2400" dirty="0"/>
            <a:t> 2.2. </a:t>
          </a:r>
          <a:r>
            <a:rPr lang="it-IT" sz="2400" dirty="0"/>
            <a:t>Linee guida per la cybersecurity del lavoro a distanza</a:t>
          </a:r>
          <a:endParaRPr lang="es-ES" sz="2000" dirty="0"/>
        </a:p>
        <a:p>
          <a:endParaRPr lang="es-ES" sz="2000" dirty="0"/>
        </a:p>
      </dgm:t>
    </dgm:pt>
    <dgm:pt modelId="{975E8B56-3427-4763-936D-3ECC0B455C10}" type="parTrans" cxnId="{ADD302FE-967B-4FE9-B6D1-D27BC1B89707}">
      <dgm:prSet/>
      <dgm:spPr/>
      <dgm:t>
        <a:bodyPr/>
        <a:lstStyle/>
        <a:p>
          <a:endParaRPr lang="es-ES"/>
        </a:p>
      </dgm:t>
    </dgm:pt>
    <dgm:pt modelId="{0E0957BF-B5FA-4EBB-B90A-1ECF37440F7B}" type="sibTrans" cxnId="{ADD302FE-967B-4FE9-B6D1-D27BC1B89707}">
      <dgm:prSet/>
      <dgm:spPr/>
      <dgm:t>
        <a:bodyPr/>
        <a:lstStyle/>
        <a:p>
          <a:endParaRPr lang="es-ES"/>
        </a:p>
      </dgm:t>
    </dgm:pt>
    <dgm:pt modelId="{427D88A5-FE9E-4A81-B85B-4BA062606B5A}">
      <dgm:prSet phldrT="[Texto]"/>
      <dgm:spPr/>
      <dgm:t>
        <a:bodyPr/>
        <a:lstStyle/>
        <a:p>
          <a:endParaRPr lang="es-ES" sz="1600" dirty="0"/>
        </a:p>
      </dgm:t>
    </dgm:pt>
    <dgm:pt modelId="{430E0A2F-B9C1-4196-9CA2-BA453627E747}" type="parTrans" cxnId="{92D38790-3924-4594-8A5E-0AC0D44EA718}">
      <dgm:prSet/>
      <dgm:spPr/>
      <dgm:t>
        <a:bodyPr/>
        <a:lstStyle/>
        <a:p>
          <a:endParaRPr lang="es-ES"/>
        </a:p>
      </dgm:t>
    </dgm:pt>
    <dgm:pt modelId="{473E9935-7E3E-4B63-8A6B-DFA91885A0F3}" type="sibTrans" cxnId="{92D38790-3924-4594-8A5E-0AC0D44EA718}">
      <dgm:prSet/>
      <dgm:spPr/>
      <dgm:t>
        <a:bodyPr/>
        <a:lstStyle/>
        <a:p>
          <a:endParaRPr lang="es-ES"/>
        </a:p>
      </dgm:t>
    </dgm:pt>
    <dgm:pt modelId="{6FB93B61-4A53-45FE-ACC1-D6604E1BAA6B}" type="pres">
      <dgm:prSet presAssocID="{36AF0E53-CBCF-4C04-A4FB-7AC87E586F76}" presName="Name0" presStyleCnt="0">
        <dgm:presLayoutVars>
          <dgm:dir/>
          <dgm:resizeHandles val="exact"/>
        </dgm:presLayoutVars>
      </dgm:prSet>
      <dgm:spPr/>
    </dgm:pt>
    <dgm:pt modelId="{3812FEFD-0534-4CDE-BDFC-5DC8A0A6E211}" type="pres">
      <dgm:prSet presAssocID="{19D75968-110D-4570-A796-4EFA7A289980}" presName="node" presStyleLbl="node1" presStyleIdx="0" presStyleCnt="2">
        <dgm:presLayoutVars>
          <dgm:bulletEnabled val="1"/>
        </dgm:presLayoutVars>
      </dgm:prSet>
      <dgm:spPr/>
    </dgm:pt>
    <dgm:pt modelId="{632743F5-E281-41B2-B8E1-5F853312A20E}" type="pres">
      <dgm:prSet presAssocID="{B5F78038-C462-4723-A996-05689A91AF21}" presName="sibTrans" presStyleCnt="0"/>
      <dgm:spPr/>
    </dgm:pt>
    <dgm:pt modelId="{6A06E1D3-CB2E-499A-A964-4B9EA4634424}" type="pres">
      <dgm:prSet presAssocID="{609B7737-2F8B-426B-AF67-1EE3ED08022C}" presName="node" presStyleLbl="node1" presStyleIdx="1" presStyleCnt="2">
        <dgm:presLayoutVars>
          <dgm:bulletEnabled val="1"/>
        </dgm:presLayoutVars>
      </dgm:prSet>
      <dgm:spPr/>
    </dgm:pt>
  </dgm:ptLst>
  <dgm:cxnLst>
    <dgm:cxn modelId="{E9F9DA4B-601A-4408-897E-D2936CB1FD6F}" type="presOf" srcId="{609B7737-2F8B-426B-AF67-1EE3ED08022C}" destId="{6A06E1D3-CB2E-499A-A964-4B9EA4634424}" srcOrd="0" destOrd="0" presId="urn:microsoft.com/office/officeart/2005/8/layout/hList6"/>
    <dgm:cxn modelId="{92D38790-3924-4594-8A5E-0AC0D44EA718}" srcId="{609B7737-2F8B-426B-AF67-1EE3ED08022C}" destId="{427D88A5-FE9E-4A81-B85B-4BA062606B5A}" srcOrd="0" destOrd="0" parTransId="{430E0A2F-B9C1-4196-9CA2-BA453627E747}" sibTransId="{473E9935-7E3E-4B63-8A6B-DFA91885A0F3}"/>
    <dgm:cxn modelId="{FF7D8E92-146B-4D8B-B3DD-8C252796CD3C}" type="presOf" srcId="{19D75968-110D-4570-A796-4EFA7A289980}" destId="{3812FEFD-0534-4CDE-BDFC-5DC8A0A6E211}" srcOrd="0" destOrd="0" presId="urn:microsoft.com/office/officeart/2005/8/layout/hList6"/>
    <dgm:cxn modelId="{137F2994-1749-4CCE-B026-B431D3A04965}" type="presOf" srcId="{427D88A5-FE9E-4A81-B85B-4BA062606B5A}" destId="{6A06E1D3-CB2E-499A-A964-4B9EA4634424}" srcOrd="0" destOrd="1" presId="urn:microsoft.com/office/officeart/2005/8/layout/hList6"/>
    <dgm:cxn modelId="{39FF2F98-47BE-4045-AFF8-9CE4EC46F901}" type="presOf" srcId="{36AF0E53-CBCF-4C04-A4FB-7AC87E586F76}" destId="{6FB93B61-4A53-45FE-ACC1-D6604E1BAA6B}" srcOrd="0" destOrd="0" presId="urn:microsoft.com/office/officeart/2005/8/layout/hList6"/>
    <dgm:cxn modelId="{B3CC6CB5-BB5B-4A96-8B1E-A8A3F01CC766}" srcId="{36AF0E53-CBCF-4C04-A4FB-7AC87E586F76}" destId="{19D75968-110D-4570-A796-4EFA7A289980}" srcOrd="0" destOrd="0" parTransId="{78AFBB9F-F438-4106-A4C3-7D8B2021376F}" sibTransId="{B5F78038-C462-4723-A996-05689A91AF21}"/>
    <dgm:cxn modelId="{ADD302FE-967B-4FE9-B6D1-D27BC1B89707}" srcId="{36AF0E53-CBCF-4C04-A4FB-7AC87E586F76}" destId="{609B7737-2F8B-426B-AF67-1EE3ED08022C}" srcOrd="1" destOrd="0" parTransId="{975E8B56-3427-4763-936D-3ECC0B455C10}" sibTransId="{0E0957BF-B5FA-4EBB-B90A-1ECF37440F7B}"/>
    <dgm:cxn modelId="{D7731362-DCB1-41AD-9101-C743EC039DED}" type="presParOf" srcId="{6FB93B61-4A53-45FE-ACC1-D6604E1BAA6B}" destId="{3812FEFD-0534-4CDE-BDFC-5DC8A0A6E211}" srcOrd="0" destOrd="0" presId="urn:microsoft.com/office/officeart/2005/8/layout/hList6"/>
    <dgm:cxn modelId="{1510C628-B904-40E0-85A2-12C1717B9591}" type="presParOf" srcId="{6FB93B61-4A53-45FE-ACC1-D6604E1BAA6B}" destId="{632743F5-E281-41B2-B8E1-5F853312A20E}" srcOrd="1" destOrd="0" presId="urn:microsoft.com/office/officeart/2005/8/layout/hList6"/>
    <dgm:cxn modelId="{25473629-D663-4D3D-838B-88C30A6C5219}" type="presParOf" srcId="{6FB93B61-4A53-45FE-ACC1-D6604E1BAA6B}" destId="{6A06E1D3-CB2E-499A-A964-4B9EA4634424}" srcOrd="2"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A37D0F-0A01-427C-806C-3BDE0C554716}"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endParaRPr lang="es-ES"/>
        </a:p>
      </dgm:t>
    </dgm:pt>
    <dgm:pt modelId="{7991A607-7466-4457-87C8-C0CA40315A23}">
      <dgm:prSet phldrT="[Texto]"/>
      <dgm:spPr>
        <a:xfrm rot="5400000">
          <a:off x="-167351" y="170210"/>
          <a:ext cx="1115677" cy="780974"/>
        </a:xfrm>
        <a:prstGeom prst="chevron">
          <a:avLst/>
        </a:prstGeom>
        <a:solidFill>
          <a:srgbClr val="FF8C00"/>
        </a:solidFill>
        <a:ln w="15875" cap="flat" cmpd="sng" algn="ctr">
          <a:solidFill>
            <a:srgbClr val="FF8C00"/>
          </a:solidFill>
          <a:prstDash val="solid"/>
        </a:ln>
        <a:effectLst/>
      </dgm:spPr>
      <dgm:t>
        <a:bodyPr/>
        <a:lstStyle/>
        <a:p>
          <a:pPr>
            <a:buNone/>
          </a:pPr>
          <a:r>
            <a:rPr lang="it-IT" noProof="0" dirty="0">
              <a:solidFill>
                <a:sysClr val="window" lastClr="FFFFFF"/>
              </a:solidFill>
              <a:latin typeface="Calibri" panose="020F0502020204030204"/>
              <a:ea typeface="+mn-ea"/>
              <a:cs typeface="+mn-cs"/>
            </a:rPr>
            <a:t>Unità</a:t>
          </a:r>
          <a:r>
            <a:rPr lang="es-ES" dirty="0">
              <a:solidFill>
                <a:sysClr val="window" lastClr="FFFFFF"/>
              </a:solidFill>
              <a:latin typeface="Calibri" panose="020F0502020204030204"/>
              <a:ea typeface="+mn-ea"/>
              <a:cs typeface="+mn-cs"/>
            </a:rPr>
            <a:t> 1</a:t>
          </a:r>
        </a:p>
      </dgm:t>
    </dgm:pt>
    <dgm:pt modelId="{A4499F8F-8C98-4F22-9390-38711BCBAAE2}" type="parTrans" cxnId="{699FF731-067A-414C-87FE-CB60620F8569}">
      <dgm:prSet/>
      <dgm:spPr/>
      <dgm:t>
        <a:bodyPr/>
        <a:lstStyle/>
        <a:p>
          <a:endParaRPr lang="es-ES"/>
        </a:p>
      </dgm:t>
    </dgm:pt>
    <dgm:pt modelId="{C29B2F6D-2BFD-4ACD-96BB-CE9968F61031}" type="sibTrans" cxnId="{699FF731-067A-414C-87FE-CB60620F8569}">
      <dgm:prSet/>
      <dgm:spPr/>
      <dgm:t>
        <a:bodyPr/>
        <a:lstStyle/>
        <a:p>
          <a:endParaRPr lang="es-ES"/>
        </a:p>
      </dgm:t>
    </dgm:pt>
    <dgm:pt modelId="{70ED07A8-1925-4E2A-A3F7-588056F8DA59}">
      <dgm:prSet phldrT="[Texto]" custT="1"/>
      <dgm:spPr>
        <a:xfrm rot="5400000">
          <a:off x="5057091" y="-4273259"/>
          <a:ext cx="725190" cy="9277425"/>
        </a:xfrm>
        <a:prstGeom prst="round2SameRect">
          <a:avLst/>
        </a:prstGeom>
        <a:solidFill>
          <a:sysClr val="window" lastClr="FFFFFF">
            <a:alpha val="90000"/>
            <a:hueOff val="0"/>
            <a:satOff val="0"/>
            <a:lumOff val="0"/>
            <a:alphaOff val="0"/>
          </a:sysClr>
        </a:solidFill>
        <a:ln w="15875" cap="flat" cmpd="sng" algn="ctr">
          <a:solidFill>
            <a:schemeClr val="accent2"/>
          </a:solidFill>
          <a:prstDash val="solid"/>
        </a:ln>
        <a:effectLst/>
      </dgm:spPr>
      <dgm:t>
        <a:bodyPr/>
        <a:lstStyle/>
        <a:p>
          <a:pPr>
            <a:buChar char="•"/>
          </a:pPr>
          <a:endParaRPr lang="es-ES" sz="2400" dirty="0">
            <a:solidFill>
              <a:sysClr val="windowText" lastClr="000000">
                <a:hueOff val="0"/>
                <a:satOff val="0"/>
                <a:lumOff val="0"/>
                <a:alphaOff val="0"/>
              </a:sysClr>
            </a:solidFill>
            <a:latin typeface="Calibri" panose="020F0502020204030204"/>
            <a:ea typeface="+mn-ea"/>
            <a:cs typeface="+mn-cs"/>
          </a:endParaRPr>
        </a:p>
      </dgm:t>
    </dgm:pt>
    <dgm:pt modelId="{BA2AA8D9-8A0B-4C44-AC4A-E229D520682F}" type="parTrans" cxnId="{27E4206D-420D-4A44-8E3D-381C32007183}">
      <dgm:prSet/>
      <dgm:spPr/>
      <dgm:t>
        <a:bodyPr/>
        <a:lstStyle/>
        <a:p>
          <a:endParaRPr lang="es-ES"/>
        </a:p>
      </dgm:t>
    </dgm:pt>
    <dgm:pt modelId="{358BC604-4285-4A45-AB42-ABED8F39E3D2}" type="sibTrans" cxnId="{27E4206D-420D-4A44-8E3D-381C32007183}">
      <dgm:prSet/>
      <dgm:spPr/>
      <dgm:t>
        <a:bodyPr/>
        <a:lstStyle/>
        <a:p>
          <a:endParaRPr lang="es-ES"/>
        </a:p>
      </dgm:t>
    </dgm:pt>
    <dgm:pt modelId="{40F00831-DA0F-4F68-92C8-477728BD919B}">
      <dgm:prSet phldrT="[Texto]" custT="1"/>
      <dgm:spPr>
        <a:xfrm rot="5400000">
          <a:off x="5057091" y="-4273259"/>
          <a:ext cx="725190" cy="9277425"/>
        </a:xfrm>
        <a:prstGeom prst="round2SameRect">
          <a:avLst/>
        </a:prstGeom>
        <a:solidFill>
          <a:sysClr val="window" lastClr="FFFFFF">
            <a:alpha val="90000"/>
            <a:hueOff val="0"/>
            <a:satOff val="0"/>
            <a:lumOff val="0"/>
            <a:alphaOff val="0"/>
          </a:sysClr>
        </a:solidFill>
        <a:ln w="15875" cap="flat" cmpd="sng" algn="ctr">
          <a:solidFill>
            <a:schemeClr val="accent2"/>
          </a:solidFill>
          <a:prstDash val="solid"/>
        </a:ln>
        <a:effectLst/>
      </dgm:spPr>
      <dgm:t>
        <a:bodyPr/>
        <a:lstStyle/>
        <a:p>
          <a:pPr>
            <a:buChar char="•"/>
          </a:pPr>
          <a:endParaRPr lang="es-ES" sz="2400" dirty="0">
            <a:solidFill>
              <a:sysClr val="windowText" lastClr="000000">
                <a:hueOff val="0"/>
                <a:satOff val="0"/>
                <a:lumOff val="0"/>
                <a:alphaOff val="0"/>
              </a:sysClr>
            </a:solidFill>
            <a:latin typeface="Calibri" panose="020F0502020204030204"/>
            <a:ea typeface="+mn-ea"/>
            <a:cs typeface="+mn-cs"/>
          </a:endParaRPr>
        </a:p>
      </dgm:t>
    </dgm:pt>
    <dgm:pt modelId="{D6E9724A-CE0D-4DE1-A116-EA7736F52CFE}" type="parTrans" cxnId="{5993BA5D-D0CA-4436-B6AD-A82A6FFDD91C}">
      <dgm:prSet/>
      <dgm:spPr/>
      <dgm:t>
        <a:bodyPr/>
        <a:lstStyle/>
        <a:p>
          <a:endParaRPr lang="es-ES"/>
        </a:p>
      </dgm:t>
    </dgm:pt>
    <dgm:pt modelId="{C2A8EAF7-D0E7-4696-A964-90BE9D3087E8}" type="sibTrans" cxnId="{5993BA5D-D0CA-4436-B6AD-A82A6FFDD91C}">
      <dgm:prSet/>
      <dgm:spPr/>
      <dgm:t>
        <a:bodyPr/>
        <a:lstStyle/>
        <a:p>
          <a:endParaRPr lang="es-ES"/>
        </a:p>
      </dgm:t>
    </dgm:pt>
    <dgm:pt modelId="{929949F9-6708-4738-9713-C14A3F26FEC8}">
      <dgm:prSet phldrT="[Texto]"/>
      <dgm:spPr>
        <a:xfrm rot="5400000">
          <a:off x="-167351" y="1137320"/>
          <a:ext cx="1115677" cy="780974"/>
        </a:xfrm>
        <a:prstGeom prst="chevron">
          <a:avLst/>
        </a:prstGeom>
        <a:solidFill>
          <a:srgbClr val="FF8C00"/>
        </a:solidFill>
        <a:ln w="15875" cap="flat" cmpd="sng" algn="ctr">
          <a:solidFill>
            <a:srgbClr val="FF8C00"/>
          </a:solidFill>
          <a:prstDash val="solid"/>
        </a:ln>
        <a:effectLst/>
      </dgm:spPr>
      <dgm:t>
        <a:bodyPr/>
        <a:lstStyle/>
        <a:p>
          <a:pPr>
            <a:buNone/>
          </a:pPr>
          <a:r>
            <a:rPr lang="it-IT" noProof="0" dirty="0">
              <a:solidFill>
                <a:sysClr val="window" lastClr="FFFFFF"/>
              </a:solidFill>
              <a:latin typeface="Calibri" panose="020F0502020204030204"/>
              <a:ea typeface="+mn-ea"/>
              <a:cs typeface="+mn-cs"/>
            </a:rPr>
            <a:t>Unità</a:t>
          </a:r>
          <a:r>
            <a:rPr lang="es-ES" dirty="0">
              <a:solidFill>
                <a:sysClr val="window" lastClr="FFFFFF"/>
              </a:solidFill>
              <a:latin typeface="Calibri" panose="020F0502020204030204"/>
              <a:ea typeface="+mn-ea"/>
              <a:cs typeface="+mn-cs"/>
            </a:rPr>
            <a:t> 2</a:t>
          </a:r>
        </a:p>
      </dgm:t>
    </dgm:pt>
    <dgm:pt modelId="{0F7E1A38-7E70-42A4-AF68-F54EB88D3B4D}" type="parTrans" cxnId="{8AA7AEF0-2C43-4D1F-9795-3D7C3DEEEFE8}">
      <dgm:prSet/>
      <dgm:spPr/>
      <dgm:t>
        <a:bodyPr/>
        <a:lstStyle/>
        <a:p>
          <a:endParaRPr lang="es-ES"/>
        </a:p>
      </dgm:t>
    </dgm:pt>
    <dgm:pt modelId="{ADF06A4A-9857-42CF-BDD4-187E89F55B3D}" type="sibTrans" cxnId="{8AA7AEF0-2C43-4D1F-9795-3D7C3DEEEFE8}">
      <dgm:prSet/>
      <dgm:spPr/>
      <dgm:t>
        <a:bodyPr/>
        <a:lstStyle/>
        <a:p>
          <a:endParaRPr lang="es-ES"/>
        </a:p>
      </dgm:t>
    </dgm:pt>
    <dgm:pt modelId="{8A584B21-BCB2-43BB-B64C-7B360D83A862}">
      <dgm:prSet phldrT="[Texto]"/>
      <dgm:spPr>
        <a:xfrm rot="5400000">
          <a:off x="5057091" y="-3306148"/>
          <a:ext cx="725190" cy="9277425"/>
        </a:xfrm>
        <a:prstGeom prst="round2SameRect">
          <a:avLst/>
        </a:prstGeom>
        <a:solidFill>
          <a:sysClr val="window" lastClr="FFFFFF">
            <a:alpha val="90000"/>
            <a:hueOff val="0"/>
            <a:satOff val="0"/>
            <a:lumOff val="0"/>
            <a:alphaOff val="0"/>
          </a:sysClr>
        </a:solidFill>
        <a:ln w="15875" cap="flat" cmpd="sng" algn="ctr">
          <a:solidFill>
            <a:srgbClr val="FF8C00"/>
          </a:solidFill>
          <a:prstDash val="solid"/>
        </a:ln>
        <a:effectLst/>
      </dgm:spPr>
      <dgm:t>
        <a:bodyPr/>
        <a:lstStyle/>
        <a:p>
          <a:pPr>
            <a:buChar char="•"/>
          </a:pPr>
          <a:endParaRPr lang="es-ES" sz="1600" dirty="0">
            <a:solidFill>
              <a:sysClr val="windowText" lastClr="000000">
                <a:hueOff val="0"/>
                <a:satOff val="0"/>
                <a:lumOff val="0"/>
                <a:alphaOff val="0"/>
              </a:sysClr>
            </a:solidFill>
            <a:latin typeface="Calibri" panose="020F0502020204030204"/>
            <a:ea typeface="+mn-ea"/>
            <a:cs typeface="+mn-cs"/>
          </a:endParaRPr>
        </a:p>
      </dgm:t>
    </dgm:pt>
    <dgm:pt modelId="{425E6093-9D9F-4D0D-AF39-692D3F01524A}" type="parTrans" cxnId="{FDC28727-7F33-4001-87F1-D5F76940E233}">
      <dgm:prSet/>
      <dgm:spPr/>
      <dgm:t>
        <a:bodyPr/>
        <a:lstStyle/>
        <a:p>
          <a:endParaRPr lang="es-ES"/>
        </a:p>
      </dgm:t>
    </dgm:pt>
    <dgm:pt modelId="{E714A1FB-4DC7-477F-B50F-618EF34C0C2D}" type="sibTrans" cxnId="{FDC28727-7F33-4001-87F1-D5F76940E233}">
      <dgm:prSet/>
      <dgm:spPr/>
      <dgm:t>
        <a:bodyPr/>
        <a:lstStyle/>
        <a:p>
          <a:endParaRPr lang="es-ES"/>
        </a:p>
      </dgm:t>
    </dgm:pt>
    <dgm:pt modelId="{361EEB7D-5B21-408A-BB12-7E428E32B92C}">
      <dgm:prSet phldrT="[Texto]"/>
      <dgm:spPr>
        <a:xfrm rot="5400000">
          <a:off x="5057091" y="-3306148"/>
          <a:ext cx="725190" cy="9277425"/>
        </a:xfrm>
        <a:prstGeom prst="round2SameRect">
          <a:avLst/>
        </a:prstGeom>
        <a:solidFill>
          <a:sysClr val="window" lastClr="FFFFFF">
            <a:alpha val="90000"/>
            <a:hueOff val="0"/>
            <a:satOff val="0"/>
            <a:lumOff val="0"/>
            <a:alphaOff val="0"/>
          </a:sysClr>
        </a:solidFill>
        <a:ln w="15875" cap="flat" cmpd="sng" algn="ctr">
          <a:solidFill>
            <a:srgbClr val="FF8C00"/>
          </a:solidFill>
          <a:prstDash val="solid"/>
        </a:ln>
        <a:effectLst/>
      </dgm:spPr>
      <dgm:t>
        <a:bodyPr/>
        <a:lstStyle/>
        <a:p>
          <a:pPr>
            <a:buChar char="•"/>
          </a:pPr>
          <a:endParaRPr lang="es-ES" sz="1600" dirty="0">
            <a:solidFill>
              <a:sysClr val="windowText" lastClr="000000">
                <a:hueOff val="0"/>
                <a:satOff val="0"/>
                <a:lumOff val="0"/>
                <a:alphaOff val="0"/>
              </a:sysClr>
            </a:solidFill>
            <a:latin typeface="Calibri" panose="020F0502020204030204"/>
            <a:ea typeface="+mn-ea"/>
            <a:cs typeface="+mn-cs"/>
          </a:endParaRPr>
        </a:p>
      </dgm:t>
    </dgm:pt>
    <dgm:pt modelId="{C6E460BF-0736-4975-9F4F-3F64AC6B912E}" type="parTrans" cxnId="{D7C0872C-3BAC-4C76-BDE4-18E020D8E718}">
      <dgm:prSet/>
      <dgm:spPr/>
      <dgm:t>
        <a:bodyPr/>
        <a:lstStyle/>
        <a:p>
          <a:endParaRPr lang="es-ES"/>
        </a:p>
      </dgm:t>
    </dgm:pt>
    <dgm:pt modelId="{C7EA2977-C538-4F39-9F09-A5A5010D2010}" type="sibTrans" cxnId="{D7C0872C-3BAC-4C76-BDE4-18E020D8E718}">
      <dgm:prSet/>
      <dgm:spPr/>
      <dgm:t>
        <a:bodyPr/>
        <a:lstStyle/>
        <a:p>
          <a:endParaRPr lang="es-ES"/>
        </a:p>
      </dgm:t>
    </dgm:pt>
    <dgm:pt modelId="{E84EC1DE-3CAF-43A3-AEE0-816474CD7A92}">
      <dgm:prSet custT="1"/>
      <dgm:spPr/>
      <dgm:t>
        <a:bodyPr/>
        <a:lstStyle/>
        <a:p>
          <a:pPr>
            <a:buChar char="•"/>
          </a:pPr>
          <a:r>
            <a:rPr lang="it-IT" sz="2300" dirty="0"/>
            <a:t>I fondamenti della cybersecurity sono </a:t>
          </a:r>
          <a:r>
            <a:rPr lang="it-IT" sz="2300" b="1" dirty="0"/>
            <a:t>essenziali per garantire una trasformazione digitale senza problemi delle piccole e medie imprese rurali. </a:t>
          </a:r>
          <a:endParaRPr lang="es-ES" sz="2300" dirty="0">
            <a:solidFill>
              <a:sysClr val="windowText" lastClr="000000">
                <a:hueOff val="0"/>
                <a:satOff val="0"/>
                <a:lumOff val="0"/>
                <a:alphaOff val="0"/>
              </a:sysClr>
            </a:solidFill>
            <a:latin typeface="Calibri" panose="020F0502020204030204"/>
            <a:ea typeface="+mn-ea"/>
            <a:cs typeface="+mn-cs"/>
          </a:endParaRPr>
        </a:p>
      </dgm:t>
    </dgm:pt>
    <dgm:pt modelId="{51957393-103D-4C2F-B739-170F43AAFF7D}" type="parTrans" cxnId="{B8A981E0-9A37-4D6A-8473-379DD75B4C9C}">
      <dgm:prSet/>
      <dgm:spPr/>
      <dgm:t>
        <a:bodyPr/>
        <a:lstStyle/>
        <a:p>
          <a:endParaRPr lang="es-ES"/>
        </a:p>
      </dgm:t>
    </dgm:pt>
    <dgm:pt modelId="{F04AD981-464A-4CA7-B10E-017381C06346}" type="sibTrans" cxnId="{B8A981E0-9A37-4D6A-8473-379DD75B4C9C}">
      <dgm:prSet/>
      <dgm:spPr/>
      <dgm:t>
        <a:bodyPr/>
        <a:lstStyle/>
        <a:p>
          <a:endParaRPr lang="es-ES"/>
        </a:p>
      </dgm:t>
    </dgm:pt>
    <dgm:pt modelId="{45EF5200-6796-4F28-B913-A31BC02C6011}">
      <dgm:prSet custT="1"/>
      <dgm:spPr/>
      <dgm:t>
        <a:bodyPr/>
        <a:lstStyle/>
        <a:p>
          <a:pPr>
            <a:buChar char="•"/>
          </a:pPr>
          <a:r>
            <a:rPr lang="it-IT" sz="2300" dirty="0"/>
            <a:t>Le microimprese rurali, come qualsiasi altra azienda, sono vulnerabili </a:t>
          </a:r>
          <a:r>
            <a:rPr lang="it-IT" sz="2300" b="1" dirty="0"/>
            <a:t>a una serie di minacce e rischi informatici. </a:t>
          </a:r>
          <a:r>
            <a:rPr lang="it-IT" sz="2300" dirty="0"/>
            <a:t>Anche se le loro dimensioni sono più ridotte, l'impatto potenziale può comunque essere significativo.</a:t>
          </a:r>
          <a:endParaRPr lang="es-ES" sz="2300" dirty="0">
            <a:solidFill>
              <a:sysClr val="windowText" lastClr="000000">
                <a:hueOff val="0"/>
                <a:satOff val="0"/>
                <a:lumOff val="0"/>
                <a:alphaOff val="0"/>
              </a:sysClr>
            </a:solidFill>
            <a:latin typeface="Calibri" panose="020F0502020204030204"/>
            <a:ea typeface="+mn-ea"/>
            <a:cs typeface="+mn-cs"/>
          </a:endParaRPr>
        </a:p>
      </dgm:t>
    </dgm:pt>
    <dgm:pt modelId="{7D34E8F7-A927-40F6-87A9-BC7791C45798}" type="parTrans" cxnId="{EFC5C0C1-96D7-412E-9525-F666043EA889}">
      <dgm:prSet/>
      <dgm:spPr/>
      <dgm:t>
        <a:bodyPr/>
        <a:lstStyle/>
        <a:p>
          <a:endParaRPr lang="es-ES"/>
        </a:p>
      </dgm:t>
    </dgm:pt>
    <dgm:pt modelId="{A57B9889-2A51-44BD-A30D-1DC1F195CA72}" type="sibTrans" cxnId="{EFC5C0C1-96D7-412E-9525-F666043EA889}">
      <dgm:prSet/>
      <dgm:spPr/>
      <dgm:t>
        <a:bodyPr/>
        <a:lstStyle/>
        <a:p>
          <a:endParaRPr lang="es-ES"/>
        </a:p>
      </dgm:t>
    </dgm:pt>
    <dgm:pt modelId="{C81253D1-B4A3-4025-8139-E9E73CD8975B}">
      <dgm:prSet custT="1"/>
      <dgm:spPr/>
      <dgm:t>
        <a:bodyPr/>
        <a:lstStyle/>
        <a:p>
          <a:r>
            <a:rPr lang="it-IT" sz="2300" b="1" dirty="0"/>
            <a:t>L'integrazione di misure di cybersecurity </a:t>
          </a:r>
          <a:r>
            <a:rPr lang="it-IT" sz="2300" b="0" dirty="0"/>
            <a:t>nelle attività aziendali delle microimprese rurali (MSME) è fondamentale per proteggere i loro beni e le loro operazioni digitali.</a:t>
          </a:r>
          <a:endParaRPr lang="es-ES" sz="2300" b="0" dirty="0">
            <a:solidFill>
              <a:sysClr val="windowText" lastClr="000000">
                <a:hueOff val="0"/>
                <a:satOff val="0"/>
                <a:lumOff val="0"/>
                <a:alphaOff val="0"/>
              </a:sysClr>
            </a:solidFill>
            <a:latin typeface="Calibri" panose="020F0502020204030204"/>
            <a:ea typeface="+mn-ea"/>
            <a:cs typeface="+mn-cs"/>
          </a:endParaRPr>
        </a:p>
      </dgm:t>
    </dgm:pt>
    <dgm:pt modelId="{C4D00C84-02CA-473C-9F17-3A6FBAF627A5}" type="parTrans" cxnId="{2B1C2426-56E9-4B37-85F5-76DBE04CCEC7}">
      <dgm:prSet/>
      <dgm:spPr/>
      <dgm:t>
        <a:bodyPr/>
        <a:lstStyle/>
        <a:p>
          <a:endParaRPr lang="es-ES"/>
        </a:p>
      </dgm:t>
    </dgm:pt>
    <dgm:pt modelId="{4D90F483-AA19-43C6-8081-3D13A5F617AD}" type="sibTrans" cxnId="{2B1C2426-56E9-4B37-85F5-76DBE04CCEC7}">
      <dgm:prSet/>
      <dgm:spPr/>
      <dgm:t>
        <a:bodyPr/>
        <a:lstStyle/>
        <a:p>
          <a:endParaRPr lang="es-ES"/>
        </a:p>
      </dgm:t>
    </dgm:pt>
    <dgm:pt modelId="{DBA8FAFC-47B2-4E94-9B95-1778C01D51D6}">
      <dgm:prSet custT="1"/>
      <dgm:spPr/>
      <dgm:t>
        <a:bodyPr/>
        <a:lstStyle/>
        <a:p>
          <a:r>
            <a:rPr lang="it-IT" sz="2100" b="1" dirty="0"/>
            <a:t>Il lavoro a distanza </a:t>
          </a:r>
          <a:r>
            <a:rPr lang="it-IT" sz="2100" b="0" dirty="0"/>
            <a:t>è diventato una pratica prevalente anche per le Micro, Piccole e Medie Imprese (MSME) rurali, pertanto è fondamentale disporre di linee guida interne di cybersecurity non solo per mantenere l'integrità delle loro operazioni, ma anche per salvaguardare le informazioni sensibili mentre i loro dipendenti operano al di fuori dell'ambiente d'ufficio convenzionale.</a:t>
          </a:r>
          <a:endParaRPr lang="es-ES" sz="2100" b="0" dirty="0"/>
        </a:p>
      </dgm:t>
    </dgm:pt>
    <dgm:pt modelId="{C272D24E-40D8-43AB-AE0A-0861164379C4}" type="parTrans" cxnId="{986E6219-BCFB-4610-BC46-DF37F0F58173}">
      <dgm:prSet/>
      <dgm:spPr/>
      <dgm:t>
        <a:bodyPr/>
        <a:lstStyle/>
        <a:p>
          <a:endParaRPr lang="es-ES"/>
        </a:p>
      </dgm:t>
    </dgm:pt>
    <dgm:pt modelId="{3D4407CF-16CC-4B27-8631-D2D33BF5D2B3}" type="sibTrans" cxnId="{986E6219-BCFB-4610-BC46-DF37F0F58173}">
      <dgm:prSet/>
      <dgm:spPr/>
      <dgm:t>
        <a:bodyPr/>
        <a:lstStyle/>
        <a:p>
          <a:endParaRPr lang="es-ES"/>
        </a:p>
      </dgm:t>
    </dgm:pt>
    <dgm:pt modelId="{1C26D5C4-A2C5-4FD1-A796-740DDCDCE621}">
      <dgm:prSet custT="1"/>
      <dgm:spPr/>
      <dgm:t>
        <a:bodyPr/>
        <a:lstStyle/>
        <a:p>
          <a:r>
            <a:rPr lang="it-IT" sz="2100" b="1" dirty="0"/>
            <a:t>La protezione dei dati </a:t>
          </a:r>
          <a:r>
            <a:rPr lang="it-IT" sz="2100" b="0" dirty="0"/>
            <a:t>è un concetto chiave per tutte le micro, piccole e medie imprese (MSME), siano esse rurali o urbane, per salvaguardare le informazioni sensibili relative all'azienda e ai clienti. </a:t>
          </a:r>
          <a:endParaRPr lang="es-ES" sz="2100" b="0" dirty="0"/>
        </a:p>
      </dgm:t>
    </dgm:pt>
    <dgm:pt modelId="{2FEDFA3A-E7D7-4857-A949-AA437E80F3E6}" type="sibTrans" cxnId="{E8B71E6D-5145-4431-83BB-1E1DE2AA0E23}">
      <dgm:prSet/>
      <dgm:spPr/>
      <dgm:t>
        <a:bodyPr/>
        <a:lstStyle/>
        <a:p>
          <a:endParaRPr lang="es-ES"/>
        </a:p>
      </dgm:t>
    </dgm:pt>
    <dgm:pt modelId="{A2135C49-6106-42CD-A2E3-7BA95F9EF841}" type="parTrans" cxnId="{E8B71E6D-5145-4431-83BB-1E1DE2AA0E23}">
      <dgm:prSet/>
      <dgm:spPr/>
      <dgm:t>
        <a:bodyPr/>
        <a:lstStyle/>
        <a:p>
          <a:endParaRPr lang="es-ES"/>
        </a:p>
      </dgm:t>
    </dgm:pt>
    <dgm:pt modelId="{49FEBA6B-54F1-40C1-9288-0F2AB2649D67}" type="pres">
      <dgm:prSet presAssocID="{73A37D0F-0A01-427C-806C-3BDE0C554716}" presName="linearFlow" presStyleCnt="0">
        <dgm:presLayoutVars>
          <dgm:dir/>
          <dgm:animLvl val="lvl"/>
          <dgm:resizeHandles val="exact"/>
        </dgm:presLayoutVars>
      </dgm:prSet>
      <dgm:spPr/>
    </dgm:pt>
    <dgm:pt modelId="{207EC565-6A5E-42E7-ADB2-07069A95658F}" type="pres">
      <dgm:prSet presAssocID="{7991A607-7466-4457-87C8-C0CA40315A23}" presName="composite" presStyleCnt="0"/>
      <dgm:spPr/>
    </dgm:pt>
    <dgm:pt modelId="{372C945C-259A-4409-A878-2163FB9FB9E1}" type="pres">
      <dgm:prSet presAssocID="{7991A607-7466-4457-87C8-C0CA40315A23}" presName="parentText" presStyleLbl="alignNode1" presStyleIdx="0" presStyleCnt="2">
        <dgm:presLayoutVars>
          <dgm:chMax val="1"/>
          <dgm:bulletEnabled val="1"/>
        </dgm:presLayoutVars>
      </dgm:prSet>
      <dgm:spPr/>
    </dgm:pt>
    <dgm:pt modelId="{61BF64C8-B481-4665-A533-2C338B5FE312}" type="pres">
      <dgm:prSet presAssocID="{7991A607-7466-4457-87C8-C0CA40315A23}" presName="descendantText" presStyleLbl="alignAcc1" presStyleIdx="0" presStyleCnt="2" custScaleY="124607">
        <dgm:presLayoutVars>
          <dgm:bulletEnabled val="1"/>
        </dgm:presLayoutVars>
      </dgm:prSet>
      <dgm:spPr/>
    </dgm:pt>
    <dgm:pt modelId="{8D0C9BC5-5A25-46DB-B3A1-99F5F9B1E4EB}" type="pres">
      <dgm:prSet presAssocID="{C29B2F6D-2BFD-4ACD-96BB-CE9968F61031}" presName="sp" presStyleCnt="0"/>
      <dgm:spPr/>
    </dgm:pt>
    <dgm:pt modelId="{0C4CA8CF-FA47-4E25-A8FB-B020A38E2677}" type="pres">
      <dgm:prSet presAssocID="{929949F9-6708-4738-9713-C14A3F26FEC8}" presName="composite" presStyleCnt="0"/>
      <dgm:spPr/>
    </dgm:pt>
    <dgm:pt modelId="{8B8D4138-9F8B-48F9-ADD4-2E3053B5D64B}" type="pres">
      <dgm:prSet presAssocID="{929949F9-6708-4738-9713-C14A3F26FEC8}" presName="parentText" presStyleLbl="alignNode1" presStyleIdx="1" presStyleCnt="2">
        <dgm:presLayoutVars>
          <dgm:chMax val="1"/>
          <dgm:bulletEnabled val="1"/>
        </dgm:presLayoutVars>
      </dgm:prSet>
      <dgm:spPr/>
    </dgm:pt>
    <dgm:pt modelId="{EE001D36-7EA7-40EA-B3F8-70F5116F2BEF}" type="pres">
      <dgm:prSet presAssocID="{929949F9-6708-4738-9713-C14A3F26FEC8}" presName="descendantText" presStyleLbl="alignAcc1" presStyleIdx="1" presStyleCnt="2">
        <dgm:presLayoutVars>
          <dgm:bulletEnabled val="1"/>
        </dgm:presLayoutVars>
      </dgm:prSet>
      <dgm:spPr/>
    </dgm:pt>
  </dgm:ptLst>
  <dgm:cxnLst>
    <dgm:cxn modelId="{986E6219-BCFB-4610-BC46-DF37F0F58173}" srcId="{929949F9-6708-4738-9713-C14A3F26FEC8}" destId="{DBA8FAFC-47B2-4E94-9B95-1778C01D51D6}" srcOrd="2" destOrd="0" parTransId="{C272D24E-40D8-43AB-AE0A-0861164379C4}" sibTransId="{3D4407CF-16CC-4B27-8631-D2D33BF5D2B3}"/>
    <dgm:cxn modelId="{2B1C2426-56E9-4B37-85F5-76DBE04CCEC7}" srcId="{7991A607-7466-4457-87C8-C0CA40315A23}" destId="{C81253D1-B4A3-4025-8139-E9E73CD8975B}" srcOrd="3" destOrd="0" parTransId="{C4D00C84-02CA-473C-9F17-3A6FBAF627A5}" sibTransId="{4D90F483-AA19-43C6-8081-3D13A5F617AD}"/>
    <dgm:cxn modelId="{FDC28727-7F33-4001-87F1-D5F76940E233}" srcId="{929949F9-6708-4738-9713-C14A3F26FEC8}" destId="{8A584B21-BCB2-43BB-B64C-7B360D83A862}" srcOrd="0" destOrd="0" parTransId="{425E6093-9D9F-4D0D-AF39-692D3F01524A}" sibTransId="{E714A1FB-4DC7-477F-B50F-618EF34C0C2D}"/>
    <dgm:cxn modelId="{D7C0872C-3BAC-4C76-BDE4-18E020D8E718}" srcId="{929949F9-6708-4738-9713-C14A3F26FEC8}" destId="{361EEB7D-5B21-408A-BB12-7E428E32B92C}" srcOrd="3" destOrd="0" parTransId="{C6E460BF-0736-4975-9F4F-3F64AC6B912E}" sibTransId="{C7EA2977-C538-4F39-9F09-A5A5010D2010}"/>
    <dgm:cxn modelId="{699FF731-067A-414C-87FE-CB60620F8569}" srcId="{73A37D0F-0A01-427C-806C-3BDE0C554716}" destId="{7991A607-7466-4457-87C8-C0CA40315A23}" srcOrd="0" destOrd="0" parTransId="{A4499F8F-8C98-4F22-9390-38711BCBAAE2}" sibTransId="{C29B2F6D-2BFD-4ACD-96BB-CE9968F61031}"/>
    <dgm:cxn modelId="{9B238A47-504E-404B-8FDD-F758C7F951F6}" type="presOf" srcId="{1C26D5C4-A2C5-4FD1-A796-740DDCDCE621}" destId="{EE001D36-7EA7-40EA-B3F8-70F5116F2BEF}" srcOrd="0" destOrd="1" presId="urn:microsoft.com/office/officeart/2005/8/layout/chevron2"/>
    <dgm:cxn modelId="{AD670B58-B3EC-4AAA-9548-8E67132A1022}" type="presOf" srcId="{73A37D0F-0A01-427C-806C-3BDE0C554716}" destId="{49FEBA6B-54F1-40C1-9288-0F2AB2649D67}" srcOrd="0" destOrd="0" presId="urn:microsoft.com/office/officeart/2005/8/layout/chevron2"/>
    <dgm:cxn modelId="{5993BA5D-D0CA-4436-B6AD-A82A6FFDD91C}" srcId="{7991A607-7466-4457-87C8-C0CA40315A23}" destId="{40F00831-DA0F-4F68-92C8-477728BD919B}" srcOrd="4" destOrd="0" parTransId="{D6E9724A-CE0D-4DE1-A116-EA7736F52CFE}" sibTransId="{C2A8EAF7-D0E7-4696-A964-90BE9D3087E8}"/>
    <dgm:cxn modelId="{287D966A-1002-4878-80E0-687B38B974D5}" type="presOf" srcId="{DBA8FAFC-47B2-4E94-9B95-1778C01D51D6}" destId="{EE001D36-7EA7-40EA-B3F8-70F5116F2BEF}" srcOrd="0" destOrd="2" presId="urn:microsoft.com/office/officeart/2005/8/layout/chevron2"/>
    <dgm:cxn modelId="{E8B71E6D-5145-4431-83BB-1E1DE2AA0E23}" srcId="{929949F9-6708-4738-9713-C14A3F26FEC8}" destId="{1C26D5C4-A2C5-4FD1-A796-740DDCDCE621}" srcOrd="1" destOrd="0" parTransId="{A2135C49-6106-42CD-A2E3-7BA95F9EF841}" sibTransId="{2FEDFA3A-E7D7-4857-A949-AA437E80F3E6}"/>
    <dgm:cxn modelId="{27E4206D-420D-4A44-8E3D-381C32007183}" srcId="{7991A607-7466-4457-87C8-C0CA40315A23}" destId="{70ED07A8-1925-4E2A-A3F7-588056F8DA59}" srcOrd="0" destOrd="0" parTransId="{BA2AA8D9-8A0B-4C44-AC4A-E229D520682F}" sibTransId="{358BC604-4285-4A45-AB42-ABED8F39E3D2}"/>
    <dgm:cxn modelId="{C257677C-2E4C-4A10-B8FA-D31A5FABBB4D}" type="presOf" srcId="{E84EC1DE-3CAF-43A3-AEE0-816474CD7A92}" destId="{61BF64C8-B481-4665-A533-2C338B5FE312}" srcOrd="0" destOrd="1" presId="urn:microsoft.com/office/officeart/2005/8/layout/chevron2"/>
    <dgm:cxn modelId="{30145381-78CD-45F1-A2C5-4FA86B038B2D}" type="presOf" srcId="{7991A607-7466-4457-87C8-C0CA40315A23}" destId="{372C945C-259A-4409-A878-2163FB9FB9E1}" srcOrd="0" destOrd="0" presId="urn:microsoft.com/office/officeart/2005/8/layout/chevron2"/>
    <dgm:cxn modelId="{5F7634A8-F0F7-4878-A74D-52317EA83116}" type="presOf" srcId="{8A584B21-BCB2-43BB-B64C-7B360D83A862}" destId="{EE001D36-7EA7-40EA-B3F8-70F5116F2BEF}" srcOrd="0" destOrd="0" presId="urn:microsoft.com/office/officeart/2005/8/layout/chevron2"/>
    <dgm:cxn modelId="{EFC5C0C1-96D7-412E-9525-F666043EA889}" srcId="{7991A607-7466-4457-87C8-C0CA40315A23}" destId="{45EF5200-6796-4F28-B913-A31BC02C6011}" srcOrd="2" destOrd="0" parTransId="{7D34E8F7-A927-40F6-87A9-BC7791C45798}" sibTransId="{A57B9889-2A51-44BD-A30D-1DC1F195CA72}"/>
    <dgm:cxn modelId="{85A44DC3-89E5-4FB2-9455-7BA6947AD639}" type="presOf" srcId="{40F00831-DA0F-4F68-92C8-477728BD919B}" destId="{61BF64C8-B481-4665-A533-2C338B5FE312}" srcOrd="0" destOrd="4" presId="urn:microsoft.com/office/officeart/2005/8/layout/chevron2"/>
    <dgm:cxn modelId="{EAB697C8-AF21-4AED-825D-B6F4EBBB867F}" type="presOf" srcId="{C81253D1-B4A3-4025-8139-E9E73CD8975B}" destId="{61BF64C8-B481-4665-A533-2C338B5FE312}" srcOrd="0" destOrd="3" presId="urn:microsoft.com/office/officeart/2005/8/layout/chevron2"/>
    <dgm:cxn modelId="{602B11CA-F846-4D8B-92B3-0DBBF392E24A}" type="presOf" srcId="{929949F9-6708-4738-9713-C14A3F26FEC8}" destId="{8B8D4138-9F8B-48F9-ADD4-2E3053B5D64B}" srcOrd="0" destOrd="0" presId="urn:microsoft.com/office/officeart/2005/8/layout/chevron2"/>
    <dgm:cxn modelId="{B8A981E0-9A37-4D6A-8473-379DD75B4C9C}" srcId="{7991A607-7466-4457-87C8-C0CA40315A23}" destId="{E84EC1DE-3CAF-43A3-AEE0-816474CD7A92}" srcOrd="1" destOrd="0" parTransId="{51957393-103D-4C2F-B739-170F43AAFF7D}" sibTransId="{F04AD981-464A-4CA7-B10E-017381C06346}"/>
    <dgm:cxn modelId="{48AB24E1-DFEE-448C-A1AA-ACF01BED520E}" type="presOf" srcId="{45EF5200-6796-4F28-B913-A31BC02C6011}" destId="{61BF64C8-B481-4665-A533-2C338B5FE312}" srcOrd="0" destOrd="2" presId="urn:microsoft.com/office/officeart/2005/8/layout/chevron2"/>
    <dgm:cxn modelId="{8AA7AEF0-2C43-4D1F-9795-3D7C3DEEEFE8}" srcId="{73A37D0F-0A01-427C-806C-3BDE0C554716}" destId="{929949F9-6708-4738-9713-C14A3F26FEC8}" srcOrd="1" destOrd="0" parTransId="{0F7E1A38-7E70-42A4-AF68-F54EB88D3B4D}" sibTransId="{ADF06A4A-9857-42CF-BDD4-187E89F55B3D}"/>
    <dgm:cxn modelId="{A78A66F7-08BB-42E0-B03F-F4DC4DD532B6}" type="presOf" srcId="{70ED07A8-1925-4E2A-A3F7-588056F8DA59}" destId="{61BF64C8-B481-4665-A533-2C338B5FE312}" srcOrd="0" destOrd="0" presId="urn:microsoft.com/office/officeart/2005/8/layout/chevron2"/>
    <dgm:cxn modelId="{D8523FF8-2F0D-4D07-B4AF-6A97926EFCD7}" type="presOf" srcId="{361EEB7D-5B21-408A-BB12-7E428E32B92C}" destId="{EE001D36-7EA7-40EA-B3F8-70F5116F2BEF}" srcOrd="0" destOrd="3" presId="urn:microsoft.com/office/officeart/2005/8/layout/chevron2"/>
    <dgm:cxn modelId="{09807F57-12DA-4D52-B57C-4BDD525106D8}" type="presParOf" srcId="{49FEBA6B-54F1-40C1-9288-0F2AB2649D67}" destId="{207EC565-6A5E-42E7-ADB2-07069A95658F}" srcOrd="0" destOrd="0" presId="urn:microsoft.com/office/officeart/2005/8/layout/chevron2"/>
    <dgm:cxn modelId="{97491901-C94B-4FFC-99E6-910F39736E23}" type="presParOf" srcId="{207EC565-6A5E-42E7-ADB2-07069A95658F}" destId="{372C945C-259A-4409-A878-2163FB9FB9E1}" srcOrd="0" destOrd="0" presId="urn:microsoft.com/office/officeart/2005/8/layout/chevron2"/>
    <dgm:cxn modelId="{2FBA76C3-8673-4687-BF2D-D692649B23DD}" type="presParOf" srcId="{207EC565-6A5E-42E7-ADB2-07069A95658F}" destId="{61BF64C8-B481-4665-A533-2C338B5FE312}" srcOrd="1" destOrd="0" presId="urn:microsoft.com/office/officeart/2005/8/layout/chevron2"/>
    <dgm:cxn modelId="{FD308ED2-4D5E-4944-873C-3CFAC0F385CF}" type="presParOf" srcId="{49FEBA6B-54F1-40C1-9288-0F2AB2649D67}" destId="{8D0C9BC5-5A25-46DB-B3A1-99F5F9B1E4EB}" srcOrd="1" destOrd="0" presId="urn:microsoft.com/office/officeart/2005/8/layout/chevron2"/>
    <dgm:cxn modelId="{5F56241B-B13A-4B8F-AD65-D694E2218559}" type="presParOf" srcId="{49FEBA6B-54F1-40C1-9288-0F2AB2649D67}" destId="{0C4CA8CF-FA47-4E25-A8FB-B020A38E2677}" srcOrd="2" destOrd="0" presId="urn:microsoft.com/office/officeart/2005/8/layout/chevron2"/>
    <dgm:cxn modelId="{0DEF7DC1-4560-4022-89E1-FA86916C3BA0}" type="presParOf" srcId="{0C4CA8CF-FA47-4E25-A8FB-B020A38E2677}" destId="{8B8D4138-9F8B-48F9-ADD4-2E3053B5D64B}" srcOrd="0" destOrd="0" presId="urn:microsoft.com/office/officeart/2005/8/layout/chevron2"/>
    <dgm:cxn modelId="{5F1A5EED-385D-4EC0-BE1D-E39F01ACEAC8}" type="presParOf" srcId="{0C4CA8CF-FA47-4E25-A8FB-B020A38E2677}" destId="{EE001D36-7EA7-40EA-B3F8-70F5116F2BE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12FEFD-0534-4CDE-BDFC-5DC8A0A6E211}">
      <dsp:nvSpPr>
        <dsp:cNvPr id="0" name=""/>
        <dsp:cNvSpPr/>
      </dsp:nvSpPr>
      <dsp:spPr>
        <a:xfrm rot="16200000">
          <a:off x="1629196" y="-1621073"/>
          <a:ext cx="4572000" cy="7814146"/>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l" defTabSz="1066800">
            <a:lnSpc>
              <a:spcPct val="90000"/>
            </a:lnSpc>
            <a:spcBef>
              <a:spcPct val="0"/>
            </a:spcBef>
            <a:spcAft>
              <a:spcPct val="35000"/>
            </a:spcAft>
            <a:buNone/>
          </a:pPr>
          <a:endParaRPr lang="es-ES" sz="2400" kern="1200" dirty="0"/>
        </a:p>
        <a:p>
          <a:pPr marL="0" lvl="0" indent="0" algn="l" defTabSz="1066800">
            <a:lnSpc>
              <a:spcPct val="90000"/>
            </a:lnSpc>
            <a:spcBef>
              <a:spcPct val="0"/>
            </a:spcBef>
            <a:spcAft>
              <a:spcPct val="35000"/>
            </a:spcAft>
            <a:buNone/>
          </a:pPr>
          <a:r>
            <a:rPr lang="es-ES" sz="2400" kern="1200" dirty="0"/>
            <a:t>UNITA’ 1: </a:t>
          </a:r>
          <a:r>
            <a:rPr lang="it-IT" sz="2400" kern="1200" dirty="0"/>
            <a:t>Fondamenti di cybersecurity per una trasformazione digitale senza problemi delle piccole e medie imprese rurali</a:t>
          </a:r>
          <a:endParaRPr lang="es-ES" sz="2400" kern="1200" dirty="0"/>
        </a:p>
        <a:p>
          <a:pPr marL="0" lvl="0" indent="0" algn="l" defTabSz="1066800">
            <a:lnSpc>
              <a:spcPct val="90000"/>
            </a:lnSpc>
            <a:spcBef>
              <a:spcPct val="0"/>
            </a:spcBef>
            <a:spcAft>
              <a:spcPct val="35000"/>
            </a:spcAft>
            <a:buNone/>
          </a:pPr>
          <a:endParaRPr lang="es-ES" sz="2400" kern="1200" dirty="0"/>
        </a:p>
        <a:p>
          <a:pPr marL="0" lvl="0" indent="0" algn="l" defTabSz="1066800">
            <a:lnSpc>
              <a:spcPct val="90000"/>
            </a:lnSpc>
            <a:spcBef>
              <a:spcPct val="0"/>
            </a:spcBef>
            <a:spcAft>
              <a:spcPct val="35000"/>
            </a:spcAft>
            <a:buNone/>
          </a:pPr>
          <a:r>
            <a:rPr lang="it-IT" sz="2400" kern="1200" noProof="0" dirty="0"/>
            <a:t>Sezione</a:t>
          </a:r>
          <a:r>
            <a:rPr lang="en-US" sz="2400" kern="1200" dirty="0"/>
            <a:t> 1.1. </a:t>
          </a:r>
          <a:r>
            <a:rPr lang="it-IT" sz="2400" kern="1200" dirty="0"/>
            <a:t>Identificare le minacce e i rischi informatici</a:t>
          </a:r>
          <a:endParaRPr lang="en-US" sz="2400" kern="1200" dirty="0"/>
        </a:p>
        <a:p>
          <a:pPr marL="0" lvl="0" indent="0" algn="l" defTabSz="1066800">
            <a:lnSpc>
              <a:spcPct val="90000"/>
            </a:lnSpc>
            <a:spcBef>
              <a:spcPct val="0"/>
            </a:spcBef>
            <a:spcAft>
              <a:spcPct val="35000"/>
            </a:spcAft>
            <a:buNone/>
          </a:pPr>
          <a:r>
            <a:rPr lang="it-IT" sz="2400" kern="1200" noProof="0" dirty="0"/>
            <a:t>Sezione</a:t>
          </a:r>
          <a:r>
            <a:rPr lang="en-US" sz="2400" kern="1200" dirty="0"/>
            <a:t> 1.2. </a:t>
          </a:r>
          <a:r>
            <a:rPr lang="it-IT" sz="2400" kern="1200" dirty="0"/>
            <a:t>Integrare le misure di cybersecurity nelle attività aziendali</a:t>
          </a:r>
          <a:endParaRPr lang="es-ES" sz="2400" kern="1200" dirty="0"/>
        </a:p>
        <a:p>
          <a:pPr marL="0" lvl="0" indent="0" algn="l" defTabSz="1066800">
            <a:lnSpc>
              <a:spcPct val="90000"/>
            </a:lnSpc>
            <a:spcBef>
              <a:spcPct val="0"/>
            </a:spcBef>
            <a:spcAft>
              <a:spcPct val="35000"/>
            </a:spcAft>
            <a:buNone/>
          </a:pPr>
          <a:endParaRPr lang="es-ES" sz="2100" kern="1200" dirty="0"/>
        </a:p>
        <a:p>
          <a:pPr marL="0" lvl="0" indent="0" algn="ctr" defTabSz="1066800">
            <a:lnSpc>
              <a:spcPct val="90000"/>
            </a:lnSpc>
            <a:spcBef>
              <a:spcPct val="0"/>
            </a:spcBef>
            <a:spcAft>
              <a:spcPct val="35000"/>
            </a:spcAft>
            <a:buNone/>
          </a:pPr>
          <a:endParaRPr lang="es-ES" sz="2100" kern="1200" dirty="0"/>
        </a:p>
      </dsp:txBody>
      <dsp:txXfrm rot="5400000">
        <a:off x="8123" y="914400"/>
        <a:ext cx="7814146" cy="2743200"/>
      </dsp:txXfrm>
    </dsp:sp>
    <dsp:sp modelId="{6A06E1D3-CB2E-499A-A964-4B9EA4634424}">
      <dsp:nvSpPr>
        <dsp:cNvPr id="0" name=""/>
        <dsp:cNvSpPr/>
      </dsp:nvSpPr>
      <dsp:spPr>
        <a:xfrm rot="16200000">
          <a:off x="10029403" y="-1621073"/>
          <a:ext cx="4572000" cy="7814146"/>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s-ES" sz="2400" kern="1200" dirty="0"/>
            <a:t>UNITA’ 2: </a:t>
          </a:r>
          <a:r>
            <a:rPr lang="it-IT" sz="2400" kern="1200" dirty="0"/>
            <a:t>Le migliori pratiche di cybersecurity per proteggere i dati personali e la privacy</a:t>
          </a:r>
        </a:p>
        <a:p>
          <a:pPr marL="0" lvl="0" indent="0" algn="l" defTabSz="1066800">
            <a:lnSpc>
              <a:spcPct val="90000"/>
            </a:lnSpc>
            <a:spcBef>
              <a:spcPct val="0"/>
            </a:spcBef>
            <a:spcAft>
              <a:spcPct val="35000"/>
            </a:spcAft>
            <a:buNone/>
          </a:pPr>
          <a:endParaRPr lang="es-ES" sz="2400" kern="1200" dirty="0"/>
        </a:p>
        <a:p>
          <a:pPr marL="0" lvl="0" indent="0" algn="l" defTabSz="1066800">
            <a:lnSpc>
              <a:spcPct val="90000"/>
            </a:lnSpc>
            <a:spcBef>
              <a:spcPct val="0"/>
            </a:spcBef>
            <a:spcAft>
              <a:spcPct val="35000"/>
            </a:spcAft>
            <a:buNone/>
          </a:pPr>
          <a:r>
            <a:rPr lang="it-IT" sz="2400" kern="1200" noProof="0" dirty="0"/>
            <a:t>Sezione</a:t>
          </a:r>
          <a:r>
            <a:rPr lang="en-US" sz="2400" kern="1200" dirty="0"/>
            <a:t> 2.1. </a:t>
          </a:r>
          <a:r>
            <a:rPr lang="it-IT" sz="2400" kern="1200" dirty="0"/>
            <a:t>Misure di protezione dei dati per le piccole e medie imprese rurali</a:t>
          </a:r>
        </a:p>
        <a:p>
          <a:pPr marL="0" lvl="0" indent="0" algn="l" defTabSz="1066800">
            <a:lnSpc>
              <a:spcPct val="90000"/>
            </a:lnSpc>
            <a:spcBef>
              <a:spcPct val="0"/>
            </a:spcBef>
            <a:spcAft>
              <a:spcPct val="35000"/>
            </a:spcAft>
            <a:buNone/>
          </a:pPr>
          <a:r>
            <a:rPr lang="it-IT" sz="2400" kern="1200" noProof="0" dirty="0"/>
            <a:t>Sezione</a:t>
          </a:r>
          <a:r>
            <a:rPr lang="en-US" sz="2400" kern="1200" dirty="0"/>
            <a:t> 2.2. </a:t>
          </a:r>
          <a:r>
            <a:rPr lang="it-IT" sz="2400" kern="1200" dirty="0"/>
            <a:t>Linee guida per la cybersecurity del lavoro a distanza</a:t>
          </a:r>
          <a:endParaRPr lang="es-ES" sz="2000" kern="1200" dirty="0"/>
        </a:p>
        <a:p>
          <a:pPr marL="0" lvl="0" indent="0" algn="l" defTabSz="1066800">
            <a:lnSpc>
              <a:spcPct val="90000"/>
            </a:lnSpc>
            <a:spcBef>
              <a:spcPct val="0"/>
            </a:spcBef>
            <a:spcAft>
              <a:spcPct val="35000"/>
            </a:spcAft>
            <a:buNone/>
          </a:pPr>
          <a:endParaRPr lang="es-ES" sz="2000" kern="1200" dirty="0"/>
        </a:p>
        <a:p>
          <a:pPr marL="171450" lvl="1" indent="-171450" algn="l" defTabSz="711200">
            <a:lnSpc>
              <a:spcPct val="90000"/>
            </a:lnSpc>
            <a:spcBef>
              <a:spcPct val="0"/>
            </a:spcBef>
            <a:spcAft>
              <a:spcPct val="15000"/>
            </a:spcAft>
            <a:buChar char="•"/>
          </a:pPr>
          <a:endParaRPr lang="es-ES" sz="1600" kern="1200" dirty="0"/>
        </a:p>
      </dsp:txBody>
      <dsp:txXfrm rot="5400000">
        <a:off x="8408330" y="914400"/>
        <a:ext cx="7814146" cy="2743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C945C-259A-4409-A878-2163FB9FB9E1}">
      <dsp:nvSpPr>
        <dsp:cNvPr id="0" name=""/>
        <dsp:cNvSpPr/>
      </dsp:nvSpPr>
      <dsp:spPr>
        <a:xfrm rot="5400000">
          <a:off x="-387013" y="598146"/>
          <a:ext cx="2580091" cy="1806064"/>
        </a:xfrm>
        <a:prstGeom prst="chevron">
          <a:avLst/>
        </a:prstGeom>
        <a:solidFill>
          <a:srgbClr val="FF8C00"/>
        </a:solidFill>
        <a:ln w="15875" cap="flat" cmpd="sng" algn="ctr">
          <a:solidFill>
            <a:srgbClr val="FF8C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it-IT" sz="4600" kern="1200" noProof="0" dirty="0">
              <a:solidFill>
                <a:sysClr val="window" lastClr="FFFFFF"/>
              </a:solidFill>
              <a:latin typeface="Calibri" panose="020F0502020204030204"/>
              <a:ea typeface="+mn-ea"/>
              <a:cs typeface="+mn-cs"/>
            </a:rPr>
            <a:t>Unità</a:t>
          </a:r>
          <a:r>
            <a:rPr lang="es-ES" sz="4600" kern="1200" dirty="0">
              <a:solidFill>
                <a:sysClr val="window" lastClr="FFFFFF"/>
              </a:solidFill>
              <a:latin typeface="Calibri" panose="020F0502020204030204"/>
              <a:ea typeface="+mn-ea"/>
              <a:cs typeface="+mn-cs"/>
            </a:rPr>
            <a:t> 1</a:t>
          </a:r>
        </a:p>
      </dsp:txBody>
      <dsp:txXfrm rot="-5400000">
        <a:off x="1" y="1114164"/>
        <a:ext cx="1806064" cy="774027"/>
      </dsp:txXfrm>
    </dsp:sp>
    <dsp:sp modelId="{61BF64C8-B481-4665-A533-2C338B5FE312}">
      <dsp:nvSpPr>
        <dsp:cNvPr id="0" name=""/>
        <dsp:cNvSpPr/>
      </dsp:nvSpPr>
      <dsp:spPr>
        <a:xfrm rot="5400000">
          <a:off x="8056564" y="-6245704"/>
          <a:ext cx="2089733" cy="14590734"/>
        </a:xfrm>
        <a:prstGeom prst="round2SameRect">
          <a:avLst/>
        </a:prstGeom>
        <a:solidFill>
          <a:sysClr val="window" lastClr="FFFFFF">
            <a:alpha val="90000"/>
            <a:hueOff val="0"/>
            <a:satOff val="0"/>
            <a:lumOff val="0"/>
            <a:alphaOff val="0"/>
          </a:sysClr>
        </a:solidFill>
        <a:ln w="15875"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es-ES" sz="2400" kern="1200" dirty="0">
            <a:solidFill>
              <a:sysClr val="windowText" lastClr="000000">
                <a:hueOff val="0"/>
                <a:satOff val="0"/>
                <a:lumOff val="0"/>
                <a:alphaOff val="0"/>
              </a:sysClr>
            </a:solidFill>
            <a:latin typeface="Calibri" panose="020F0502020204030204"/>
            <a:ea typeface="+mn-ea"/>
            <a:cs typeface="+mn-cs"/>
          </a:endParaRPr>
        </a:p>
        <a:p>
          <a:pPr marL="228600" lvl="1" indent="-228600" algn="l" defTabSz="1022350">
            <a:lnSpc>
              <a:spcPct val="90000"/>
            </a:lnSpc>
            <a:spcBef>
              <a:spcPct val="0"/>
            </a:spcBef>
            <a:spcAft>
              <a:spcPct val="15000"/>
            </a:spcAft>
            <a:buChar char="•"/>
          </a:pPr>
          <a:r>
            <a:rPr lang="it-IT" sz="2300" kern="1200" dirty="0"/>
            <a:t>I fondamenti della cybersecurity sono </a:t>
          </a:r>
          <a:r>
            <a:rPr lang="it-IT" sz="2300" b="1" kern="1200" dirty="0"/>
            <a:t>essenziali per garantire una trasformazione digitale senza problemi delle piccole e medie imprese rurali. </a:t>
          </a:r>
          <a:endParaRPr lang="es-ES" sz="2300" kern="1200" dirty="0">
            <a:solidFill>
              <a:sysClr val="windowText" lastClr="000000">
                <a:hueOff val="0"/>
                <a:satOff val="0"/>
                <a:lumOff val="0"/>
                <a:alphaOff val="0"/>
              </a:sysClr>
            </a:solidFill>
            <a:latin typeface="Calibri" panose="020F0502020204030204"/>
            <a:ea typeface="+mn-ea"/>
            <a:cs typeface="+mn-cs"/>
          </a:endParaRPr>
        </a:p>
        <a:p>
          <a:pPr marL="228600" lvl="1" indent="-228600" algn="l" defTabSz="1022350">
            <a:lnSpc>
              <a:spcPct val="90000"/>
            </a:lnSpc>
            <a:spcBef>
              <a:spcPct val="0"/>
            </a:spcBef>
            <a:spcAft>
              <a:spcPct val="15000"/>
            </a:spcAft>
            <a:buChar char="•"/>
          </a:pPr>
          <a:r>
            <a:rPr lang="it-IT" sz="2300" kern="1200" dirty="0"/>
            <a:t>Le microimprese rurali, come qualsiasi altra azienda, sono vulnerabili </a:t>
          </a:r>
          <a:r>
            <a:rPr lang="it-IT" sz="2300" b="1" kern="1200" dirty="0"/>
            <a:t>a una serie di minacce e rischi informatici. </a:t>
          </a:r>
          <a:r>
            <a:rPr lang="it-IT" sz="2300" kern="1200" dirty="0"/>
            <a:t>Anche se le loro dimensioni sono più ridotte, l'impatto potenziale può comunque essere significativo.</a:t>
          </a:r>
          <a:endParaRPr lang="es-ES" sz="2300" kern="1200" dirty="0">
            <a:solidFill>
              <a:sysClr val="windowText" lastClr="000000">
                <a:hueOff val="0"/>
                <a:satOff val="0"/>
                <a:lumOff val="0"/>
                <a:alphaOff val="0"/>
              </a:sysClr>
            </a:solidFill>
            <a:latin typeface="Calibri" panose="020F0502020204030204"/>
            <a:ea typeface="+mn-ea"/>
            <a:cs typeface="+mn-cs"/>
          </a:endParaRPr>
        </a:p>
        <a:p>
          <a:pPr marL="228600" lvl="1" indent="-228600" algn="l" defTabSz="1022350">
            <a:lnSpc>
              <a:spcPct val="90000"/>
            </a:lnSpc>
            <a:spcBef>
              <a:spcPct val="0"/>
            </a:spcBef>
            <a:spcAft>
              <a:spcPct val="15000"/>
            </a:spcAft>
            <a:buChar char="•"/>
          </a:pPr>
          <a:r>
            <a:rPr lang="it-IT" sz="2300" b="1" kern="1200" dirty="0"/>
            <a:t>L'integrazione di misure di cybersecurity </a:t>
          </a:r>
          <a:r>
            <a:rPr lang="it-IT" sz="2300" b="0" kern="1200" dirty="0"/>
            <a:t>nelle attività aziendali delle microimprese rurali (MSME) è fondamentale per proteggere i loro beni e le loro operazioni digitali.</a:t>
          </a:r>
          <a:endParaRPr lang="es-ES" sz="2300" b="0" kern="1200" dirty="0">
            <a:solidFill>
              <a:sysClr val="windowText" lastClr="000000">
                <a:hueOff val="0"/>
                <a:satOff val="0"/>
                <a:lumOff val="0"/>
                <a:alphaOff val="0"/>
              </a:sysClr>
            </a:solidFill>
            <a:latin typeface="Calibri" panose="020F0502020204030204"/>
            <a:ea typeface="+mn-ea"/>
            <a:cs typeface="+mn-cs"/>
          </a:endParaRPr>
        </a:p>
        <a:p>
          <a:pPr marL="228600" lvl="1" indent="-228600" algn="l" defTabSz="1066800">
            <a:lnSpc>
              <a:spcPct val="90000"/>
            </a:lnSpc>
            <a:spcBef>
              <a:spcPct val="0"/>
            </a:spcBef>
            <a:spcAft>
              <a:spcPct val="15000"/>
            </a:spcAft>
            <a:buChar char="•"/>
          </a:pPr>
          <a:endParaRPr lang="es-ES" sz="2400" kern="1200" dirty="0">
            <a:solidFill>
              <a:sysClr val="windowText" lastClr="000000">
                <a:hueOff val="0"/>
                <a:satOff val="0"/>
                <a:lumOff val="0"/>
                <a:alphaOff val="0"/>
              </a:sysClr>
            </a:solidFill>
            <a:latin typeface="Calibri" panose="020F0502020204030204"/>
            <a:ea typeface="+mn-ea"/>
            <a:cs typeface="+mn-cs"/>
          </a:endParaRPr>
        </a:p>
      </dsp:txBody>
      <dsp:txXfrm rot="-5400000">
        <a:off x="1806064" y="106808"/>
        <a:ext cx="14488722" cy="1885709"/>
      </dsp:txXfrm>
    </dsp:sp>
    <dsp:sp modelId="{8B8D4138-9F8B-48F9-ADD4-2E3053B5D64B}">
      <dsp:nvSpPr>
        <dsp:cNvPr id="0" name=""/>
        <dsp:cNvSpPr/>
      </dsp:nvSpPr>
      <dsp:spPr>
        <a:xfrm rot="5400000">
          <a:off x="-387013" y="2907524"/>
          <a:ext cx="2580091" cy="1806064"/>
        </a:xfrm>
        <a:prstGeom prst="chevron">
          <a:avLst/>
        </a:prstGeom>
        <a:solidFill>
          <a:srgbClr val="FF8C00"/>
        </a:solidFill>
        <a:ln w="15875" cap="flat" cmpd="sng" algn="ctr">
          <a:solidFill>
            <a:srgbClr val="FF8C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it-IT" sz="4600" kern="1200" noProof="0" dirty="0">
              <a:solidFill>
                <a:sysClr val="window" lastClr="FFFFFF"/>
              </a:solidFill>
              <a:latin typeface="Calibri" panose="020F0502020204030204"/>
              <a:ea typeface="+mn-ea"/>
              <a:cs typeface="+mn-cs"/>
            </a:rPr>
            <a:t>Unità</a:t>
          </a:r>
          <a:r>
            <a:rPr lang="es-ES" sz="4600" kern="1200" dirty="0">
              <a:solidFill>
                <a:sysClr val="window" lastClr="FFFFFF"/>
              </a:solidFill>
              <a:latin typeface="Calibri" panose="020F0502020204030204"/>
              <a:ea typeface="+mn-ea"/>
              <a:cs typeface="+mn-cs"/>
            </a:rPr>
            <a:t> 2</a:t>
          </a:r>
        </a:p>
      </dsp:txBody>
      <dsp:txXfrm rot="-5400000">
        <a:off x="1" y="3423542"/>
        <a:ext cx="1806064" cy="774027"/>
      </dsp:txXfrm>
    </dsp:sp>
    <dsp:sp modelId="{EE001D36-7EA7-40EA-B3F8-70F5116F2BEF}">
      <dsp:nvSpPr>
        <dsp:cNvPr id="0" name=""/>
        <dsp:cNvSpPr/>
      </dsp:nvSpPr>
      <dsp:spPr>
        <a:xfrm rot="5400000">
          <a:off x="8262901" y="-3936326"/>
          <a:ext cx="1677059" cy="14590734"/>
        </a:xfrm>
        <a:prstGeom prst="round2SameRect">
          <a:avLst/>
        </a:prstGeom>
        <a:solidFill>
          <a:sysClr val="window" lastClr="FFFFFF">
            <a:alpha val="90000"/>
            <a:hueOff val="0"/>
            <a:satOff val="0"/>
            <a:lumOff val="0"/>
            <a:alphaOff val="0"/>
          </a:sysClr>
        </a:solidFill>
        <a:ln w="15875" cap="flat" cmpd="sng" algn="ctr">
          <a:solidFill>
            <a:srgbClr val="FF8C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171450" lvl="1" indent="-171450" algn="l" defTabSz="711200">
            <a:lnSpc>
              <a:spcPct val="90000"/>
            </a:lnSpc>
            <a:spcBef>
              <a:spcPct val="0"/>
            </a:spcBef>
            <a:spcAft>
              <a:spcPct val="15000"/>
            </a:spcAft>
            <a:buChar char="•"/>
          </a:pPr>
          <a:endParaRPr lang="es-ES" sz="1600" kern="1200" dirty="0">
            <a:solidFill>
              <a:sysClr val="windowText" lastClr="000000">
                <a:hueOff val="0"/>
                <a:satOff val="0"/>
                <a:lumOff val="0"/>
                <a:alphaOff val="0"/>
              </a:sysClr>
            </a:solidFill>
            <a:latin typeface="Calibri" panose="020F0502020204030204"/>
            <a:ea typeface="+mn-ea"/>
            <a:cs typeface="+mn-cs"/>
          </a:endParaRPr>
        </a:p>
        <a:p>
          <a:pPr marL="228600" lvl="1" indent="-228600" algn="l" defTabSz="933450">
            <a:lnSpc>
              <a:spcPct val="90000"/>
            </a:lnSpc>
            <a:spcBef>
              <a:spcPct val="0"/>
            </a:spcBef>
            <a:spcAft>
              <a:spcPct val="15000"/>
            </a:spcAft>
            <a:buChar char="•"/>
          </a:pPr>
          <a:r>
            <a:rPr lang="it-IT" sz="2100" b="1" kern="1200" dirty="0"/>
            <a:t>La protezione dei dati </a:t>
          </a:r>
          <a:r>
            <a:rPr lang="it-IT" sz="2100" b="0" kern="1200" dirty="0"/>
            <a:t>è un concetto chiave per tutte le micro, piccole e medie imprese (MSME), siano esse rurali o urbane, per salvaguardare le informazioni sensibili relative all'azienda e ai clienti. </a:t>
          </a:r>
          <a:endParaRPr lang="es-ES" sz="2100" b="0" kern="1200" dirty="0"/>
        </a:p>
        <a:p>
          <a:pPr marL="228600" lvl="1" indent="-228600" algn="l" defTabSz="933450">
            <a:lnSpc>
              <a:spcPct val="90000"/>
            </a:lnSpc>
            <a:spcBef>
              <a:spcPct val="0"/>
            </a:spcBef>
            <a:spcAft>
              <a:spcPct val="15000"/>
            </a:spcAft>
            <a:buChar char="•"/>
          </a:pPr>
          <a:r>
            <a:rPr lang="it-IT" sz="2100" b="1" kern="1200" dirty="0"/>
            <a:t>Il lavoro a distanza </a:t>
          </a:r>
          <a:r>
            <a:rPr lang="it-IT" sz="2100" b="0" kern="1200" dirty="0"/>
            <a:t>è diventato una pratica prevalente anche per le Micro, Piccole e Medie Imprese (MSME) rurali, pertanto è fondamentale disporre di linee guida interne di cybersecurity non solo per mantenere l'integrità delle loro operazioni, ma anche per salvaguardare le informazioni sensibili mentre i loro dipendenti operano al di fuori dell'ambiente d'ufficio convenzionale.</a:t>
          </a:r>
          <a:endParaRPr lang="es-ES" sz="2100" b="0" kern="1200" dirty="0"/>
        </a:p>
        <a:p>
          <a:pPr marL="171450" lvl="1" indent="-171450" algn="l" defTabSz="711200">
            <a:lnSpc>
              <a:spcPct val="90000"/>
            </a:lnSpc>
            <a:spcBef>
              <a:spcPct val="0"/>
            </a:spcBef>
            <a:spcAft>
              <a:spcPct val="15000"/>
            </a:spcAft>
            <a:buChar char="•"/>
          </a:pPr>
          <a:endParaRPr lang="es-ES" sz="1600" kern="1200" dirty="0">
            <a:solidFill>
              <a:sysClr val="windowText" lastClr="000000">
                <a:hueOff val="0"/>
                <a:satOff val="0"/>
                <a:lumOff val="0"/>
                <a:alphaOff val="0"/>
              </a:sysClr>
            </a:solidFill>
            <a:latin typeface="Calibri" panose="020F0502020204030204"/>
            <a:ea typeface="+mn-ea"/>
            <a:cs typeface="+mn-cs"/>
          </a:endParaRPr>
        </a:p>
      </dsp:txBody>
      <dsp:txXfrm rot="-5400000">
        <a:off x="1806064" y="2602378"/>
        <a:ext cx="14508867" cy="151332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AF83BB2D-BFF3-4512-852A-ADC83E812481}" type="datetimeFigureOut">
              <a:rPr lang="es-ES" smtClean="0"/>
              <a:t>18/12/23</a:t>
            </a:fld>
            <a:endParaRPr lang="es-ES" dirty="0"/>
          </a:p>
        </p:txBody>
      </p:sp>
      <p:sp>
        <p:nvSpPr>
          <p:cNvPr id="4" name="Marcador de imagen de diapositiva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65CCAE04-102E-4987-8452-DB8C2E58FA98}" type="slidenum">
              <a:rPr lang="es-ES" smtClean="0"/>
              <a:t>‹N›</a:t>
            </a:fld>
            <a:endParaRPr lang="es-ES" dirty="0"/>
          </a:p>
        </p:txBody>
      </p:sp>
    </p:spTree>
    <p:extLst>
      <p:ext uri="{BB962C8B-B14F-4D97-AF65-F5344CB8AC3E}">
        <p14:creationId xmlns:p14="http://schemas.microsoft.com/office/powerpoint/2010/main" val="3014974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5CCAE04-102E-4987-8452-DB8C2E58FA98}" type="slidenum">
              <a:rPr lang="es-ES" smtClean="0"/>
              <a:t>3</a:t>
            </a:fld>
            <a:endParaRPr lang="es-ES" dirty="0"/>
          </a:p>
        </p:txBody>
      </p:sp>
    </p:spTree>
    <p:extLst>
      <p:ext uri="{BB962C8B-B14F-4D97-AF65-F5344CB8AC3E}">
        <p14:creationId xmlns:p14="http://schemas.microsoft.com/office/powerpoint/2010/main" val="2566452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5CCAE04-102E-4987-8452-DB8C2E58FA98}" type="slidenum">
              <a:rPr lang="es-ES" smtClean="0"/>
              <a:t>7</a:t>
            </a:fld>
            <a:endParaRPr lang="es-ES" dirty="0"/>
          </a:p>
        </p:txBody>
      </p:sp>
    </p:spTree>
    <p:extLst>
      <p:ext uri="{BB962C8B-B14F-4D97-AF65-F5344CB8AC3E}">
        <p14:creationId xmlns:p14="http://schemas.microsoft.com/office/powerpoint/2010/main" val="1938805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5CCAE04-102E-4987-8452-DB8C2E58FA98}" type="slidenum">
              <a:rPr lang="es-ES" smtClean="0"/>
              <a:t>13</a:t>
            </a:fld>
            <a:endParaRPr lang="es-ES" dirty="0"/>
          </a:p>
        </p:txBody>
      </p:sp>
    </p:spTree>
    <p:extLst>
      <p:ext uri="{BB962C8B-B14F-4D97-AF65-F5344CB8AC3E}">
        <p14:creationId xmlns:p14="http://schemas.microsoft.com/office/powerpoint/2010/main" val="2494165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5CCAE04-102E-4987-8452-DB8C2E58FA98}" type="slidenum">
              <a:rPr lang="es-ES" smtClean="0"/>
              <a:t>25</a:t>
            </a:fld>
            <a:endParaRPr lang="es-ES" dirty="0"/>
          </a:p>
        </p:txBody>
      </p:sp>
    </p:spTree>
    <p:extLst>
      <p:ext uri="{BB962C8B-B14F-4D97-AF65-F5344CB8AC3E}">
        <p14:creationId xmlns:p14="http://schemas.microsoft.com/office/powerpoint/2010/main" val="18483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0700811" y="9206531"/>
            <a:ext cx="6569709"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15" dirty="0"/>
              <a:t>Legal</a:t>
            </a:r>
            <a:r>
              <a:rPr spc="50" dirty="0"/>
              <a:t> </a:t>
            </a:r>
            <a:r>
              <a:rPr spc="-25" dirty="0"/>
              <a:t>description</a:t>
            </a:r>
            <a:r>
              <a:rPr spc="50" dirty="0"/>
              <a:t> </a:t>
            </a:r>
            <a:r>
              <a:rPr spc="20" dirty="0"/>
              <a:t>–</a:t>
            </a:r>
            <a:r>
              <a:rPr spc="55" dirty="0"/>
              <a:t> </a:t>
            </a:r>
            <a:r>
              <a:rPr spc="-15" dirty="0"/>
              <a:t>Creative</a:t>
            </a:r>
            <a:r>
              <a:rPr spc="50" dirty="0"/>
              <a:t> </a:t>
            </a:r>
            <a:r>
              <a:rPr spc="-10" dirty="0"/>
              <a:t>Commons</a:t>
            </a:r>
            <a:r>
              <a:rPr spc="55" dirty="0"/>
              <a:t> </a:t>
            </a:r>
            <a:r>
              <a:rPr spc="-30" dirty="0"/>
              <a:t>licensing:</a:t>
            </a:r>
            <a:r>
              <a:rPr spc="50" dirty="0"/>
              <a:t> </a:t>
            </a:r>
            <a:r>
              <a:rPr spc="-65" dirty="0"/>
              <a:t>The</a:t>
            </a:r>
            <a:r>
              <a:rPr spc="50" dirty="0"/>
              <a:t> </a:t>
            </a:r>
            <a:r>
              <a:rPr spc="-35" dirty="0"/>
              <a:t>materials</a:t>
            </a:r>
            <a:r>
              <a:rPr spc="55" dirty="0"/>
              <a:t> </a:t>
            </a:r>
            <a:r>
              <a:rPr spc="-25" dirty="0"/>
              <a:t>published</a:t>
            </a:r>
            <a:r>
              <a:rPr spc="50" dirty="0"/>
              <a:t> </a:t>
            </a:r>
            <a:r>
              <a:rPr spc="-15" dirty="0"/>
              <a:t>on</a:t>
            </a:r>
            <a:r>
              <a:rPr spc="55" dirty="0"/>
              <a:t> </a:t>
            </a:r>
            <a:r>
              <a:rPr spc="-40" dirty="0"/>
              <a:t>the</a:t>
            </a:r>
            <a:r>
              <a:rPr spc="50" dirty="0"/>
              <a:t> </a:t>
            </a:r>
            <a:r>
              <a:rPr spc="5" dirty="0"/>
              <a:t>Micro2</a:t>
            </a:r>
            <a:r>
              <a:rPr spc="55" dirty="0"/>
              <a:t> </a:t>
            </a:r>
            <a:r>
              <a:rPr spc="-35" dirty="0"/>
              <a:t>project</a:t>
            </a:r>
            <a:r>
              <a:rPr spc="50" dirty="0"/>
              <a:t> </a:t>
            </a:r>
            <a:r>
              <a:rPr spc="-25" dirty="0"/>
              <a:t>website</a:t>
            </a:r>
            <a:r>
              <a:rPr spc="50" dirty="0"/>
              <a:t> </a:t>
            </a:r>
            <a:r>
              <a:rPr spc="-15" dirty="0"/>
              <a:t>are</a:t>
            </a:r>
            <a:r>
              <a:rPr spc="55" dirty="0"/>
              <a:t> </a:t>
            </a:r>
            <a:r>
              <a:rPr spc="-20" dirty="0"/>
              <a:t>classified</a:t>
            </a:r>
          </a:p>
          <a:p>
            <a:pPr marL="12700" marR="8890">
              <a:lnSpc>
                <a:spcPct val="112500"/>
              </a:lnSpc>
            </a:pPr>
            <a:r>
              <a:rPr spc="15" dirty="0"/>
              <a:t>as Open </a:t>
            </a:r>
            <a:r>
              <a:rPr spc="-15" dirty="0"/>
              <a:t>Educational</a:t>
            </a:r>
            <a:r>
              <a:rPr spc="-10" dirty="0"/>
              <a:t> </a:t>
            </a:r>
            <a:r>
              <a:rPr spc="-15" dirty="0"/>
              <a:t>Resources'</a:t>
            </a:r>
            <a:r>
              <a:rPr spc="-10" dirty="0"/>
              <a:t> (OER) </a:t>
            </a:r>
            <a:r>
              <a:rPr dirty="0"/>
              <a:t>and </a:t>
            </a:r>
            <a:r>
              <a:rPr spc="5" dirty="0"/>
              <a:t>can </a:t>
            </a:r>
            <a:r>
              <a:rPr dirty="0"/>
              <a:t>be </a:t>
            </a:r>
            <a:r>
              <a:rPr spc="-45" dirty="0"/>
              <a:t>freely</a:t>
            </a:r>
            <a:r>
              <a:rPr spc="-40" dirty="0"/>
              <a:t> </a:t>
            </a:r>
            <a:r>
              <a:rPr spc="-45" dirty="0"/>
              <a:t>(without</a:t>
            </a:r>
            <a:r>
              <a:rPr spc="-40" dirty="0"/>
              <a:t> </a:t>
            </a:r>
            <a:r>
              <a:rPr spc="-35" dirty="0"/>
              <a:t>permission</a:t>
            </a:r>
            <a:r>
              <a:rPr spc="-30" dirty="0"/>
              <a:t> </a:t>
            </a:r>
            <a:r>
              <a:rPr spc="-15" dirty="0"/>
              <a:t>of</a:t>
            </a:r>
            <a:r>
              <a:rPr spc="-10" dirty="0"/>
              <a:t> </a:t>
            </a:r>
            <a:r>
              <a:rPr spc="-50" dirty="0"/>
              <a:t>their</a:t>
            </a:r>
            <a:r>
              <a:rPr spc="-45" dirty="0"/>
              <a:t> </a:t>
            </a:r>
            <a:r>
              <a:rPr spc="-35" dirty="0"/>
              <a:t>creators):</a:t>
            </a:r>
            <a:r>
              <a:rPr spc="-30" dirty="0"/>
              <a:t> </a:t>
            </a:r>
            <a:r>
              <a:rPr spc="-20" dirty="0"/>
              <a:t>downloaded,</a:t>
            </a:r>
            <a:r>
              <a:rPr spc="-15" dirty="0"/>
              <a:t> </a:t>
            </a:r>
            <a:r>
              <a:rPr spc="-40" dirty="0"/>
              <a:t>used, </a:t>
            </a:r>
            <a:r>
              <a:rPr spc="-290" dirty="0"/>
              <a:t> </a:t>
            </a:r>
            <a:r>
              <a:rPr spc="-40" dirty="0"/>
              <a:t>reused,</a:t>
            </a:r>
            <a:r>
              <a:rPr spc="-35" dirty="0"/>
              <a:t> </a:t>
            </a:r>
            <a:r>
              <a:rPr spc="-25" dirty="0"/>
              <a:t>copied,</a:t>
            </a:r>
            <a:r>
              <a:rPr spc="-30" dirty="0"/>
              <a:t> </a:t>
            </a:r>
            <a:r>
              <a:rPr spc="-15" dirty="0"/>
              <a:t>adapted,</a:t>
            </a:r>
            <a:r>
              <a:rPr spc="-35" dirty="0"/>
              <a:t> </a:t>
            </a:r>
            <a:r>
              <a:rPr dirty="0"/>
              <a:t>and</a:t>
            </a:r>
            <a:r>
              <a:rPr spc="-30" dirty="0"/>
              <a:t> </a:t>
            </a:r>
            <a:r>
              <a:rPr spc="-15" dirty="0"/>
              <a:t>shared</a:t>
            </a:r>
            <a:r>
              <a:rPr spc="-35" dirty="0"/>
              <a:t> by</a:t>
            </a:r>
            <a:r>
              <a:rPr spc="-30" dirty="0"/>
              <a:t> </a:t>
            </a:r>
            <a:r>
              <a:rPr spc="-50" dirty="0"/>
              <a:t>users,</a:t>
            </a:r>
            <a:r>
              <a:rPr spc="-30" dirty="0"/>
              <a:t> </a:t>
            </a:r>
            <a:r>
              <a:rPr spc="-50" dirty="0"/>
              <a:t>with</a:t>
            </a:r>
            <a:r>
              <a:rPr spc="-35" dirty="0"/>
              <a:t> </a:t>
            </a:r>
            <a:r>
              <a:rPr spc="-40" dirty="0"/>
              <a:t>information</a:t>
            </a:r>
            <a:r>
              <a:rPr spc="-30" dirty="0"/>
              <a:t> </a:t>
            </a:r>
            <a:r>
              <a:rPr spc="-15" dirty="0"/>
              <a:t>about</a:t>
            </a:r>
            <a:r>
              <a:rPr spc="-35" dirty="0"/>
              <a:t> </a:t>
            </a:r>
            <a:r>
              <a:rPr spc="-40" dirty="0"/>
              <a:t>the</a:t>
            </a:r>
            <a:r>
              <a:rPr spc="-30" dirty="0"/>
              <a:t> </a:t>
            </a:r>
            <a:r>
              <a:rPr spc="-20" dirty="0"/>
              <a:t>source</a:t>
            </a:r>
            <a:r>
              <a:rPr spc="-35" dirty="0"/>
              <a:t> </a:t>
            </a:r>
            <a:r>
              <a:rPr spc="-15" dirty="0"/>
              <a:t>of</a:t>
            </a:r>
            <a:r>
              <a:rPr spc="-30" dirty="0"/>
              <a:t> </a:t>
            </a:r>
            <a:r>
              <a:rPr spc="-50" dirty="0"/>
              <a:t>their</a:t>
            </a:r>
            <a:r>
              <a:rPr spc="-30" dirty="0"/>
              <a:t> </a:t>
            </a:r>
            <a:r>
              <a:rPr spc="-40" dirty="0"/>
              <a:t>origin.</a:t>
            </a:r>
          </a:p>
        </p:txBody>
      </p:sp>
      <p:sp>
        <p:nvSpPr>
          <p:cNvPr id="5" name="Holder 5"/>
          <p:cNvSpPr>
            <a:spLocks noGrp="1"/>
          </p:cNvSpPr>
          <p:nvPr>
            <p:ph type="dt" sz="half" idx="6"/>
          </p:nvPr>
        </p:nvSpPr>
        <p:spPr>
          <a:xfrm>
            <a:off x="3297668" y="9206531"/>
            <a:ext cx="5481320"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65" dirty="0"/>
              <a:t>The</a:t>
            </a:r>
            <a:r>
              <a:rPr spc="105" dirty="0"/>
              <a:t> </a:t>
            </a:r>
            <a:r>
              <a:rPr spc="-15" dirty="0"/>
              <a:t>European</a:t>
            </a:r>
            <a:r>
              <a:rPr spc="105" dirty="0"/>
              <a:t> </a:t>
            </a:r>
            <a:r>
              <a:rPr spc="-15" dirty="0"/>
              <a:t>Commission's</a:t>
            </a:r>
            <a:r>
              <a:rPr spc="105" dirty="0"/>
              <a:t> </a:t>
            </a:r>
            <a:r>
              <a:rPr spc="-25" dirty="0"/>
              <a:t>support</a:t>
            </a:r>
            <a:r>
              <a:rPr spc="105" dirty="0"/>
              <a:t> </a:t>
            </a:r>
            <a:r>
              <a:rPr spc="-35" dirty="0"/>
              <a:t>for</a:t>
            </a:r>
            <a:r>
              <a:rPr spc="105" dirty="0"/>
              <a:t> </a:t>
            </a:r>
            <a:r>
              <a:rPr spc="-40" dirty="0"/>
              <a:t>the</a:t>
            </a:r>
            <a:r>
              <a:rPr spc="110" dirty="0"/>
              <a:t> </a:t>
            </a:r>
            <a:r>
              <a:rPr spc="-25" dirty="0"/>
              <a:t>production</a:t>
            </a:r>
            <a:r>
              <a:rPr spc="105" dirty="0"/>
              <a:t> </a:t>
            </a:r>
            <a:r>
              <a:rPr spc="-15" dirty="0"/>
              <a:t>of</a:t>
            </a:r>
            <a:r>
              <a:rPr spc="105" dirty="0"/>
              <a:t> </a:t>
            </a:r>
            <a:r>
              <a:rPr spc="-45" dirty="0"/>
              <a:t>this</a:t>
            </a:r>
            <a:r>
              <a:rPr spc="105" dirty="0"/>
              <a:t> </a:t>
            </a:r>
            <a:r>
              <a:rPr spc="-25" dirty="0"/>
              <a:t>publication</a:t>
            </a:r>
            <a:r>
              <a:rPr spc="105" dirty="0"/>
              <a:t> </a:t>
            </a:r>
            <a:r>
              <a:rPr dirty="0"/>
              <a:t>does</a:t>
            </a:r>
            <a:r>
              <a:rPr spc="110" dirty="0"/>
              <a:t> </a:t>
            </a:r>
            <a:r>
              <a:rPr spc="-35" dirty="0"/>
              <a:t>not</a:t>
            </a:r>
            <a:r>
              <a:rPr spc="105" dirty="0"/>
              <a:t> </a:t>
            </a:r>
            <a:r>
              <a:rPr spc="-35" dirty="0"/>
              <a:t>constitute</a:t>
            </a:r>
            <a:r>
              <a:rPr spc="105" dirty="0"/>
              <a:t> </a:t>
            </a:r>
            <a:r>
              <a:rPr dirty="0"/>
              <a:t>an</a:t>
            </a:r>
          </a:p>
          <a:p>
            <a:pPr marL="12700" marR="5715">
              <a:lnSpc>
                <a:spcPct val="112500"/>
              </a:lnSpc>
            </a:pPr>
            <a:r>
              <a:rPr spc="-30" dirty="0"/>
              <a:t>endorsement</a:t>
            </a:r>
            <a:r>
              <a:rPr spc="175" dirty="0"/>
              <a:t> </a:t>
            </a:r>
            <a:r>
              <a:rPr spc="-15" dirty="0"/>
              <a:t>of</a:t>
            </a:r>
            <a:r>
              <a:rPr spc="180" dirty="0"/>
              <a:t> </a:t>
            </a:r>
            <a:r>
              <a:rPr spc="-40" dirty="0"/>
              <a:t>the</a:t>
            </a:r>
            <a:r>
              <a:rPr spc="180" dirty="0"/>
              <a:t> </a:t>
            </a:r>
            <a:r>
              <a:rPr spc="-40" dirty="0"/>
              <a:t>contents,</a:t>
            </a:r>
            <a:r>
              <a:rPr spc="180" dirty="0"/>
              <a:t> </a:t>
            </a:r>
            <a:r>
              <a:rPr spc="-30" dirty="0"/>
              <a:t>which</a:t>
            </a:r>
            <a:r>
              <a:rPr spc="180" dirty="0"/>
              <a:t> </a:t>
            </a:r>
            <a:r>
              <a:rPr spc="-35" dirty="0"/>
              <a:t>reflect</a:t>
            </a:r>
            <a:r>
              <a:rPr spc="175" dirty="0"/>
              <a:t> </a:t>
            </a:r>
            <a:r>
              <a:rPr spc="-40" dirty="0"/>
              <a:t>the</a:t>
            </a:r>
            <a:r>
              <a:rPr spc="180" dirty="0"/>
              <a:t> </a:t>
            </a:r>
            <a:r>
              <a:rPr spc="-35" dirty="0"/>
              <a:t>views</a:t>
            </a:r>
            <a:r>
              <a:rPr spc="180" dirty="0"/>
              <a:t> </a:t>
            </a:r>
            <a:r>
              <a:rPr spc="-45" dirty="0"/>
              <a:t>only</a:t>
            </a:r>
            <a:r>
              <a:rPr spc="180" dirty="0"/>
              <a:t> </a:t>
            </a:r>
            <a:r>
              <a:rPr spc="-15" dirty="0"/>
              <a:t>of</a:t>
            </a:r>
            <a:r>
              <a:rPr spc="180" dirty="0"/>
              <a:t> </a:t>
            </a:r>
            <a:r>
              <a:rPr spc="-40" dirty="0"/>
              <a:t>the</a:t>
            </a:r>
            <a:r>
              <a:rPr spc="175" dirty="0"/>
              <a:t> </a:t>
            </a:r>
            <a:r>
              <a:rPr spc="-45" dirty="0"/>
              <a:t>authors,</a:t>
            </a:r>
            <a:r>
              <a:rPr spc="180" dirty="0"/>
              <a:t> </a:t>
            </a:r>
            <a:r>
              <a:rPr dirty="0"/>
              <a:t>and</a:t>
            </a:r>
            <a:r>
              <a:rPr spc="180" dirty="0"/>
              <a:t> </a:t>
            </a:r>
            <a:r>
              <a:rPr spc="-40" dirty="0"/>
              <a:t>the</a:t>
            </a:r>
            <a:r>
              <a:rPr spc="180" dirty="0"/>
              <a:t> </a:t>
            </a:r>
            <a:r>
              <a:rPr spc="-20" dirty="0"/>
              <a:t>Commission </a:t>
            </a:r>
            <a:r>
              <a:rPr spc="-285" dirty="0"/>
              <a:t> </a:t>
            </a:r>
            <a:r>
              <a:rPr spc="-15" dirty="0"/>
              <a:t>cannot</a:t>
            </a:r>
            <a:r>
              <a:rPr spc="-35" dirty="0"/>
              <a:t> </a:t>
            </a:r>
            <a:r>
              <a:rPr dirty="0"/>
              <a:t>be</a:t>
            </a:r>
            <a:r>
              <a:rPr spc="-30" dirty="0"/>
              <a:t> held </a:t>
            </a:r>
            <a:r>
              <a:rPr spc="-25" dirty="0"/>
              <a:t>responsible</a:t>
            </a:r>
            <a:r>
              <a:rPr spc="-30" dirty="0"/>
              <a:t> </a:t>
            </a:r>
            <a:r>
              <a:rPr spc="-35" dirty="0"/>
              <a:t>for</a:t>
            </a:r>
            <a:r>
              <a:rPr spc="-30" dirty="0"/>
              <a:t> </a:t>
            </a:r>
            <a:r>
              <a:rPr spc="-25" dirty="0"/>
              <a:t>any</a:t>
            </a:r>
            <a:r>
              <a:rPr spc="-35" dirty="0"/>
              <a:t> </a:t>
            </a:r>
            <a:r>
              <a:rPr spc="-20" dirty="0"/>
              <a:t>use</a:t>
            </a:r>
            <a:r>
              <a:rPr spc="-30" dirty="0"/>
              <a:t> which </a:t>
            </a:r>
            <a:r>
              <a:rPr spc="-35" dirty="0"/>
              <a:t>may</a:t>
            </a:r>
            <a:r>
              <a:rPr spc="-30" dirty="0"/>
              <a:t> </a:t>
            </a:r>
            <a:r>
              <a:rPr dirty="0"/>
              <a:t>be</a:t>
            </a:r>
            <a:r>
              <a:rPr spc="-30" dirty="0"/>
              <a:t> </a:t>
            </a:r>
            <a:r>
              <a:rPr spc="-10" dirty="0"/>
              <a:t>made</a:t>
            </a:r>
            <a:r>
              <a:rPr spc="-35" dirty="0"/>
              <a:t> </a:t>
            </a:r>
            <a:r>
              <a:rPr spc="-15" dirty="0"/>
              <a:t>of</a:t>
            </a:r>
            <a:r>
              <a:rPr spc="-30" dirty="0"/>
              <a:t> </a:t>
            </a:r>
            <a:r>
              <a:rPr spc="-40" dirty="0"/>
              <a:t>the</a:t>
            </a:r>
            <a:r>
              <a:rPr spc="-30" dirty="0"/>
              <a:t> </a:t>
            </a:r>
            <a:r>
              <a:rPr spc="-40" dirty="0"/>
              <a:t>information</a:t>
            </a:r>
            <a:r>
              <a:rPr spc="-30" dirty="0"/>
              <a:t> </a:t>
            </a:r>
            <a:r>
              <a:rPr spc="-15" dirty="0"/>
              <a:t>contained</a:t>
            </a:r>
            <a:r>
              <a:rPr spc="-30" dirty="0"/>
              <a:t> </a:t>
            </a:r>
            <a:r>
              <a:rPr spc="-50" dirty="0"/>
              <a:t>therein.</a:t>
            </a:r>
          </a:p>
        </p:txBody>
      </p:sp>
      <p:sp>
        <p:nvSpPr>
          <p:cNvPr id="6" name="Holder 6"/>
          <p:cNvSpPr>
            <a:spLocks noGrp="1"/>
          </p:cNvSpPr>
          <p:nvPr>
            <p:ph type="sldNum" sz="quarter" idx="7"/>
          </p:nvPr>
        </p:nvSpPr>
        <p:spPr>
          <a:xfrm>
            <a:off x="13167361" y="9566910"/>
            <a:ext cx="4206240" cy="514350"/>
          </a:xfrm>
          <a:prstGeom prst="rect">
            <a:avLst/>
          </a:prstGeom>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FF5AB7-D75E-4E58-D502-02C4C0C3139E}"/>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EA9532B-A2FE-328C-F1D0-61E02BBE23FC}"/>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C748F10-F70C-A1E8-0878-A544DE14A824}"/>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82E4A5B8-459D-7F83-45D9-9F0C84283AC1}"/>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CA4BEFF-D959-4E16-790D-07E1BFB873D8}"/>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5EDE2224-1BC4-3731-E71A-5ECCEA54FEA9}"/>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8" name="Marcador de pie de página 7">
            <a:extLst>
              <a:ext uri="{FF2B5EF4-FFF2-40B4-BE49-F238E27FC236}">
                <a16:creationId xmlns:a16="http://schemas.microsoft.com/office/drawing/2014/main" id="{F4FF4A19-A492-27E6-F3C5-2CF9F454DA95}"/>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9" name="Marcador de número de diapositiva 8">
            <a:extLst>
              <a:ext uri="{FF2B5EF4-FFF2-40B4-BE49-F238E27FC236}">
                <a16:creationId xmlns:a16="http://schemas.microsoft.com/office/drawing/2014/main" id="{E1AEAE52-47B8-AACE-600E-02C05A6ABA50}"/>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2834698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4388F5-92D5-5372-8AEC-97259E575F23}"/>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22C6652-7CF5-9EA6-5334-00456CBFB006}"/>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4" name="Marcador de pie de página 3">
            <a:extLst>
              <a:ext uri="{FF2B5EF4-FFF2-40B4-BE49-F238E27FC236}">
                <a16:creationId xmlns:a16="http://schemas.microsoft.com/office/drawing/2014/main" id="{711D69E3-45F4-54F0-1699-20E95FE21F35}"/>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5" name="Marcador de número de diapositiva 4">
            <a:extLst>
              <a:ext uri="{FF2B5EF4-FFF2-40B4-BE49-F238E27FC236}">
                <a16:creationId xmlns:a16="http://schemas.microsoft.com/office/drawing/2014/main" id="{71D73FE0-6FFB-C873-F6AA-7BE77320AA5C}"/>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1667541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0F0E823-7821-7D45-ED02-AA0B05E8A3D9}"/>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3" name="Marcador de pie de página 2">
            <a:extLst>
              <a:ext uri="{FF2B5EF4-FFF2-40B4-BE49-F238E27FC236}">
                <a16:creationId xmlns:a16="http://schemas.microsoft.com/office/drawing/2014/main" id="{3DD9C20F-31B8-96F4-8EF9-48372259CCA8}"/>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4" name="Marcador de número de diapositiva 3">
            <a:extLst>
              <a:ext uri="{FF2B5EF4-FFF2-40B4-BE49-F238E27FC236}">
                <a16:creationId xmlns:a16="http://schemas.microsoft.com/office/drawing/2014/main" id="{49BF5D65-3750-447B-60E6-2B56EEF87896}"/>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135833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73F976-94F8-860D-C8E3-7951B03D9E48}"/>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2007E78-7A89-7CE0-61FF-90CF2BDE06EC}"/>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9DE5B569-3753-738D-3A2B-35097F65BFB1}"/>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5DCD10-350A-96D0-3F86-724B0392C655}"/>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6" name="Marcador de pie de página 5">
            <a:extLst>
              <a:ext uri="{FF2B5EF4-FFF2-40B4-BE49-F238E27FC236}">
                <a16:creationId xmlns:a16="http://schemas.microsoft.com/office/drawing/2014/main" id="{18A85FDC-35A6-C871-2ABA-5D97E1CFDAD0}"/>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7" name="Marcador de número de diapositiva 6">
            <a:extLst>
              <a:ext uri="{FF2B5EF4-FFF2-40B4-BE49-F238E27FC236}">
                <a16:creationId xmlns:a16="http://schemas.microsoft.com/office/drawing/2014/main" id="{B43783E1-174A-CD6F-7C75-D5596BB1A3BB}"/>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2571383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EB82DB-E590-9E27-9B85-DB3164175DA6}"/>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70F5F415-9B66-03F1-A280-F91BECEE2831}"/>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a:extLst>
              <a:ext uri="{FF2B5EF4-FFF2-40B4-BE49-F238E27FC236}">
                <a16:creationId xmlns:a16="http://schemas.microsoft.com/office/drawing/2014/main" id="{F2D4BD4B-2697-7D24-5240-7C7BD6891A3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6D7529B-274F-26CA-49F3-8544388D05E9}"/>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6" name="Marcador de pie de página 5">
            <a:extLst>
              <a:ext uri="{FF2B5EF4-FFF2-40B4-BE49-F238E27FC236}">
                <a16:creationId xmlns:a16="http://schemas.microsoft.com/office/drawing/2014/main" id="{BA563377-E641-DE14-D1BA-CF71D5EDDBD5}"/>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7" name="Marcador de número de diapositiva 6">
            <a:extLst>
              <a:ext uri="{FF2B5EF4-FFF2-40B4-BE49-F238E27FC236}">
                <a16:creationId xmlns:a16="http://schemas.microsoft.com/office/drawing/2014/main" id="{EDE86DF9-34D8-143C-6305-6B7E77A962E9}"/>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3072436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4D9611-9F96-082F-28B9-FF36EBE1E2E0}"/>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3F33141-576C-EF73-A1EE-7045A1134667}"/>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C955F30-0237-872E-47EA-BC752BEF2AA1}"/>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5" name="Marcador de pie de página 4">
            <a:extLst>
              <a:ext uri="{FF2B5EF4-FFF2-40B4-BE49-F238E27FC236}">
                <a16:creationId xmlns:a16="http://schemas.microsoft.com/office/drawing/2014/main" id="{AB8821BB-505E-3DC6-28E8-CF4C74B9ABBB}"/>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6" name="Marcador de número de diapositiva 5">
            <a:extLst>
              <a:ext uri="{FF2B5EF4-FFF2-40B4-BE49-F238E27FC236}">
                <a16:creationId xmlns:a16="http://schemas.microsoft.com/office/drawing/2014/main" id="{9CF0F72B-E740-65AF-E93C-8BF881368834}"/>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314846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04C3291-190C-F01F-3A92-CD968D304079}"/>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5B5A940-913A-7146-6844-3CD1BB012F52}"/>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71214DF-558D-6E0A-CE22-5274EDE70E90}"/>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5" name="Marcador de pie de página 4">
            <a:extLst>
              <a:ext uri="{FF2B5EF4-FFF2-40B4-BE49-F238E27FC236}">
                <a16:creationId xmlns:a16="http://schemas.microsoft.com/office/drawing/2014/main" id="{05F7B708-24C8-A675-64D7-4FE369D2C41A}"/>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6" name="Marcador de número de diapositiva 5">
            <a:extLst>
              <a:ext uri="{FF2B5EF4-FFF2-40B4-BE49-F238E27FC236}">
                <a16:creationId xmlns:a16="http://schemas.microsoft.com/office/drawing/2014/main" id="{DF26958E-3E01-91E5-9F9D-211590B0B266}"/>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74400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
        <p:nvSpPr>
          <p:cNvPr id="4" name="Holder 4"/>
          <p:cNvSpPr>
            <a:spLocks noGrp="1"/>
          </p:cNvSpPr>
          <p:nvPr>
            <p:ph type="ftr" sz="quarter" idx="5"/>
          </p:nvPr>
        </p:nvSpPr>
        <p:spPr>
          <a:xfrm>
            <a:off x="10700811" y="9206531"/>
            <a:ext cx="6569709"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15" dirty="0"/>
              <a:t>Legal</a:t>
            </a:r>
            <a:r>
              <a:rPr spc="50" dirty="0"/>
              <a:t> </a:t>
            </a:r>
            <a:r>
              <a:rPr spc="-25" dirty="0"/>
              <a:t>description</a:t>
            </a:r>
            <a:r>
              <a:rPr spc="50" dirty="0"/>
              <a:t> </a:t>
            </a:r>
            <a:r>
              <a:rPr spc="20" dirty="0"/>
              <a:t>–</a:t>
            </a:r>
            <a:r>
              <a:rPr spc="55" dirty="0"/>
              <a:t> </a:t>
            </a:r>
            <a:r>
              <a:rPr spc="-15" dirty="0"/>
              <a:t>Creative</a:t>
            </a:r>
            <a:r>
              <a:rPr spc="50" dirty="0"/>
              <a:t> </a:t>
            </a:r>
            <a:r>
              <a:rPr spc="-10" dirty="0"/>
              <a:t>Commons</a:t>
            </a:r>
            <a:r>
              <a:rPr spc="55" dirty="0"/>
              <a:t> </a:t>
            </a:r>
            <a:r>
              <a:rPr spc="-30" dirty="0"/>
              <a:t>licensing:</a:t>
            </a:r>
            <a:r>
              <a:rPr spc="50" dirty="0"/>
              <a:t> </a:t>
            </a:r>
            <a:r>
              <a:rPr spc="-65" dirty="0"/>
              <a:t>The</a:t>
            </a:r>
            <a:r>
              <a:rPr spc="50" dirty="0"/>
              <a:t> </a:t>
            </a:r>
            <a:r>
              <a:rPr spc="-35" dirty="0"/>
              <a:t>materials</a:t>
            </a:r>
            <a:r>
              <a:rPr spc="55" dirty="0"/>
              <a:t> </a:t>
            </a:r>
            <a:r>
              <a:rPr spc="-25" dirty="0"/>
              <a:t>published</a:t>
            </a:r>
            <a:r>
              <a:rPr spc="50" dirty="0"/>
              <a:t> </a:t>
            </a:r>
            <a:r>
              <a:rPr spc="-15" dirty="0"/>
              <a:t>on</a:t>
            </a:r>
            <a:r>
              <a:rPr spc="55" dirty="0"/>
              <a:t> </a:t>
            </a:r>
            <a:r>
              <a:rPr spc="-40" dirty="0"/>
              <a:t>the</a:t>
            </a:r>
            <a:r>
              <a:rPr spc="50" dirty="0"/>
              <a:t> </a:t>
            </a:r>
            <a:r>
              <a:rPr spc="5" dirty="0"/>
              <a:t>Micro2</a:t>
            </a:r>
            <a:r>
              <a:rPr spc="55" dirty="0"/>
              <a:t> </a:t>
            </a:r>
            <a:r>
              <a:rPr spc="-35" dirty="0"/>
              <a:t>project</a:t>
            </a:r>
            <a:r>
              <a:rPr spc="50" dirty="0"/>
              <a:t> </a:t>
            </a:r>
            <a:r>
              <a:rPr spc="-25" dirty="0"/>
              <a:t>website</a:t>
            </a:r>
            <a:r>
              <a:rPr spc="50" dirty="0"/>
              <a:t> </a:t>
            </a:r>
            <a:r>
              <a:rPr spc="-15" dirty="0"/>
              <a:t>are</a:t>
            </a:r>
            <a:r>
              <a:rPr spc="55" dirty="0"/>
              <a:t> </a:t>
            </a:r>
            <a:r>
              <a:rPr spc="-20" dirty="0"/>
              <a:t>classified</a:t>
            </a:r>
          </a:p>
          <a:p>
            <a:pPr marL="12700" marR="8890">
              <a:lnSpc>
                <a:spcPct val="112500"/>
              </a:lnSpc>
            </a:pPr>
            <a:r>
              <a:rPr spc="15" dirty="0"/>
              <a:t>as Open </a:t>
            </a:r>
            <a:r>
              <a:rPr spc="-15" dirty="0"/>
              <a:t>Educational</a:t>
            </a:r>
            <a:r>
              <a:rPr spc="-10" dirty="0"/>
              <a:t> </a:t>
            </a:r>
            <a:r>
              <a:rPr spc="-15" dirty="0"/>
              <a:t>Resources'</a:t>
            </a:r>
            <a:r>
              <a:rPr spc="-10" dirty="0"/>
              <a:t> (OER) </a:t>
            </a:r>
            <a:r>
              <a:rPr dirty="0"/>
              <a:t>and </a:t>
            </a:r>
            <a:r>
              <a:rPr spc="5" dirty="0"/>
              <a:t>can </a:t>
            </a:r>
            <a:r>
              <a:rPr dirty="0"/>
              <a:t>be </a:t>
            </a:r>
            <a:r>
              <a:rPr spc="-45" dirty="0"/>
              <a:t>freely</a:t>
            </a:r>
            <a:r>
              <a:rPr spc="-40" dirty="0"/>
              <a:t> </a:t>
            </a:r>
            <a:r>
              <a:rPr spc="-45" dirty="0"/>
              <a:t>(without</a:t>
            </a:r>
            <a:r>
              <a:rPr spc="-40" dirty="0"/>
              <a:t> </a:t>
            </a:r>
            <a:r>
              <a:rPr spc="-35" dirty="0"/>
              <a:t>permission</a:t>
            </a:r>
            <a:r>
              <a:rPr spc="-30" dirty="0"/>
              <a:t> </a:t>
            </a:r>
            <a:r>
              <a:rPr spc="-15" dirty="0"/>
              <a:t>of</a:t>
            </a:r>
            <a:r>
              <a:rPr spc="-10" dirty="0"/>
              <a:t> </a:t>
            </a:r>
            <a:r>
              <a:rPr spc="-50" dirty="0"/>
              <a:t>their</a:t>
            </a:r>
            <a:r>
              <a:rPr spc="-45" dirty="0"/>
              <a:t> </a:t>
            </a:r>
            <a:r>
              <a:rPr spc="-35" dirty="0"/>
              <a:t>creators):</a:t>
            </a:r>
            <a:r>
              <a:rPr spc="-30" dirty="0"/>
              <a:t> </a:t>
            </a:r>
            <a:r>
              <a:rPr spc="-20" dirty="0"/>
              <a:t>downloaded,</a:t>
            </a:r>
            <a:r>
              <a:rPr spc="-15" dirty="0"/>
              <a:t> </a:t>
            </a:r>
            <a:r>
              <a:rPr spc="-40" dirty="0"/>
              <a:t>used, </a:t>
            </a:r>
            <a:r>
              <a:rPr spc="-290" dirty="0"/>
              <a:t> </a:t>
            </a:r>
            <a:r>
              <a:rPr spc="-40" dirty="0"/>
              <a:t>reused,</a:t>
            </a:r>
            <a:r>
              <a:rPr spc="-35" dirty="0"/>
              <a:t> </a:t>
            </a:r>
            <a:r>
              <a:rPr spc="-25" dirty="0"/>
              <a:t>copied,</a:t>
            </a:r>
            <a:r>
              <a:rPr spc="-30" dirty="0"/>
              <a:t> </a:t>
            </a:r>
            <a:r>
              <a:rPr spc="-15" dirty="0"/>
              <a:t>adapted,</a:t>
            </a:r>
            <a:r>
              <a:rPr spc="-35" dirty="0"/>
              <a:t> </a:t>
            </a:r>
            <a:r>
              <a:rPr dirty="0"/>
              <a:t>and</a:t>
            </a:r>
            <a:r>
              <a:rPr spc="-30" dirty="0"/>
              <a:t> </a:t>
            </a:r>
            <a:r>
              <a:rPr spc="-15" dirty="0"/>
              <a:t>shared</a:t>
            </a:r>
            <a:r>
              <a:rPr spc="-35" dirty="0"/>
              <a:t> by</a:t>
            </a:r>
            <a:r>
              <a:rPr spc="-30" dirty="0"/>
              <a:t> </a:t>
            </a:r>
            <a:r>
              <a:rPr spc="-50" dirty="0"/>
              <a:t>users,</a:t>
            </a:r>
            <a:r>
              <a:rPr spc="-30" dirty="0"/>
              <a:t> </a:t>
            </a:r>
            <a:r>
              <a:rPr spc="-50" dirty="0"/>
              <a:t>with</a:t>
            </a:r>
            <a:r>
              <a:rPr spc="-35" dirty="0"/>
              <a:t> </a:t>
            </a:r>
            <a:r>
              <a:rPr spc="-40" dirty="0"/>
              <a:t>information</a:t>
            </a:r>
            <a:r>
              <a:rPr spc="-30" dirty="0"/>
              <a:t> </a:t>
            </a:r>
            <a:r>
              <a:rPr spc="-15" dirty="0"/>
              <a:t>about</a:t>
            </a:r>
            <a:r>
              <a:rPr spc="-35" dirty="0"/>
              <a:t> </a:t>
            </a:r>
            <a:r>
              <a:rPr spc="-40" dirty="0"/>
              <a:t>the</a:t>
            </a:r>
            <a:r>
              <a:rPr spc="-30" dirty="0"/>
              <a:t> </a:t>
            </a:r>
            <a:r>
              <a:rPr spc="-20" dirty="0"/>
              <a:t>source</a:t>
            </a:r>
            <a:r>
              <a:rPr spc="-35" dirty="0"/>
              <a:t> </a:t>
            </a:r>
            <a:r>
              <a:rPr spc="-15" dirty="0"/>
              <a:t>of</a:t>
            </a:r>
            <a:r>
              <a:rPr spc="-30" dirty="0"/>
              <a:t> </a:t>
            </a:r>
            <a:r>
              <a:rPr spc="-50" dirty="0"/>
              <a:t>their</a:t>
            </a:r>
            <a:r>
              <a:rPr spc="-30" dirty="0"/>
              <a:t> </a:t>
            </a:r>
            <a:r>
              <a:rPr spc="-40" dirty="0"/>
              <a:t>origin.</a:t>
            </a:r>
          </a:p>
        </p:txBody>
      </p:sp>
      <p:sp>
        <p:nvSpPr>
          <p:cNvPr id="5" name="Holder 5"/>
          <p:cNvSpPr>
            <a:spLocks noGrp="1"/>
          </p:cNvSpPr>
          <p:nvPr>
            <p:ph type="dt" sz="half" idx="6"/>
          </p:nvPr>
        </p:nvSpPr>
        <p:spPr>
          <a:xfrm>
            <a:off x="3297668" y="9206531"/>
            <a:ext cx="5481320"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65" dirty="0"/>
              <a:t>The</a:t>
            </a:r>
            <a:r>
              <a:rPr spc="105" dirty="0"/>
              <a:t> </a:t>
            </a:r>
            <a:r>
              <a:rPr spc="-15" dirty="0"/>
              <a:t>European</a:t>
            </a:r>
            <a:r>
              <a:rPr spc="105" dirty="0"/>
              <a:t> </a:t>
            </a:r>
            <a:r>
              <a:rPr spc="-15" dirty="0"/>
              <a:t>Commission's</a:t>
            </a:r>
            <a:r>
              <a:rPr spc="105" dirty="0"/>
              <a:t> </a:t>
            </a:r>
            <a:r>
              <a:rPr spc="-25" dirty="0"/>
              <a:t>support</a:t>
            </a:r>
            <a:r>
              <a:rPr spc="105" dirty="0"/>
              <a:t> </a:t>
            </a:r>
            <a:r>
              <a:rPr spc="-35" dirty="0"/>
              <a:t>for</a:t>
            </a:r>
            <a:r>
              <a:rPr spc="105" dirty="0"/>
              <a:t> </a:t>
            </a:r>
            <a:r>
              <a:rPr spc="-40" dirty="0"/>
              <a:t>the</a:t>
            </a:r>
            <a:r>
              <a:rPr spc="110" dirty="0"/>
              <a:t> </a:t>
            </a:r>
            <a:r>
              <a:rPr spc="-25" dirty="0"/>
              <a:t>production</a:t>
            </a:r>
            <a:r>
              <a:rPr spc="105" dirty="0"/>
              <a:t> </a:t>
            </a:r>
            <a:r>
              <a:rPr spc="-15" dirty="0"/>
              <a:t>of</a:t>
            </a:r>
            <a:r>
              <a:rPr spc="105" dirty="0"/>
              <a:t> </a:t>
            </a:r>
            <a:r>
              <a:rPr spc="-45" dirty="0"/>
              <a:t>this</a:t>
            </a:r>
            <a:r>
              <a:rPr spc="105" dirty="0"/>
              <a:t> </a:t>
            </a:r>
            <a:r>
              <a:rPr spc="-25" dirty="0"/>
              <a:t>publication</a:t>
            </a:r>
            <a:r>
              <a:rPr spc="105" dirty="0"/>
              <a:t> </a:t>
            </a:r>
            <a:r>
              <a:rPr dirty="0"/>
              <a:t>does</a:t>
            </a:r>
            <a:r>
              <a:rPr spc="110" dirty="0"/>
              <a:t> </a:t>
            </a:r>
            <a:r>
              <a:rPr spc="-35" dirty="0"/>
              <a:t>not</a:t>
            </a:r>
            <a:r>
              <a:rPr spc="105" dirty="0"/>
              <a:t> </a:t>
            </a:r>
            <a:r>
              <a:rPr spc="-35" dirty="0"/>
              <a:t>constitute</a:t>
            </a:r>
            <a:r>
              <a:rPr spc="105" dirty="0"/>
              <a:t> </a:t>
            </a:r>
            <a:r>
              <a:rPr dirty="0"/>
              <a:t>an</a:t>
            </a:r>
          </a:p>
          <a:p>
            <a:pPr marL="12700" marR="5715">
              <a:lnSpc>
                <a:spcPct val="112500"/>
              </a:lnSpc>
            </a:pPr>
            <a:r>
              <a:rPr spc="-30" dirty="0"/>
              <a:t>endorsement</a:t>
            </a:r>
            <a:r>
              <a:rPr spc="175" dirty="0"/>
              <a:t> </a:t>
            </a:r>
            <a:r>
              <a:rPr spc="-15" dirty="0"/>
              <a:t>of</a:t>
            </a:r>
            <a:r>
              <a:rPr spc="180" dirty="0"/>
              <a:t> </a:t>
            </a:r>
            <a:r>
              <a:rPr spc="-40" dirty="0"/>
              <a:t>the</a:t>
            </a:r>
            <a:r>
              <a:rPr spc="180" dirty="0"/>
              <a:t> </a:t>
            </a:r>
            <a:r>
              <a:rPr spc="-40" dirty="0"/>
              <a:t>contents,</a:t>
            </a:r>
            <a:r>
              <a:rPr spc="180" dirty="0"/>
              <a:t> </a:t>
            </a:r>
            <a:r>
              <a:rPr spc="-30" dirty="0"/>
              <a:t>which</a:t>
            </a:r>
            <a:r>
              <a:rPr spc="180" dirty="0"/>
              <a:t> </a:t>
            </a:r>
            <a:r>
              <a:rPr spc="-35" dirty="0"/>
              <a:t>reflect</a:t>
            </a:r>
            <a:r>
              <a:rPr spc="175" dirty="0"/>
              <a:t> </a:t>
            </a:r>
            <a:r>
              <a:rPr spc="-40" dirty="0"/>
              <a:t>the</a:t>
            </a:r>
            <a:r>
              <a:rPr spc="180" dirty="0"/>
              <a:t> </a:t>
            </a:r>
            <a:r>
              <a:rPr spc="-35" dirty="0"/>
              <a:t>views</a:t>
            </a:r>
            <a:r>
              <a:rPr spc="180" dirty="0"/>
              <a:t> </a:t>
            </a:r>
            <a:r>
              <a:rPr spc="-45" dirty="0"/>
              <a:t>only</a:t>
            </a:r>
            <a:r>
              <a:rPr spc="180" dirty="0"/>
              <a:t> </a:t>
            </a:r>
            <a:r>
              <a:rPr spc="-15" dirty="0"/>
              <a:t>of</a:t>
            </a:r>
            <a:r>
              <a:rPr spc="180" dirty="0"/>
              <a:t> </a:t>
            </a:r>
            <a:r>
              <a:rPr spc="-40" dirty="0"/>
              <a:t>the</a:t>
            </a:r>
            <a:r>
              <a:rPr spc="175" dirty="0"/>
              <a:t> </a:t>
            </a:r>
            <a:r>
              <a:rPr spc="-45" dirty="0"/>
              <a:t>authors,</a:t>
            </a:r>
            <a:r>
              <a:rPr spc="180" dirty="0"/>
              <a:t> </a:t>
            </a:r>
            <a:r>
              <a:rPr dirty="0"/>
              <a:t>and</a:t>
            </a:r>
            <a:r>
              <a:rPr spc="180" dirty="0"/>
              <a:t> </a:t>
            </a:r>
            <a:r>
              <a:rPr spc="-40" dirty="0"/>
              <a:t>the</a:t>
            </a:r>
            <a:r>
              <a:rPr spc="180" dirty="0"/>
              <a:t> </a:t>
            </a:r>
            <a:r>
              <a:rPr spc="-20" dirty="0"/>
              <a:t>Commission </a:t>
            </a:r>
            <a:r>
              <a:rPr spc="-285" dirty="0"/>
              <a:t> </a:t>
            </a:r>
            <a:r>
              <a:rPr spc="-15" dirty="0"/>
              <a:t>cannot</a:t>
            </a:r>
            <a:r>
              <a:rPr spc="-35" dirty="0"/>
              <a:t> </a:t>
            </a:r>
            <a:r>
              <a:rPr dirty="0"/>
              <a:t>be</a:t>
            </a:r>
            <a:r>
              <a:rPr spc="-30" dirty="0"/>
              <a:t> held </a:t>
            </a:r>
            <a:r>
              <a:rPr spc="-25" dirty="0"/>
              <a:t>responsible</a:t>
            </a:r>
            <a:r>
              <a:rPr spc="-30" dirty="0"/>
              <a:t> </a:t>
            </a:r>
            <a:r>
              <a:rPr spc="-35" dirty="0"/>
              <a:t>for</a:t>
            </a:r>
            <a:r>
              <a:rPr spc="-30" dirty="0"/>
              <a:t> </a:t>
            </a:r>
            <a:r>
              <a:rPr spc="-25" dirty="0"/>
              <a:t>any</a:t>
            </a:r>
            <a:r>
              <a:rPr spc="-35" dirty="0"/>
              <a:t> </a:t>
            </a:r>
            <a:r>
              <a:rPr spc="-20" dirty="0"/>
              <a:t>use</a:t>
            </a:r>
            <a:r>
              <a:rPr spc="-30" dirty="0"/>
              <a:t> which </a:t>
            </a:r>
            <a:r>
              <a:rPr spc="-35" dirty="0"/>
              <a:t>may</a:t>
            </a:r>
            <a:r>
              <a:rPr spc="-30" dirty="0"/>
              <a:t> </a:t>
            </a:r>
            <a:r>
              <a:rPr dirty="0"/>
              <a:t>be</a:t>
            </a:r>
            <a:r>
              <a:rPr spc="-30" dirty="0"/>
              <a:t> </a:t>
            </a:r>
            <a:r>
              <a:rPr spc="-10" dirty="0"/>
              <a:t>made</a:t>
            </a:r>
            <a:r>
              <a:rPr spc="-35" dirty="0"/>
              <a:t> </a:t>
            </a:r>
            <a:r>
              <a:rPr spc="-15" dirty="0"/>
              <a:t>of</a:t>
            </a:r>
            <a:r>
              <a:rPr spc="-30" dirty="0"/>
              <a:t> </a:t>
            </a:r>
            <a:r>
              <a:rPr spc="-40" dirty="0"/>
              <a:t>the</a:t>
            </a:r>
            <a:r>
              <a:rPr spc="-30" dirty="0"/>
              <a:t> </a:t>
            </a:r>
            <a:r>
              <a:rPr spc="-40" dirty="0"/>
              <a:t>information</a:t>
            </a:r>
            <a:r>
              <a:rPr spc="-30" dirty="0"/>
              <a:t> </a:t>
            </a:r>
            <a:r>
              <a:rPr spc="-15" dirty="0"/>
              <a:t>contained</a:t>
            </a:r>
            <a:r>
              <a:rPr spc="-30" dirty="0"/>
              <a:t> </a:t>
            </a:r>
            <a:r>
              <a:rPr spc="-50" dirty="0"/>
              <a:t>therein.</a:t>
            </a:r>
          </a:p>
        </p:txBody>
      </p:sp>
      <p:sp>
        <p:nvSpPr>
          <p:cNvPr id="6" name="Holder 6"/>
          <p:cNvSpPr>
            <a:spLocks noGrp="1"/>
          </p:cNvSpPr>
          <p:nvPr>
            <p:ph type="sldNum" sz="quarter" idx="7"/>
          </p:nvPr>
        </p:nvSpPr>
        <p:spPr>
          <a:xfrm>
            <a:off x="13167361" y="9566910"/>
            <a:ext cx="4206240" cy="514350"/>
          </a:xfrm>
          <a:prstGeom prst="rect">
            <a:avLst/>
          </a:prstGeom>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10700811" y="9206531"/>
            <a:ext cx="6569709"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15" dirty="0"/>
              <a:t>Legal</a:t>
            </a:r>
            <a:r>
              <a:rPr spc="50" dirty="0"/>
              <a:t> </a:t>
            </a:r>
            <a:r>
              <a:rPr spc="-25" dirty="0"/>
              <a:t>description</a:t>
            </a:r>
            <a:r>
              <a:rPr spc="50" dirty="0"/>
              <a:t> </a:t>
            </a:r>
            <a:r>
              <a:rPr spc="20" dirty="0"/>
              <a:t>–</a:t>
            </a:r>
            <a:r>
              <a:rPr spc="55" dirty="0"/>
              <a:t> </a:t>
            </a:r>
            <a:r>
              <a:rPr spc="-15" dirty="0"/>
              <a:t>Creative</a:t>
            </a:r>
            <a:r>
              <a:rPr spc="50" dirty="0"/>
              <a:t> </a:t>
            </a:r>
            <a:r>
              <a:rPr spc="-10" dirty="0"/>
              <a:t>Commons</a:t>
            </a:r>
            <a:r>
              <a:rPr spc="55" dirty="0"/>
              <a:t> </a:t>
            </a:r>
            <a:r>
              <a:rPr spc="-30" dirty="0"/>
              <a:t>licensing:</a:t>
            </a:r>
            <a:r>
              <a:rPr spc="50" dirty="0"/>
              <a:t> </a:t>
            </a:r>
            <a:r>
              <a:rPr spc="-65" dirty="0"/>
              <a:t>The</a:t>
            </a:r>
            <a:r>
              <a:rPr spc="50" dirty="0"/>
              <a:t> </a:t>
            </a:r>
            <a:r>
              <a:rPr spc="-35" dirty="0"/>
              <a:t>materials</a:t>
            </a:r>
            <a:r>
              <a:rPr spc="55" dirty="0"/>
              <a:t> </a:t>
            </a:r>
            <a:r>
              <a:rPr spc="-25" dirty="0"/>
              <a:t>published</a:t>
            </a:r>
            <a:r>
              <a:rPr spc="50" dirty="0"/>
              <a:t> </a:t>
            </a:r>
            <a:r>
              <a:rPr spc="-15" dirty="0"/>
              <a:t>on</a:t>
            </a:r>
            <a:r>
              <a:rPr spc="55" dirty="0"/>
              <a:t> </a:t>
            </a:r>
            <a:r>
              <a:rPr spc="-40" dirty="0"/>
              <a:t>the</a:t>
            </a:r>
            <a:r>
              <a:rPr spc="50" dirty="0"/>
              <a:t> </a:t>
            </a:r>
            <a:r>
              <a:rPr spc="5" dirty="0"/>
              <a:t>Micro2</a:t>
            </a:r>
            <a:r>
              <a:rPr spc="55" dirty="0"/>
              <a:t> </a:t>
            </a:r>
            <a:r>
              <a:rPr spc="-35" dirty="0"/>
              <a:t>project</a:t>
            </a:r>
            <a:r>
              <a:rPr spc="50" dirty="0"/>
              <a:t> </a:t>
            </a:r>
            <a:r>
              <a:rPr spc="-25" dirty="0"/>
              <a:t>website</a:t>
            </a:r>
            <a:r>
              <a:rPr spc="50" dirty="0"/>
              <a:t> </a:t>
            </a:r>
            <a:r>
              <a:rPr spc="-15" dirty="0"/>
              <a:t>are</a:t>
            </a:r>
            <a:r>
              <a:rPr spc="55" dirty="0"/>
              <a:t> </a:t>
            </a:r>
            <a:r>
              <a:rPr spc="-20" dirty="0"/>
              <a:t>classified</a:t>
            </a:r>
          </a:p>
          <a:p>
            <a:pPr marL="12700" marR="8890">
              <a:lnSpc>
                <a:spcPct val="112500"/>
              </a:lnSpc>
            </a:pPr>
            <a:r>
              <a:rPr spc="15" dirty="0"/>
              <a:t>as Open </a:t>
            </a:r>
            <a:r>
              <a:rPr spc="-15" dirty="0"/>
              <a:t>Educational</a:t>
            </a:r>
            <a:r>
              <a:rPr spc="-10" dirty="0"/>
              <a:t> </a:t>
            </a:r>
            <a:r>
              <a:rPr spc="-15" dirty="0"/>
              <a:t>Resources'</a:t>
            </a:r>
            <a:r>
              <a:rPr spc="-10" dirty="0"/>
              <a:t> (OER) </a:t>
            </a:r>
            <a:r>
              <a:rPr dirty="0"/>
              <a:t>and </a:t>
            </a:r>
            <a:r>
              <a:rPr spc="5" dirty="0"/>
              <a:t>can </a:t>
            </a:r>
            <a:r>
              <a:rPr dirty="0"/>
              <a:t>be </a:t>
            </a:r>
            <a:r>
              <a:rPr spc="-45" dirty="0"/>
              <a:t>freely</a:t>
            </a:r>
            <a:r>
              <a:rPr spc="-40" dirty="0"/>
              <a:t> </a:t>
            </a:r>
            <a:r>
              <a:rPr spc="-45" dirty="0"/>
              <a:t>(without</a:t>
            </a:r>
            <a:r>
              <a:rPr spc="-40" dirty="0"/>
              <a:t> </a:t>
            </a:r>
            <a:r>
              <a:rPr spc="-35" dirty="0"/>
              <a:t>permission</a:t>
            </a:r>
            <a:r>
              <a:rPr spc="-30" dirty="0"/>
              <a:t> </a:t>
            </a:r>
            <a:r>
              <a:rPr spc="-15" dirty="0"/>
              <a:t>of</a:t>
            </a:r>
            <a:r>
              <a:rPr spc="-10" dirty="0"/>
              <a:t> </a:t>
            </a:r>
            <a:r>
              <a:rPr spc="-50" dirty="0"/>
              <a:t>their</a:t>
            </a:r>
            <a:r>
              <a:rPr spc="-45" dirty="0"/>
              <a:t> </a:t>
            </a:r>
            <a:r>
              <a:rPr spc="-35" dirty="0"/>
              <a:t>creators):</a:t>
            </a:r>
            <a:r>
              <a:rPr spc="-30" dirty="0"/>
              <a:t> </a:t>
            </a:r>
            <a:r>
              <a:rPr spc="-20" dirty="0"/>
              <a:t>downloaded,</a:t>
            </a:r>
            <a:r>
              <a:rPr spc="-15" dirty="0"/>
              <a:t> </a:t>
            </a:r>
            <a:r>
              <a:rPr spc="-40" dirty="0"/>
              <a:t>used, </a:t>
            </a:r>
            <a:r>
              <a:rPr spc="-290" dirty="0"/>
              <a:t> </a:t>
            </a:r>
            <a:r>
              <a:rPr spc="-40" dirty="0"/>
              <a:t>reused,</a:t>
            </a:r>
            <a:r>
              <a:rPr spc="-35" dirty="0"/>
              <a:t> </a:t>
            </a:r>
            <a:r>
              <a:rPr spc="-25" dirty="0"/>
              <a:t>copied,</a:t>
            </a:r>
            <a:r>
              <a:rPr spc="-30" dirty="0"/>
              <a:t> </a:t>
            </a:r>
            <a:r>
              <a:rPr spc="-15" dirty="0"/>
              <a:t>adapted,</a:t>
            </a:r>
            <a:r>
              <a:rPr spc="-35" dirty="0"/>
              <a:t> </a:t>
            </a:r>
            <a:r>
              <a:rPr dirty="0"/>
              <a:t>and</a:t>
            </a:r>
            <a:r>
              <a:rPr spc="-30" dirty="0"/>
              <a:t> </a:t>
            </a:r>
            <a:r>
              <a:rPr spc="-15" dirty="0"/>
              <a:t>shared</a:t>
            </a:r>
            <a:r>
              <a:rPr spc="-35" dirty="0"/>
              <a:t> by</a:t>
            </a:r>
            <a:r>
              <a:rPr spc="-30" dirty="0"/>
              <a:t> </a:t>
            </a:r>
            <a:r>
              <a:rPr spc="-50" dirty="0"/>
              <a:t>users,</a:t>
            </a:r>
            <a:r>
              <a:rPr spc="-30" dirty="0"/>
              <a:t> </a:t>
            </a:r>
            <a:r>
              <a:rPr spc="-50" dirty="0"/>
              <a:t>with</a:t>
            </a:r>
            <a:r>
              <a:rPr spc="-35" dirty="0"/>
              <a:t> </a:t>
            </a:r>
            <a:r>
              <a:rPr spc="-40" dirty="0"/>
              <a:t>information</a:t>
            </a:r>
            <a:r>
              <a:rPr spc="-30" dirty="0"/>
              <a:t> </a:t>
            </a:r>
            <a:r>
              <a:rPr spc="-15" dirty="0"/>
              <a:t>about</a:t>
            </a:r>
            <a:r>
              <a:rPr spc="-35" dirty="0"/>
              <a:t> </a:t>
            </a:r>
            <a:r>
              <a:rPr spc="-40" dirty="0"/>
              <a:t>the</a:t>
            </a:r>
            <a:r>
              <a:rPr spc="-30" dirty="0"/>
              <a:t> </a:t>
            </a:r>
            <a:r>
              <a:rPr spc="-20" dirty="0"/>
              <a:t>source</a:t>
            </a:r>
            <a:r>
              <a:rPr spc="-35" dirty="0"/>
              <a:t> </a:t>
            </a:r>
            <a:r>
              <a:rPr spc="-15" dirty="0"/>
              <a:t>of</a:t>
            </a:r>
            <a:r>
              <a:rPr spc="-30" dirty="0"/>
              <a:t> </a:t>
            </a:r>
            <a:r>
              <a:rPr spc="-50" dirty="0"/>
              <a:t>their</a:t>
            </a:r>
            <a:r>
              <a:rPr spc="-30" dirty="0"/>
              <a:t> </a:t>
            </a:r>
            <a:r>
              <a:rPr spc="-40" dirty="0"/>
              <a:t>origin.</a:t>
            </a:r>
          </a:p>
        </p:txBody>
      </p:sp>
      <p:sp>
        <p:nvSpPr>
          <p:cNvPr id="6" name="Holder 6"/>
          <p:cNvSpPr>
            <a:spLocks noGrp="1"/>
          </p:cNvSpPr>
          <p:nvPr>
            <p:ph type="dt" sz="half" idx="6"/>
          </p:nvPr>
        </p:nvSpPr>
        <p:spPr>
          <a:xfrm>
            <a:off x="3297668" y="9206531"/>
            <a:ext cx="5481320"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65" dirty="0"/>
              <a:t>The</a:t>
            </a:r>
            <a:r>
              <a:rPr spc="105" dirty="0"/>
              <a:t> </a:t>
            </a:r>
            <a:r>
              <a:rPr spc="-15" dirty="0"/>
              <a:t>European</a:t>
            </a:r>
            <a:r>
              <a:rPr spc="105" dirty="0"/>
              <a:t> </a:t>
            </a:r>
            <a:r>
              <a:rPr spc="-15" dirty="0"/>
              <a:t>Commission's</a:t>
            </a:r>
            <a:r>
              <a:rPr spc="105" dirty="0"/>
              <a:t> </a:t>
            </a:r>
            <a:r>
              <a:rPr spc="-25" dirty="0"/>
              <a:t>support</a:t>
            </a:r>
            <a:r>
              <a:rPr spc="105" dirty="0"/>
              <a:t> </a:t>
            </a:r>
            <a:r>
              <a:rPr spc="-35" dirty="0"/>
              <a:t>for</a:t>
            </a:r>
            <a:r>
              <a:rPr spc="105" dirty="0"/>
              <a:t> </a:t>
            </a:r>
            <a:r>
              <a:rPr spc="-40" dirty="0"/>
              <a:t>the</a:t>
            </a:r>
            <a:r>
              <a:rPr spc="110" dirty="0"/>
              <a:t> </a:t>
            </a:r>
            <a:r>
              <a:rPr spc="-25" dirty="0"/>
              <a:t>production</a:t>
            </a:r>
            <a:r>
              <a:rPr spc="105" dirty="0"/>
              <a:t> </a:t>
            </a:r>
            <a:r>
              <a:rPr spc="-15" dirty="0"/>
              <a:t>of</a:t>
            </a:r>
            <a:r>
              <a:rPr spc="105" dirty="0"/>
              <a:t> </a:t>
            </a:r>
            <a:r>
              <a:rPr spc="-45" dirty="0"/>
              <a:t>this</a:t>
            </a:r>
            <a:r>
              <a:rPr spc="105" dirty="0"/>
              <a:t> </a:t>
            </a:r>
            <a:r>
              <a:rPr spc="-25" dirty="0"/>
              <a:t>publication</a:t>
            </a:r>
            <a:r>
              <a:rPr spc="105" dirty="0"/>
              <a:t> </a:t>
            </a:r>
            <a:r>
              <a:rPr dirty="0"/>
              <a:t>does</a:t>
            </a:r>
            <a:r>
              <a:rPr spc="110" dirty="0"/>
              <a:t> </a:t>
            </a:r>
            <a:r>
              <a:rPr spc="-35" dirty="0"/>
              <a:t>not</a:t>
            </a:r>
            <a:r>
              <a:rPr spc="105" dirty="0"/>
              <a:t> </a:t>
            </a:r>
            <a:r>
              <a:rPr spc="-35" dirty="0"/>
              <a:t>constitute</a:t>
            </a:r>
            <a:r>
              <a:rPr spc="105" dirty="0"/>
              <a:t> </a:t>
            </a:r>
            <a:r>
              <a:rPr dirty="0"/>
              <a:t>an</a:t>
            </a:r>
          </a:p>
          <a:p>
            <a:pPr marL="12700" marR="5715">
              <a:lnSpc>
                <a:spcPct val="112500"/>
              </a:lnSpc>
            </a:pPr>
            <a:r>
              <a:rPr spc="-30" dirty="0"/>
              <a:t>endorsement</a:t>
            </a:r>
            <a:r>
              <a:rPr spc="175" dirty="0"/>
              <a:t> </a:t>
            </a:r>
            <a:r>
              <a:rPr spc="-15" dirty="0"/>
              <a:t>of</a:t>
            </a:r>
            <a:r>
              <a:rPr spc="180" dirty="0"/>
              <a:t> </a:t>
            </a:r>
            <a:r>
              <a:rPr spc="-40" dirty="0"/>
              <a:t>the</a:t>
            </a:r>
            <a:r>
              <a:rPr spc="180" dirty="0"/>
              <a:t> </a:t>
            </a:r>
            <a:r>
              <a:rPr spc="-40" dirty="0"/>
              <a:t>contents,</a:t>
            </a:r>
            <a:r>
              <a:rPr spc="180" dirty="0"/>
              <a:t> </a:t>
            </a:r>
            <a:r>
              <a:rPr spc="-30" dirty="0"/>
              <a:t>which</a:t>
            </a:r>
            <a:r>
              <a:rPr spc="180" dirty="0"/>
              <a:t> </a:t>
            </a:r>
            <a:r>
              <a:rPr spc="-35" dirty="0"/>
              <a:t>reflect</a:t>
            </a:r>
            <a:r>
              <a:rPr spc="175" dirty="0"/>
              <a:t> </a:t>
            </a:r>
            <a:r>
              <a:rPr spc="-40" dirty="0"/>
              <a:t>the</a:t>
            </a:r>
            <a:r>
              <a:rPr spc="180" dirty="0"/>
              <a:t> </a:t>
            </a:r>
            <a:r>
              <a:rPr spc="-35" dirty="0"/>
              <a:t>views</a:t>
            </a:r>
            <a:r>
              <a:rPr spc="180" dirty="0"/>
              <a:t> </a:t>
            </a:r>
            <a:r>
              <a:rPr spc="-45" dirty="0"/>
              <a:t>only</a:t>
            </a:r>
            <a:r>
              <a:rPr spc="180" dirty="0"/>
              <a:t> </a:t>
            </a:r>
            <a:r>
              <a:rPr spc="-15" dirty="0"/>
              <a:t>of</a:t>
            </a:r>
            <a:r>
              <a:rPr spc="180" dirty="0"/>
              <a:t> </a:t>
            </a:r>
            <a:r>
              <a:rPr spc="-40" dirty="0"/>
              <a:t>the</a:t>
            </a:r>
            <a:r>
              <a:rPr spc="175" dirty="0"/>
              <a:t> </a:t>
            </a:r>
            <a:r>
              <a:rPr spc="-45" dirty="0"/>
              <a:t>authors,</a:t>
            </a:r>
            <a:r>
              <a:rPr spc="180" dirty="0"/>
              <a:t> </a:t>
            </a:r>
            <a:r>
              <a:rPr dirty="0"/>
              <a:t>and</a:t>
            </a:r>
            <a:r>
              <a:rPr spc="180" dirty="0"/>
              <a:t> </a:t>
            </a:r>
            <a:r>
              <a:rPr spc="-40" dirty="0"/>
              <a:t>the</a:t>
            </a:r>
            <a:r>
              <a:rPr spc="180" dirty="0"/>
              <a:t> </a:t>
            </a:r>
            <a:r>
              <a:rPr spc="-20" dirty="0"/>
              <a:t>Commission </a:t>
            </a:r>
            <a:r>
              <a:rPr spc="-285" dirty="0"/>
              <a:t> </a:t>
            </a:r>
            <a:r>
              <a:rPr spc="-15" dirty="0"/>
              <a:t>cannot</a:t>
            </a:r>
            <a:r>
              <a:rPr spc="-35" dirty="0"/>
              <a:t> </a:t>
            </a:r>
            <a:r>
              <a:rPr dirty="0"/>
              <a:t>be</a:t>
            </a:r>
            <a:r>
              <a:rPr spc="-30" dirty="0"/>
              <a:t> held </a:t>
            </a:r>
            <a:r>
              <a:rPr spc="-25" dirty="0"/>
              <a:t>responsible</a:t>
            </a:r>
            <a:r>
              <a:rPr spc="-30" dirty="0"/>
              <a:t> </a:t>
            </a:r>
            <a:r>
              <a:rPr spc="-35" dirty="0"/>
              <a:t>for</a:t>
            </a:r>
            <a:r>
              <a:rPr spc="-30" dirty="0"/>
              <a:t> </a:t>
            </a:r>
            <a:r>
              <a:rPr spc="-25" dirty="0"/>
              <a:t>any</a:t>
            </a:r>
            <a:r>
              <a:rPr spc="-35" dirty="0"/>
              <a:t> </a:t>
            </a:r>
            <a:r>
              <a:rPr spc="-20" dirty="0"/>
              <a:t>use</a:t>
            </a:r>
            <a:r>
              <a:rPr spc="-30" dirty="0"/>
              <a:t> which </a:t>
            </a:r>
            <a:r>
              <a:rPr spc="-35" dirty="0"/>
              <a:t>may</a:t>
            </a:r>
            <a:r>
              <a:rPr spc="-30" dirty="0"/>
              <a:t> </a:t>
            </a:r>
            <a:r>
              <a:rPr dirty="0"/>
              <a:t>be</a:t>
            </a:r>
            <a:r>
              <a:rPr spc="-30" dirty="0"/>
              <a:t> </a:t>
            </a:r>
            <a:r>
              <a:rPr spc="-10" dirty="0"/>
              <a:t>made</a:t>
            </a:r>
            <a:r>
              <a:rPr spc="-35" dirty="0"/>
              <a:t> </a:t>
            </a:r>
            <a:r>
              <a:rPr spc="-15" dirty="0"/>
              <a:t>of</a:t>
            </a:r>
            <a:r>
              <a:rPr spc="-30" dirty="0"/>
              <a:t> </a:t>
            </a:r>
            <a:r>
              <a:rPr spc="-40" dirty="0"/>
              <a:t>the</a:t>
            </a:r>
            <a:r>
              <a:rPr spc="-30" dirty="0"/>
              <a:t> </a:t>
            </a:r>
            <a:r>
              <a:rPr spc="-40" dirty="0"/>
              <a:t>information</a:t>
            </a:r>
            <a:r>
              <a:rPr spc="-30" dirty="0"/>
              <a:t> </a:t>
            </a:r>
            <a:r>
              <a:rPr spc="-15" dirty="0"/>
              <a:t>contained</a:t>
            </a:r>
            <a:r>
              <a:rPr spc="-30" dirty="0"/>
              <a:t> </a:t>
            </a:r>
            <a:r>
              <a:rPr spc="-50" dirty="0"/>
              <a:t>therein.</a:t>
            </a:r>
          </a:p>
        </p:txBody>
      </p:sp>
      <p:sp>
        <p:nvSpPr>
          <p:cNvPr id="7" name="Holder 7"/>
          <p:cNvSpPr>
            <a:spLocks noGrp="1"/>
          </p:cNvSpPr>
          <p:nvPr>
            <p:ph type="sldNum" sz="quarter" idx="7"/>
          </p:nvPr>
        </p:nvSpPr>
        <p:spPr>
          <a:xfrm>
            <a:off x="13167361" y="9566910"/>
            <a:ext cx="4206240" cy="514350"/>
          </a:xfrm>
          <a:prstGeom prst="rect">
            <a:avLst/>
          </a:prstGeom>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a:xfrm>
            <a:off x="10700811" y="9206531"/>
            <a:ext cx="6569709"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15" dirty="0"/>
              <a:t>Legal</a:t>
            </a:r>
            <a:r>
              <a:rPr spc="50" dirty="0"/>
              <a:t> </a:t>
            </a:r>
            <a:r>
              <a:rPr spc="-25" dirty="0"/>
              <a:t>description</a:t>
            </a:r>
            <a:r>
              <a:rPr spc="50" dirty="0"/>
              <a:t> </a:t>
            </a:r>
            <a:r>
              <a:rPr spc="20" dirty="0"/>
              <a:t>–</a:t>
            </a:r>
            <a:r>
              <a:rPr spc="55" dirty="0"/>
              <a:t> </a:t>
            </a:r>
            <a:r>
              <a:rPr spc="-15" dirty="0"/>
              <a:t>Creative</a:t>
            </a:r>
            <a:r>
              <a:rPr spc="50" dirty="0"/>
              <a:t> </a:t>
            </a:r>
            <a:r>
              <a:rPr spc="-10" dirty="0"/>
              <a:t>Commons</a:t>
            </a:r>
            <a:r>
              <a:rPr spc="55" dirty="0"/>
              <a:t> </a:t>
            </a:r>
            <a:r>
              <a:rPr spc="-30" dirty="0"/>
              <a:t>licensing:</a:t>
            </a:r>
            <a:r>
              <a:rPr spc="50" dirty="0"/>
              <a:t> </a:t>
            </a:r>
            <a:r>
              <a:rPr spc="-65" dirty="0"/>
              <a:t>The</a:t>
            </a:r>
            <a:r>
              <a:rPr spc="50" dirty="0"/>
              <a:t> </a:t>
            </a:r>
            <a:r>
              <a:rPr spc="-35" dirty="0"/>
              <a:t>materials</a:t>
            </a:r>
            <a:r>
              <a:rPr spc="55" dirty="0"/>
              <a:t> </a:t>
            </a:r>
            <a:r>
              <a:rPr spc="-25" dirty="0"/>
              <a:t>published</a:t>
            </a:r>
            <a:r>
              <a:rPr spc="50" dirty="0"/>
              <a:t> </a:t>
            </a:r>
            <a:r>
              <a:rPr spc="-15" dirty="0"/>
              <a:t>on</a:t>
            </a:r>
            <a:r>
              <a:rPr spc="55" dirty="0"/>
              <a:t> </a:t>
            </a:r>
            <a:r>
              <a:rPr spc="-40" dirty="0"/>
              <a:t>the</a:t>
            </a:r>
            <a:r>
              <a:rPr spc="50" dirty="0"/>
              <a:t> </a:t>
            </a:r>
            <a:r>
              <a:rPr spc="5" dirty="0"/>
              <a:t>Micro2</a:t>
            </a:r>
            <a:r>
              <a:rPr spc="55" dirty="0"/>
              <a:t> </a:t>
            </a:r>
            <a:r>
              <a:rPr spc="-35" dirty="0"/>
              <a:t>project</a:t>
            </a:r>
            <a:r>
              <a:rPr spc="50" dirty="0"/>
              <a:t> </a:t>
            </a:r>
            <a:r>
              <a:rPr spc="-25" dirty="0"/>
              <a:t>website</a:t>
            </a:r>
            <a:r>
              <a:rPr spc="50" dirty="0"/>
              <a:t> </a:t>
            </a:r>
            <a:r>
              <a:rPr spc="-15" dirty="0"/>
              <a:t>are</a:t>
            </a:r>
            <a:r>
              <a:rPr spc="55" dirty="0"/>
              <a:t> </a:t>
            </a:r>
            <a:r>
              <a:rPr spc="-20" dirty="0"/>
              <a:t>classified</a:t>
            </a:r>
          </a:p>
          <a:p>
            <a:pPr marL="12700" marR="8890">
              <a:lnSpc>
                <a:spcPct val="112500"/>
              </a:lnSpc>
            </a:pPr>
            <a:r>
              <a:rPr spc="15" dirty="0"/>
              <a:t>as Open </a:t>
            </a:r>
            <a:r>
              <a:rPr spc="-15" dirty="0"/>
              <a:t>Educational</a:t>
            </a:r>
            <a:r>
              <a:rPr spc="-10" dirty="0"/>
              <a:t> </a:t>
            </a:r>
            <a:r>
              <a:rPr spc="-15" dirty="0"/>
              <a:t>Resources'</a:t>
            </a:r>
            <a:r>
              <a:rPr spc="-10" dirty="0"/>
              <a:t> (OER) </a:t>
            </a:r>
            <a:r>
              <a:rPr dirty="0"/>
              <a:t>and </a:t>
            </a:r>
            <a:r>
              <a:rPr spc="5" dirty="0"/>
              <a:t>can </a:t>
            </a:r>
            <a:r>
              <a:rPr dirty="0"/>
              <a:t>be </a:t>
            </a:r>
            <a:r>
              <a:rPr spc="-45" dirty="0"/>
              <a:t>freely</a:t>
            </a:r>
            <a:r>
              <a:rPr spc="-40" dirty="0"/>
              <a:t> </a:t>
            </a:r>
            <a:r>
              <a:rPr spc="-45" dirty="0"/>
              <a:t>(without</a:t>
            </a:r>
            <a:r>
              <a:rPr spc="-40" dirty="0"/>
              <a:t> </a:t>
            </a:r>
            <a:r>
              <a:rPr spc="-35" dirty="0"/>
              <a:t>permission</a:t>
            </a:r>
            <a:r>
              <a:rPr spc="-30" dirty="0"/>
              <a:t> </a:t>
            </a:r>
            <a:r>
              <a:rPr spc="-15" dirty="0"/>
              <a:t>of</a:t>
            </a:r>
            <a:r>
              <a:rPr spc="-10" dirty="0"/>
              <a:t> </a:t>
            </a:r>
            <a:r>
              <a:rPr spc="-50" dirty="0"/>
              <a:t>their</a:t>
            </a:r>
            <a:r>
              <a:rPr spc="-45" dirty="0"/>
              <a:t> </a:t>
            </a:r>
            <a:r>
              <a:rPr spc="-35" dirty="0"/>
              <a:t>creators):</a:t>
            </a:r>
            <a:r>
              <a:rPr spc="-30" dirty="0"/>
              <a:t> </a:t>
            </a:r>
            <a:r>
              <a:rPr spc="-20" dirty="0"/>
              <a:t>downloaded,</a:t>
            </a:r>
            <a:r>
              <a:rPr spc="-15" dirty="0"/>
              <a:t> </a:t>
            </a:r>
            <a:r>
              <a:rPr spc="-40" dirty="0"/>
              <a:t>used, </a:t>
            </a:r>
            <a:r>
              <a:rPr spc="-290" dirty="0"/>
              <a:t> </a:t>
            </a:r>
            <a:r>
              <a:rPr spc="-40" dirty="0"/>
              <a:t>reused,</a:t>
            </a:r>
            <a:r>
              <a:rPr spc="-35" dirty="0"/>
              <a:t> </a:t>
            </a:r>
            <a:r>
              <a:rPr spc="-25" dirty="0"/>
              <a:t>copied,</a:t>
            </a:r>
            <a:r>
              <a:rPr spc="-30" dirty="0"/>
              <a:t> </a:t>
            </a:r>
            <a:r>
              <a:rPr spc="-15" dirty="0"/>
              <a:t>adapted,</a:t>
            </a:r>
            <a:r>
              <a:rPr spc="-35" dirty="0"/>
              <a:t> </a:t>
            </a:r>
            <a:r>
              <a:rPr dirty="0"/>
              <a:t>and</a:t>
            </a:r>
            <a:r>
              <a:rPr spc="-30" dirty="0"/>
              <a:t> </a:t>
            </a:r>
            <a:r>
              <a:rPr spc="-15" dirty="0"/>
              <a:t>shared</a:t>
            </a:r>
            <a:r>
              <a:rPr spc="-35" dirty="0"/>
              <a:t> by</a:t>
            </a:r>
            <a:r>
              <a:rPr spc="-30" dirty="0"/>
              <a:t> </a:t>
            </a:r>
            <a:r>
              <a:rPr spc="-50" dirty="0"/>
              <a:t>users,</a:t>
            </a:r>
            <a:r>
              <a:rPr spc="-30" dirty="0"/>
              <a:t> </a:t>
            </a:r>
            <a:r>
              <a:rPr spc="-50" dirty="0"/>
              <a:t>with</a:t>
            </a:r>
            <a:r>
              <a:rPr spc="-35" dirty="0"/>
              <a:t> </a:t>
            </a:r>
            <a:r>
              <a:rPr spc="-40" dirty="0"/>
              <a:t>information</a:t>
            </a:r>
            <a:r>
              <a:rPr spc="-30" dirty="0"/>
              <a:t> </a:t>
            </a:r>
            <a:r>
              <a:rPr spc="-15" dirty="0"/>
              <a:t>about</a:t>
            </a:r>
            <a:r>
              <a:rPr spc="-35" dirty="0"/>
              <a:t> </a:t>
            </a:r>
            <a:r>
              <a:rPr spc="-40" dirty="0"/>
              <a:t>the</a:t>
            </a:r>
            <a:r>
              <a:rPr spc="-30" dirty="0"/>
              <a:t> </a:t>
            </a:r>
            <a:r>
              <a:rPr spc="-20" dirty="0"/>
              <a:t>source</a:t>
            </a:r>
            <a:r>
              <a:rPr spc="-35" dirty="0"/>
              <a:t> </a:t>
            </a:r>
            <a:r>
              <a:rPr spc="-15" dirty="0"/>
              <a:t>of</a:t>
            </a:r>
            <a:r>
              <a:rPr spc="-30" dirty="0"/>
              <a:t> </a:t>
            </a:r>
            <a:r>
              <a:rPr spc="-50" dirty="0"/>
              <a:t>their</a:t>
            </a:r>
            <a:r>
              <a:rPr spc="-30" dirty="0"/>
              <a:t> </a:t>
            </a:r>
            <a:r>
              <a:rPr spc="-40" dirty="0"/>
              <a:t>origin.</a:t>
            </a:r>
          </a:p>
        </p:txBody>
      </p:sp>
      <p:sp>
        <p:nvSpPr>
          <p:cNvPr id="4" name="Holder 4"/>
          <p:cNvSpPr>
            <a:spLocks noGrp="1"/>
          </p:cNvSpPr>
          <p:nvPr>
            <p:ph type="dt" sz="half" idx="6"/>
          </p:nvPr>
        </p:nvSpPr>
        <p:spPr>
          <a:xfrm>
            <a:off x="3297668" y="9206531"/>
            <a:ext cx="5481320" cy="520700"/>
          </a:xfrm>
          <a:prstGeom prst="rect">
            <a:avLst/>
          </a:prstGeom>
        </p:spPr>
        <p:txBody>
          <a:bodyPr lIns="0" tIns="0" rIns="0" bIns="0"/>
          <a:lstStyle>
            <a:lvl1pPr>
              <a:defRPr sz="1000" b="0" i="0">
                <a:solidFill>
                  <a:schemeClr val="tx1"/>
                </a:solidFill>
                <a:latin typeface="Trebuchet MS"/>
                <a:cs typeface="Trebuchet MS"/>
              </a:defRPr>
            </a:lvl1pPr>
          </a:lstStyle>
          <a:p>
            <a:pPr marL="12700">
              <a:lnSpc>
                <a:spcPct val="100000"/>
              </a:lnSpc>
              <a:spcBef>
                <a:spcPts val="50"/>
              </a:spcBef>
            </a:pPr>
            <a:r>
              <a:rPr spc="-65" dirty="0"/>
              <a:t>The</a:t>
            </a:r>
            <a:r>
              <a:rPr spc="105" dirty="0"/>
              <a:t> </a:t>
            </a:r>
            <a:r>
              <a:rPr spc="-15" dirty="0"/>
              <a:t>European</a:t>
            </a:r>
            <a:r>
              <a:rPr spc="105" dirty="0"/>
              <a:t> </a:t>
            </a:r>
            <a:r>
              <a:rPr spc="-15" dirty="0"/>
              <a:t>Commission's</a:t>
            </a:r>
            <a:r>
              <a:rPr spc="105" dirty="0"/>
              <a:t> </a:t>
            </a:r>
            <a:r>
              <a:rPr spc="-25" dirty="0"/>
              <a:t>support</a:t>
            </a:r>
            <a:r>
              <a:rPr spc="105" dirty="0"/>
              <a:t> </a:t>
            </a:r>
            <a:r>
              <a:rPr spc="-35" dirty="0"/>
              <a:t>for</a:t>
            </a:r>
            <a:r>
              <a:rPr spc="105" dirty="0"/>
              <a:t> </a:t>
            </a:r>
            <a:r>
              <a:rPr spc="-40" dirty="0"/>
              <a:t>the</a:t>
            </a:r>
            <a:r>
              <a:rPr spc="110" dirty="0"/>
              <a:t> </a:t>
            </a:r>
            <a:r>
              <a:rPr spc="-25" dirty="0"/>
              <a:t>production</a:t>
            </a:r>
            <a:r>
              <a:rPr spc="105" dirty="0"/>
              <a:t> </a:t>
            </a:r>
            <a:r>
              <a:rPr spc="-15" dirty="0"/>
              <a:t>of</a:t>
            </a:r>
            <a:r>
              <a:rPr spc="105" dirty="0"/>
              <a:t> </a:t>
            </a:r>
            <a:r>
              <a:rPr spc="-45" dirty="0"/>
              <a:t>this</a:t>
            </a:r>
            <a:r>
              <a:rPr spc="105" dirty="0"/>
              <a:t> </a:t>
            </a:r>
            <a:r>
              <a:rPr spc="-25" dirty="0"/>
              <a:t>publication</a:t>
            </a:r>
            <a:r>
              <a:rPr spc="105" dirty="0"/>
              <a:t> </a:t>
            </a:r>
            <a:r>
              <a:rPr dirty="0"/>
              <a:t>does</a:t>
            </a:r>
            <a:r>
              <a:rPr spc="110" dirty="0"/>
              <a:t> </a:t>
            </a:r>
            <a:r>
              <a:rPr spc="-35" dirty="0"/>
              <a:t>not</a:t>
            </a:r>
            <a:r>
              <a:rPr spc="105" dirty="0"/>
              <a:t> </a:t>
            </a:r>
            <a:r>
              <a:rPr spc="-35" dirty="0"/>
              <a:t>constitute</a:t>
            </a:r>
            <a:r>
              <a:rPr spc="105" dirty="0"/>
              <a:t> </a:t>
            </a:r>
            <a:r>
              <a:rPr dirty="0"/>
              <a:t>an</a:t>
            </a:r>
          </a:p>
          <a:p>
            <a:pPr marL="12700" marR="5715">
              <a:lnSpc>
                <a:spcPct val="112500"/>
              </a:lnSpc>
            </a:pPr>
            <a:r>
              <a:rPr spc="-30" dirty="0"/>
              <a:t>endorsement</a:t>
            </a:r>
            <a:r>
              <a:rPr spc="175" dirty="0"/>
              <a:t> </a:t>
            </a:r>
            <a:r>
              <a:rPr spc="-15" dirty="0"/>
              <a:t>of</a:t>
            </a:r>
            <a:r>
              <a:rPr spc="180" dirty="0"/>
              <a:t> </a:t>
            </a:r>
            <a:r>
              <a:rPr spc="-40" dirty="0"/>
              <a:t>the</a:t>
            </a:r>
            <a:r>
              <a:rPr spc="180" dirty="0"/>
              <a:t> </a:t>
            </a:r>
            <a:r>
              <a:rPr spc="-40" dirty="0"/>
              <a:t>contents,</a:t>
            </a:r>
            <a:r>
              <a:rPr spc="180" dirty="0"/>
              <a:t> </a:t>
            </a:r>
            <a:r>
              <a:rPr spc="-30" dirty="0"/>
              <a:t>which</a:t>
            </a:r>
            <a:r>
              <a:rPr spc="180" dirty="0"/>
              <a:t> </a:t>
            </a:r>
            <a:r>
              <a:rPr spc="-35" dirty="0"/>
              <a:t>reflect</a:t>
            </a:r>
            <a:r>
              <a:rPr spc="175" dirty="0"/>
              <a:t> </a:t>
            </a:r>
            <a:r>
              <a:rPr spc="-40" dirty="0"/>
              <a:t>the</a:t>
            </a:r>
            <a:r>
              <a:rPr spc="180" dirty="0"/>
              <a:t> </a:t>
            </a:r>
            <a:r>
              <a:rPr spc="-35" dirty="0"/>
              <a:t>views</a:t>
            </a:r>
            <a:r>
              <a:rPr spc="180" dirty="0"/>
              <a:t> </a:t>
            </a:r>
            <a:r>
              <a:rPr spc="-45" dirty="0"/>
              <a:t>only</a:t>
            </a:r>
            <a:r>
              <a:rPr spc="180" dirty="0"/>
              <a:t> </a:t>
            </a:r>
            <a:r>
              <a:rPr spc="-15" dirty="0"/>
              <a:t>of</a:t>
            </a:r>
            <a:r>
              <a:rPr spc="180" dirty="0"/>
              <a:t> </a:t>
            </a:r>
            <a:r>
              <a:rPr spc="-40" dirty="0"/>
              <a:t>the</a:t>
            </a:r>
            <a:r>
              <a:rPr spc="175" dirty="0"/>
              <a:t> </a:t>
            </a:r>
            <a:r>
              <a:rPr spc="-45" dirty="0"/>
              <a:t>authors,</a:t>
            </a:r>
            <a:r>
              <a:rPr spc="180" dirty="0"/>
              <a:t> </a:t>
            </a:r>
            <a:r>
              <a:rPr dirty="0"/>
              <a:t>and</a:t>
            </a:r>
            <a:r>
              <a:rPr spc="180" dirty="0"/>
              <a:t> </a:t>
            </a:r>
            <a:r>
              <a:rPr spc="-40" dirty="0"/>
              <a:t>the</a:t>
            </a:r>
            <a:r>
              <a:rPr spc="180" dirty="0"/>
              <a:t> </a:t>
            </a:r>
            <a:r>
              <a:rPr spc="-20" dirty="0"/>
              <a:t>Commission </a:t>
            </a:r>
            <a:r>
              <a:rPr spc="-285" dirty="0"/>
              <a:t> </a:t>
            </a:r>
            <a:r>
              <a:rPr spc="-15" dirty="0"/>
              <a:t>cannot</a:t>
            </a:r>
            <a:r>
              <a:rPr spc="-35" dirty="0"/>
              <a:t> </a:t>
            </a:r>
            <a:r>
              <a:rPr dirty="0"/>
              <a:t>be</a:t>
            </a:r>
            <a:r>
              <a:rPr spc="-30" dirty="0"/>
              <a:t> held </a:t>
            </a:r>
            <a:r>
              <a:rPr spc="-25" dirty="0"/>
              <a:t>responsible</a:t>
            </a:r>
            <a:r>
              <a:rPr spc="-30" dirty="0"/>
              <a:t> </a:t>
            </a:r>
            <a:r>
              <a:rPr spc="-35" dirty="0"/>
              <a:t>for</a:t>
            </a:r>
            <a:r>
              <a:rPr spc="-30" dirty="0"/>
              <a:t> </a:t>
            </a:r>
            <a:r>
              <a:rPr spc="-25" dirty="0"/>
              <a:t>any</a:t>
            </a:r>
            <a:r>
              <a:rPr spc="-35" dirty="0"/>
              <a:t> </a:t>
            </a:r>
            <a:r>
              <a:rPr spc="-20" dirty="0"/>
              <a:t>use</a:t>
            </a:r>
            <a:r>
              <a:rPr spc="-30" dirty="0"/>
              <a:t> which </a:t>
            </a:r>
            <a:r>
              <a:rPr spc="-35" dirty="0"/>
              <a:t>may</a:t>
            </a:r>
            <a:r>
              <a:rPr spc="-30" dirty="0"/>
              <a:t> </a:t>
            </a:r>
            <a:r>
              <a:rPr dirty="0"/>
              <a:t>be</a:t>
            </a:r>
            <a:r>
              <a:rPr spc="-30" dirty="0"/>
              <a:t> </a:t>
            </a:r>
            <a:r>
              <a:rPr spc="-10" dirty="0"/>
              <a:t>made</a:t>
            </a:r>
            <a:r>
              <a:rPr spc="-35" dirty="0"/>
              <a:t> </a:t>
            </a:r>
            <a:r>
              <a:rPr spc="-15" dirty="0"/>
              <a:t>of</a:t>
            </a:r>
            <a:r>
              <a:rPr spc="-30" dirty="0"/>
              <a:t> </a:t>
            </a:r>
            <a:r>
              <a:rPr spc="-40" dirty="0"/>
              <a:t>the</a:t>
            </a:r>
            <a:r>
              <a:rPr spc="-30" dirty="0"/>
              <a:t> </a:t>
            </a:r>
            <a:r>
              <a:rPr spc="-40" dirty="0"/>
              <a:t>information</a:t>
            </a:r>
            <a:r>
              <a:rPr spc="-30" dirty="0"/>
              <a:t> </a:t>
            </a:r>
            <a:r>
              <a:rPr spc="-15" dirty="0"/>
              <a:t>contained</a:t>
            </a:r>
            <a:r>
              <a:rPr spc="-30" dirty="0"/>
              <a:t> </a:t>
            </a:r>
            <a:r>
              <a:rPr spc="-50" dirty="0"/>
              <a:t>therein.</a:t>
            </a:r>
          </a:p>
        </p:txBody>
      </p:sp>
      <p:sp>
        <p:nvSpPr>
          <p:cNvPr id="5" name="Holder 5"/>
          <p:cNvSpPr>
            <a:spLocks noGrp="1"/>
          </p:cNvSpPr>
          <p:nvPr>
            <p:ph type="sldNum" sz="quarter" idx="7"/>
          </p:nvPr>
        </p:nvSpPr>
        <p:spPr>
          <a:xfrm>
            <a:off x="13167361" y="9566910"/>
            <a:ext cx="4206240" cy="514350"/>
          </a:xfrm>
          <a:prstGeom prst="rect">
            <a:avLst/>
          </a:prstGeom>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5" name="object 11">
            <a:extLst>
              <a:ext uri="{FF2B5EF4-FFF2-40B4-BE49-F238E27FC236}">
                <a16:creationId xmlns:a16="http://schemas.microsoft.com/office/drawing/2014/main" id="{979870EE-4D29-DC65-2793-10B6C92DC796}"/>
              </a:ext>
            </a:extLst>
          </p:cNvPr>
          <p:cNvSpPr txBox="1">
            <a:spLocks/>
          </p:cNvSpPr>
          <p:nvPr userDrawn="1"/>
        </p:nvSpPr>
        <p:spPr>
          <a:xfrm>
            <a:off x="3200400" y="9244624"/>
            <a:ext cx="5481320" cy="520700"/>
          </a:xfrm>
          <a:prstGeom prst="rect">
            <a:avLst/>
          </a:prstGeom>
        </p:spPr>
        <p:txBody>
          <a:bodyPr vert="horz" wrap="square" lIns="0" tIns="6350" rIns="0" bIns="0" rtlCol="0">
            <a:spAutoFit/>
          </a:bodyPr>
          <a:lstStyle>
            <a:defPPr>
              <a:defRPr lang="es-ES"/>
            </a:defPPr>
            <a:lvl1pPr marL="0" algn="just"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0"/>
              </a:spcBef>
            </a:pPr>
            <a:r>
              <a:rPr lang="en-US" spc="-65" dirty="0"/>
              <a:t>The</a:t>
            </a:r>
            <a:r>
              <a:rPr lang="en-US" spc="105" dirty="0"/>
              <a:t> </a:t>
            </a:r>
            <a:r>
              <a:rPr lang="en-US" spc="-15" dirty="0"/>
              <a:t>European</a:t>
            </a:r>
            <a:r>
              <a:rPr lang="en-US" spc="105" dirty="0"/>
              <a:t> </a:t>
            </a:r>
            <a:r>
              <a:rPr lang="en-US" spc="-15" dirty="0"/>
              <a:t>Commission's</a:t>
            </a:r>
            <a:r>
              <a:rPr lang="en-US" spc="105" dirty="0"/>
              <a:t> </a:t>
            </a:r>
            <a:r>
              <a:rPr lang="en-US" spc="-25" dirty="0"/>
              <a:t>support</a:t>
            </a:r>
            <a:r>
              <a:rPr lang="en-US" spc="105" dirty="0"/>
              <a:t> </a:t>
            </a:r>
            <a:r>
              <a:rPr lang="en-US" spc="-35" dirty="0"/>
              <a:t>for</a:t>
            </a:r>
            <a:r>
              <a:rPr lang="en-US" spc="105" dirty="0"/>
              <a:t> </a:t>
            </a:r>
            <a:r>
              <a:rPr lang="en-US" spc="-40" dirty="0"/>
              <a:t>the</a:t>
            </a:r>
            <a:r>
              <a:rPr lang="en-US" spc="110" dirty="0"/>
              <a:t> </a:t>
            </a:r>
            <a:r>
              <a:rPr lang="en-US" spc="-25" dirty="0"/>
              <a:t>production</a:t>
            </a:r>
            <a:r>
              <a:rPr lang="en-US" spc="105" dirty="0"/>
              <a:t> </a:t>
            </a:r>
            <a:r>
              <a:rPr lang="en-US" spc="-15" dirty="0"/>
              <a:t>of</a:t>
            </a:r>
            <a:r>
              <a:rPr lang="en-US" spc="105" dirty="0"/>
              <a:t> </a:t>
            </a:r>
            <a:r>
              <a:rPr lang="en-US" spc="-45" dirty="0"/>
              <a:t>this</a:t>
            </a:r>
            <a:r>
              <a:rPr lang="en-US" spc="105" dirty="0"/>
              <a:t> </a:t>
            </a:r>
            <a:r>
              <a:rPr lang="en-US" spc="-25" dirty="0"/>
              <a:t>publication</a:t>
            </a:r>
            <a:r>
              <a:rPr lang="en-US" spc="105" dirty="0"/>
              <a:t> </a:t>
            </a:r>
            <a:r>
              <a:rPr lang="en-US" dirty="0"/>
              <a:t>does</a:t>
            </a:r>
            <a:r>
              <a:rPr lang="en-US" spc="110" dirty="0"/>
              <a:t> </a:t>
            </a:r>
            <a:r>
              <a:rPr lang="en-US" spc="-35" dirty="0"/>
              <a:t>not</a:t>
            </a:r>
            <a:r>
              <a:rPr lang="en-US" spc="105" dirty="0"/>
              <a:t> </a:t>
            </a:r>
            <a:r>
              <a:rPr lang="en-US" spc="-35" dirty="0"/>
              <a:t>constitute</a:t>
            </a:r>
            <a:r>
              <a:rPr lang="en-US" spc="105" dirty="0"/>
              <a:t> </a:t>
            </a:r>
            <a:r>
              <a:rPr lang="en-US" dirty="0"/>
              <a:t>an</a:t>
            </a:r>
          </a:p>
          <a:p>
            <a:pPr marL="12700" marR="5715">
              <a:lnSpc>
                <a:spcPct val="112500"/>
              </a:lnSpc>
            </a:pPr>
            <a:r>
              <a:rPr lang="en-US" spc="-30" dirty="0"/>
              <a:t>endorsement</a:t>
            </a:r>
            <a:r>
              <a:rPr lang="en-US" spc="175" dirty="0"/>
              <a:t> </a:t>
            </a:r>
            <a:r>
              <a:rPr lang="en-US" spc="-15" dirty="0"/>
              <a:t>of</a:t>
            </a:r>
            <a:r>
              <a:rPr lang="en-US" spc="180" dirty="0"/>
              <a:t> </a:t>
            </a:r>
            <a:r>
              <a:rPr lang="en-US" spc="-40" dirty="0"/>
              <a:t>the</a:t>
            </a:r>
            <a:r>
              <a:rPr lang="en-US" spc="180" dirty="0"/>
              <a:t> </a:t>
            </a:r>
            <a:r>
              <a:rPr lang="en-US" spc="-40" dirty="0"/>
              <a:t>contents,</a:t>
            </a:r>
            <a:r>
              <a:rPr lang="en-US" spc="180" dirty="0"/>
              <a:t> </a:t>
            </a:r>
            <a:r>
              <a:rPr lang="en-US" spc="-30" dirty="0"/>
              <a:t>which</a:t>
            </a:r>
            <a:r>
              <a:rPr lang="en-US" spc="180" dirty="0"/>
              <a:t> </a:t>
            </a:r>
            <a:r>
              <a:rPr lang="en-US" spc="-35" dirty="0"/>
              <a:t>reflect</a:t>
            </a:r>
            <a:r>
              <a:rPr lang="en-US" spc="175" dirty="0"/>
              <a:t> </a:t>
            </a:r>
            <a:r>
              <a:rPr lang="en-US" spc="-40" dirty="0"/>
              <a:t>the</a:t>
            </a:r>
            <a:r>
              <a:rPr lang="en-US" spc="180" dirty="0"/>
              <a:t> </a:t>
            </a:r>
            <a:r>
              <a:rPr lang="en-US" spc="-35" dirty="0"/>
              <a:t>views</a:t>
            </a:r>
            <a:r>
              <a:rPr lang="en-US" spc="180" dirty="0"/>
              <a:t> </a:t>
            </a:r>
            <a:r>
              <a:rPr lang="en-US" spc="-45" dirty="0"/>
              <a:t>only</a:t>
            </a:r>
            <a:r>
              <a:rPr lang="en-US" spc="180" dirty="0"/>
              <a:t> </a:t>
            </a:r>
            <a:r>
              <a:rPr lang="en-US" spc="-15" dirty="0"/>
              <a:t>of</a:t>
            </a:r>
            <a:r>
              <a:rPr lang="en-US" spc="180" dirty="0"/>
              <a:t> </a:t>
            </a:r>
            <a:r>
              <a:rPr lang="en-US" spc="-40" dirty="0"/>
              <a:t>the</a:t>
            </a:r>
            <a:r>
              <a:rPr lang="en-US" spc="175" dirty="0"/>
              <a:t> </a:t>
            </a:r>
            <a:r>
              <a:rPr lang="en-US" spc="-45" dirty="0"/>
              <a:t>authors,</a:t>
            </a:r>
            <a:r>
              <a:rPr lang="en-US" spc="180" dirty="0"/>
              <a:t> </a:t>
            </a:r>
            <a:r>
              <a:rPr lang="en-US" dirty="0"/>
              <a:t>and</a:t>
            </a:r>
            <a:r>
              <a:rPr lang="en-US" spc="180" dirty="0"/>
              <a:t> </a:t>
            </a:r>
            <a:r>
              <a:rPr lang="en-US" spc="-40" dirty="0"/>
              <a:t>the</a:t>
            </a:r>
            <a:r>
              <a:rPr lang="en-US" spc="180" dirty="0"/>
              <a:t> </a:t>
            </a:r>
            <a:r>
              <a:rPr lang="en-US" spc="-20" dirty="0"/>
              <a:t>Commission </a:t>
            </a:r>
            <a:r>
              <a:rPr lang="en-US" spc="-285" dirty="0"/>
              <a:t> </a:t>
            </a:r>
            <a:r>
              <a:rPr lang="en-US" spc="-15" dirty="0"/>
              <a:t>cannot</a:t>
            </a:r>
            <a:r>
              <a:rPr lang="en-US" spc="-35" dirty="0"/>
              <a:t> </a:t>
            </a:r>
            <a:r>
              <a:rPr lang="en-US" dirty="0"/>
              <a:t>be</a:t>
            </a:r>
            <a:r>
              <a:rPr lang="en-US" spc="-30" dirty="0"/>
              <a:t> held </a:t>
            </a:r>
            <a:r>
              <a:rPr lang="en-US" spc="-25" dirty="0"/>
              <a:t>responsible</a:t>
            </a:r>
            <a:r>
              <a:rPr lang="en-US" spc="-30" dirty="0"/>
              <a:t> </a:t>
            </a:r>
            <a:r>
              <a:rPr lang="en-US" spc="-35" dirty="0"/>
              <a:t>for</a:t>
            </a:r>
            <a:r>
              <a:rPr lang="en-US" spc="-30" dirty="0"/>
              <a:t> </a:t>
            </a:r>
            <a:r>
              <a:rPr lang="en-US" spc="-25" dirty="0"/>
              <a:t>any</a:t>
            </a:r>
            <a:r>
              <a:rPr lang="en-US" spc="-35" dirty="0"/>
              <a:t> </a:t>
            </a:r>
            <a:r>
              <a:rPr lang="en-US" spc="-20" dirty="0"/>
              <a:t>use</a:t>
            </a:r>
            <a:r>
              <a:rPr lang="en-US" spc="-30" dirty="0"/>
              <a:t> which </a:t>
            </a:r>
            <a:r>
              <a:rPr lang="en-US" spc="-35" dirty="0"/>
              <a:t>may</a:t>
            </a:r>
            <a:r>
              <a:rPr lang="en-US" spc="-30" dirty="0"/>
              <a:t> </a:t>
            </a:r>
            <a:r>
              <a:rPr lang="en-US" dirty="0"/>
              <a:t>be</a:t>
            </a:r>
            <a:r>
              <a:rPr lang="en-US" spc="-30" dirty="0"/>
              <a:t> </a:t>
            </a:r>
            <a:r>
              <a:rPr lang="en-US" spc="-10" dirty="0"/>
              <a:t>made</a:t>
            </a:r>
            <a:r>
              <a:rPr lang="en-US" spc="-35" dirty="0"/>
              <a:t> </a:t>
            </a:r>
            <a:r>
              <a:rPr lang="en-US" spc="-15" dirty="0"/>
              <a:t>of</a:t>
            </a:r>
            <a:r>
              <a:rPr lang="en-US" spc="-30" dirty="0"/>
              <a:t> </a:t>
            </a:r>
            <a:r>
              <a:rPr lang="en-US" spc="-40" dirty="0"/>
              <a:t>the</a:t>
            </a:r>
            <a:r>
              <a:rPr lang="en-US" spc="-30" dirty="0"/>
              <a:t> </a:t>
            </a:r>
            <a:r>
              <a:rPr lang="en-US" spc="-40" dirty="0"/>
              <a:t>information</a:t>
            </a:r>
            <a:r>
              <a:rPr lang="en-US" spc="-30" dirty="0"/>
              <a:t> </a:t>
            </a:r>
            <a:r>
              <a:rPr lang="en-US" spc="-15" dirty="0"/>
              <a:t>contained</a:t>
            </a:r>
            <a:r>
              <a:rPr lang="en-US" spc="-30" dirty="0"/>
              <a:t> </a:t>
            </a:r>
            <a:r>
              <a:rPr lang="en-US" spc="-50" dirty="0"/>
              <a:t>therein.</a:t>
            </a:r>
          </a:p>
        </p:txBody>
      </p:sp>
      <p:sp>
        <p:nvSpPr>
          <p:cNvPr id="6" name="object 12">
            <a:extLst>
              <a:ext uri="{FF2B5EF4-FFF2-40B4-BE49-F238E27FC236}">
                <a16:creationId xmlns:a16="http://schemas.microsoft.com/office/drawing/2014/main" id="{18815403-EA12-7143-B21E-72EF01BA90A3}"/>
              </a:ext>
            </a:extLst>
          </p:cNvPr>
          <p:cNvSpPr txBox="1">
            <a:spLocks/>
          </p:cNvSpPr>
          <p:nvPr userDrawn="1"/>
        </p:nvSpPr>
        <p:spPr>
          <a:xfrm>
            <a:off x="10451143" y="7581900"/>
            <a:ext cx="6569709" cy="520700"/>
          </a:xfrm>
          <a:prstGeom prst="rect">
            <a:avLst/>
          </a:prstGeom>
        </p:spPr>
        <p:txBody>
          <a:bodyPr vert="horz" wrap="square" lIns="0" tIns="6350" rIns="0" bIns="0" rtlCol="0">
            <a:spAutoFit/>
          </a:bodyPr>
          <a:lstStyle>
            <a:defPPr>
              <a:defRPr lang="es-ES"/>
            </a:defPPr>
            <a:lvl1pPr marL="0" algn="just"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0"/>
              </a:spcBef>
            </a:pPr>
            <a:r>
              <a:rPr lang="en-US" spc="-15" dirty="0"/>
              <a:t>Legal</a:t>
            </a:r>
            <a:r>
              <a:rPr lang="en-US" spc="50" dirty="0"/>
              <a:t> </a:t>
            </a:r>
            <a:r>
              <a:rPr lang="en-US" spc="-25" dirty="0"/>
              <a:t>description</a:t>
            </a:r>
            <a:r>
              <a:rPr lang="en-US" spc="50" dirty="0"/>
              <a:t> </a:t>
            </a:r>
            <a:r>
              <a:rPr lang="en-US" spc="20" dirty="0"/>
              <a:t>–</a:t>
            </a:r>
            <a:r>
              <a:rPr lang="en-US" spc="55" dirty="0"/>
              <a:t> </a:t>
            </a:r>
            <a:r>
              <a:rPr lang="en-US" spc="-15" dirty="0"/>
              <a:t>Creative</a:t>
            </a:r>
            <a:r>
              <a:rPr lang="en-US" spc="50" dirty="0"/>
              <a:t> </a:t>
            </a:r>
            <a:r>
              <a:rPr lang="en-US" spc="-10" dirty="0"/>
              <a:t>Commons</a:t>
            </a:r>
            <a:r>
              <a:rPr lang="en-US" spc="55" dirty="0"/>
              <a:t> </a:t>
            </a:r>
            <a:r>
              <a:rPr lang="en-US" spc="-30" dirty="0"/>
              <a:t>licensing:</a:t>
            </a:r>
            <a:r>
              <a:rPr lang="en-US" spc="50" dirty="0"/>
              <a:t> </a:t>
            </a:r>
            <a:r>
              <a:rPr lang="en-US" spc="-65" dirty="0"/>
              <a:t>The</a:t>
            </a:r>
            <a:r>
              <a:rPr lang="en-US" spc="50" dirty="0"/>
              <a:t> </a:t>
            </a:r>
            <a:r>
              <a:rPr lang="en-US" spc="-35" dirty="0"/>
              <a:t>materials</a:t>
            </a:r>
            <a:r>
              <a:rPr lang="en-US" spc="55" dirty="0"/>
              <a:t> </a:t>
            </a:r>
            <a:r>
              <a:rPr lang="en-US" spc="-25" dirty="0"/>
              <a:t>published</a:t>
            </a:r>
            <a:r>
              <a:rPr lang="en-US" spc="50" dirty="0"/>
              <a:t> </a:t>
            </a:r>
            <a:r>
              <a:rPr lang="en-US" spc="-15" dirty="0"/>
              <a:t>on</a:t>
            </a:r>
            <a:r>
              <a:rPr lang="en-US" spc="55" dirty="0"/>
              <a:t> </a:t>
            </a:r>
            <a:r>
              <a:rPr lang="en-US" spc="-40" dirty="0"/>
              <a:t>the</a:t>
            </a:r>
            <a:r>
              <a:rPr lang="en-US" spc="50" dirty="0"/>
              <a:t> </a:t>
            </a:r>
            <a:r>
              <a:rPr lang="en-US" spc="5" dirty="0"/>
              <a:t>Micro2</a:t>
            </a:r>
            <a:r>
              <a:rPr lang="en-US" spc="55" dirty="0"/>
              <a:t> </a:t>
            </a:r>
            <a:r>
              <a:rPr lang="en-US" spc="-35" dirty="0"/>
              <a:t>project</a:t>
            </a:r>
            <a:r>
              <a:rPr lang="en-US" spc="50" dirty="0"/>
              <a:t> </a:t>
            </a:r>
            <a:r>
              <a:rPr lang="en-US" spc="-25" dirty="0"/>
              <a:t>website</a:t>
            </a:r>
            <a:r>
              <a:rPr lang="en-US" spc="50" dirty="0"/>
              <a:t> </a:t>
            </a:r>
            <a:r>
              <a:rPr lang="en-US" spc="-15" dirty="0"/>
              <a:t>are</a:t>
            </a:r>
            <a:r>
              <a:rPr lang="en-US" spc="55" dirty="0"/>
              <a:t> </a:t>
            </a:r>
            <a:r>
              <a:rPr lang="en-US" spc="-20" dirty="0"/>
              <a:t>classified</a:t>
            </a:r>
          </a:p>
          <a:p>
            <a:pPr marL="12700" marR="8890">
              <a:lnSpc>
                <a:spcPct val="112500"/>
              </a:lnSpc>
            </a:pPr>
            <a:r>
              <a:rPr lang="en-US" spc="15" dirty="0"/>
              <a:t>as Open </a:t>
            </a:r>
            <a:r>
              <a:rPr lang="en-US" spc="-15" dirty="0"/>
              <a:t>Educational</a:t>
            </a:r>
            <a:r>
              <a:rPr lang="en-US" spc="-10" dirty="0"/>
              <a:t> </a:t>
            </a:r>
            <a:r>
              <a:rPr lang="en-US" spc="-15" dirty="0"/>
              <a:t>Resources'</a:t>
            </a:r>
            <a:r>
              <a:rPr lang="en-US" spc="-10" dirty="0"/>
              <a:t> (OER) </a:t>
            </a:r>
            <a:r>
              <a:rPr lang="en-US" dirty="0"/>
              <a:t>and </a:t>
            </a:r>
            <a:r>
              <a:rPr lang="en-US" spc="5" dirty="0"/>
              <a:t>can </a:t>
            </a:r>
            <a:r>
              <a:rPr lang="en-US" dirty="0"/>
              <a:t>be </a:t>
            </a:r>
            <a:r>
              <a:rPr lang="en-US" spc="-45" dirty="0"/>
              <a:t>freely</a:t>
            </a:r>
            <a:r>
              <a:rPr lang="en-US" spc="-40" dirty="0"/>
              <a:t> </a:t>
            </a:r>
            <a:r>
              <a:rPr lang="en-US" spc="-45" dirty="0"/>
              <a:t>(without</a:t>
            </a:r>
            <a:r>
              <a:rPr lang="en-US" spc="-40" dirty="0"/>
              <a:t> </a:t>
            </a:r>
            <a:r>
              <a:rPr lang="en-US" spc="-35" dirty="0"/>
              <a:t>permission</a:t>
            </a:r>
            <a:r>
              <a:rPr lang="en-US" spc="-30" dirty="0"/>
              <a:t> </a:t>
            </a:r>
            <a:r>
              <a:rPr lang="en-US" spc="-15" dirty="0"/>
              <a:t>of</a:t>
            </a:r>
            <a:r>
              <a:rPr lang="en-US" spc="-10" dirty="0"/>
              <a:t> </a:t>
            </a:r>
            <a:r>
              <a:rPr lang="en-US" spc="-50" dirty="0"/>
              <a:t>their</a:t>
            </a:r>
            <a:r>
              <a:rPr lang="en-US" spc="-45" dirty="0"/>
              <a:t> </a:t>
            </a:r>
            <a:r>
              <a:rPr lang="en-US" spc="-35" dirty="0"/>
              <a:t>creators):</a:t>
            </a:r>
            <a:r>
              <a:rPr lang="en-US" spc="-30" dirty="0"/>
              <a:t> </a:t>
            </a:r>
            <a:r>
              <a:rPr lang="en-US" spc="-20" dirty="0"/>
              <a:t>downloaded,</a:t>
            </a:r>
            <a:r>
              <a:rPr lang="en-US" spc="-15" dirty="0"/>
              <a:t> </a:t>
            </a:r>
            <a:r>
              <a:rPr lang="en-US" spc="-40" dirty="0"/>
              <a:t>used, </a:t>
            </a:r>
            <a:r>
              <a:rPr lang="en-US" spc="-290" dirty="0"/>
              <a:t> </a:t>
            </a:r>
            <a:r>
              <a:rPr lang="en-US" spc="-40" dirty="0"/>
              <a:t>reused,</a:t>
            </a:r>
            <a:r>
              <a:rPr lang="en-US" spc="-35" dirty="0"/>
              <a:t> </a:t>
            </a:r>
            <a:r>
              <a:rPr lang="en-US" spc="-25" dirty="0"/>
              <a:t>copied,</a:t>
            </a:r>
            <a:r>
              <a:rPr lang="en-US" spc="-30" dirty="0"/>
              <a:t> </a:t>
            </a:r>
            <a:r>
              <a:rPr lang="en-US" spc="-15" dirty="0"/>
              <a:t>adapted,</a:t>
            </a:r>
            <a:r>
              <a:rPr lang="en-US" spc="-35" dirty="0"/>
              <a:t> </a:t>
            </a:r>
            <a:r>
              <a:rPr lang="en-US" dirty="0"/>
              <a:t>and</a:t>
            </a:r>
            <a:r>
              <a:rPr lang="en-US" spc="-30" dirty="0"/>
              <a:t> </a:t>
            </a:r>
            <a:r>
              <a:rPr lang="en-US" spc="-15" dirty="0"/>
              <a:t>shared</a:t>
            </a:r>
            <a:r>
              <a:rPr lang="en-US" spc="-35" dirty="0"/>
              <a:t> by</a:t>
            </a:r>
            <a:r>
              <a:rPr lang="en-US" spc="-30" dirty="0"/>
              <a:t> </a:t>
            </a:r>
            <a:r>
              <a:rPr lang="en-US" spc="-50" dirty="0"/>
              <a:t>users,</a:t>
            </a:r>
            <a:r>
              <a:rPr lang="en-US" spc="-30" dirty="0"/>
              <a:t> </a:t>
            </a:r>
            <a:r>
              <a:rPr lang="en-US" spc="-50" dirty="0"/>
              <a:t>with</a:t>
            </a:r>
            <a:r>
              <a:rPr lang="en-US" spc="-35" dirty="0"/>
              <a:t> </a:t>
            </a:r>
            <a:r>
              <a:rPr lang="en-US" spc="-40" dirty="0"/>
              <a:t>information</a:t>
            </a:r>
            <a:r>
              <a:rPr lang="en-US" spc="-30" dirty="0"/>
              <a:t> </a:t>
            </a:r>
            <a:r>
              <a:rPr lang="en-US" spc="-15" dirty="0"/>
              <a:t>about</a:t>
            </a:r>
            <a:r>
              <a:rPr lang="en-US" spc="-35" dirty="0"/>
              <a:t> </a:t>
            </a:r>
            <a:r>
              <a:rPr lang="en-US" spc="-40" dirty="0"/>
              <a:t>the</a:t>
            </a:r>
            <a:r>
              <a:rPr lang="en-US" spc="-30" dirty="0"/>
              <a:t> </a:t>
            </a:r>
            <a:r>
              <a:rPr lang="en-US" spc="-20" dirty="0"/>
              <a:t>source</a:t>
            </a:r>
            <a:r>
              <a:rPr lang="en-US" spc="-35" dirty="0"/>
              <a:t> </a:t>
            </a:r>
            <a:r>
              <a:rPr lang="en-US" spc="-15" dirty="0"/>
              <a:t>of</a:t>
            </a:r>
            <a:r>
              <a:rPr lang="en-US" spc="-30" dirty="0"/>
              <a:t> </a:t>
            </a:r>
            <a:r>
              <a:rPr lang="en-US" spc="-50" dirty="0"/>
              <a:t>their</a:t>
            </a:r>
            <a:r>
              <a:rPr lang="en-US" spc="-30" dirty="0"/>
              <a:t> </a:t>
            </a:r>
            <a:r>
              <a:rPr lang="en-US" spc="-40" dirty="0"/>
              <a:t>origin.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E07BD0-E473-3F7F-DE6C-C0EDF03A44C0}"/>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A64B8E7-C4E2-91E1-D9F8-E4E0A972C925}"/>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4630068-3435-CF07-07F9-01E46F2365F9}"/>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5" name="Marcador de pie de página 4">
            <a:extLst>
              <a:ext uri="{FF2B5EF4-FFF2-40B4-BE49-F238E27FC236}">
                <a16:creationId xmlns:a16="http://schemas.microsoft.com/office/drawing/2014/main" id="{BBEBC193-83A6-693A-65B0-1F38044453F2}"/>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6" name="Marcador de número de diapositiva 5">
            <a:extLst>
              <a:ext uri="{FF2B5EF4-FFF2-40B4-BE49-F238E27FC236}">
                <a16:creationId xmlns:a16="http://schemas.microsoft.com/office/drawing/2014/main" id="{9D786918-D5B2-1578-F26E-615EE0647F74}"/>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368835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B9E2B-ABC6-09FE-5AF8-352FEE1A216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433D778-1F54-AFD3-4CBE-61877299833E}"/>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FC01CDE-EEBB-6F14-1342-6CC7DD1B21F4}"/>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5" name="Marcador de pie de página 4">
            <a:extLst>
              <a:ext uri="{FF2B5EF4-FFF2-40B4-BE49-F238E27FC236}">
                <a16:creationId xmlns:a16="http://schemas.microsoft.com/office/drawing/2014/main" id="{94822B40-8FB0-170C-BF80-48112C1D4BAF}"/>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6" name="Marcador de número de diapositiva 5">
            <a:extLst>
              <a:ext uri="{FF2B5EF4-FFF2-40B4-BE49-F238E27FC236}">
                <a16:creationId xmlns:a16="http://schemas.microsoft.com/office/drawing/2014/main" id="{F4EAB399-6085-ECD7-3B67-9805BB90519B}"/>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4220940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5088A6-E61A-8FDE-C86B-EA71A10F6448}"/>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56DF4DC8-9A72-DE63-11F7-26FDF2B3ED67}"/>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601E7F0-8E76-70CB-1088-23632019846E}"/>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5" name="Marcador de pie de página 4">
            <a:extLst>
              <a:ext uri="{FF2B5EF4-FFF2-40B4-BE49-F238E27FC236}">
                <a16:creationId xmlns:a16="http://schemas.microsoft.com/office/drawing/2014/main" id="{F7E90A80-26DB-6949-B1C8-5908C7796B4C}"/>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6" name="Marcador de número de diapositiva 5">
            <a:extLst>
              <a:ext uri="{FF2B5EF4-FFF2-40B4-BE49-F238E27FC236}">
                <a16:creationId xmlns:a16="http://schemas.microsoft.com/office/drawing/2014/main" id="{6D8A717E-3D89-C14A-92CF-075FDE598134}"/>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396616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7CDEB8-0D56-8C9B-E959-68AC44260C08}"/>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13A7F69-5BC4-E9EB-BC38-54C6E790926E}"/>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B85DF15-975A-2EBF-BF62-F9E4F56C237B}"/>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60F7D556-D60E-4546-4282-A4ABD15A93E2}"/>
              </a:ext>
            </a:extLst>
          </p:cNvPr>
          <p:cNvSpPr>
            <a:spLocks noGrp="1"/>
          </p:cNvSpPr>
          <p:nvPr>
            <p:ph type="dt" sz="half" idx="10"/>
          </p:nvPr>
        </p:nvSpPr>
        <p:spPr>
          <a:xfrm>
            <a:off x="1257300" y="9534525"/>
            <a:ext cx="4114800" cy="547688"/>
          </a:xfrm>
          <a:prstGeom prst="rect">
            <a:avLst/>
          </a:prstGeom>
        </p:spPr>
        <p:txBody>
          <a:bodyPr/>
          <a:lstStyle/>
          <a:p>
            <a:fld id="{256B26EC-E7C4-4815-9B16-07CE113F3B9D}" type="datetimeFigureOut">
              <a:rPr lang="es-ES" smtClean="0"/>
              <a:t>18/12/23</a:t>
            </a:fld>
            <a:endParaRPr lang="es-ES" dirty="0"/>
          </a:p>
        </p:txBody>
      </p:sp>
      <p:sp>
        <p:nvSpPr>
          <p:cNvPr id="6" name="Marcador de pie de página 5">
            <a:extLst>
              <a:ext uri="{FF2B5EF4-FFF2-40B4-BE49-F238E27FC236}">
                <a16:creationId xmlns:a16="http://schemas.microsoft.com/office/drawing/2014/main" id="{EDDC9E15-8380-FC0F-6A00-4116082FDDAB}"/>
              </a:ext>
            </a:extLst>
          </p:cNvPr>
          <p:cNvSpPr>
            <a:spLocks noGrp="1"/>
          </p:cNvSpPr>
          <p:nvPr>
            <p:ph type="ftr" sz="quarter" idx="11"/>
          </p:nvPr>
        </p:nvSpPr>
        <p:spPr>
          <a:xfrm>
            <a:off x="6057900" y="9534525"/>
            <a:ext cx="6172200" cy="547688"/>
          </a:xfrm>
          <a:prstGeom prst="rect">
            <a:avLst/>
          </a:prstGeom>
        </p:spPr>
        <p:txBody>
          <a:bodyPr/>
          <a:lstStyle/>
          <a:p>
            <a:endParaRPr lang="es-ES" dirty="0"/>
          </a:p>
        </p:txBody>
      </p:sp>
      <p:sp>
        <p:nvSpPr>
          <p:cNvPr id="7" name="Marcador de número de diapositiva 6">
            <a:extLst>
              <a:ext uri="{FF2B5EF4-FFF2-40B4-BE49-F238E27FC236}">
                <a16:creationId xmlns:a16="http://schemas.microsoft.com/office/drawing/2014/main" id="{ECAFC098-A1DC-14DD-8FF9-BC278C98AA5D}"/>
              </a:ext>
            </a:extLst>
          </p:cNvPr>
          <p:cNvSpPr>
            <a:spLocks noGrp="1"/>
          </p:cNvSpPr>
          <p:nvPr>
            <p:ph type="sldNum" sz="quarter" idx="12"/>
          </p:nvPr>
        </p:nvSpPr>
        <p:spPr>
          <a:xfrm>
            <a:off x="12915900" y="9534525"/>
            <a:ext cx="4114800" cy="547688"/>
          </a:xfrm>
          <a:prstGeom prst="rect">
            <a:avLst/>
          </a:prstGeom>
        </p:spPr>
        <p:txBody>
          <a:bodyPr/>
          <a:lstStyle/>
          <a:p>
            <a:fld id="{F1D43407-8CD3-481A-B416-92F55874309F}" type="slidenum">
              <a:rPr lang="es-ES" smtClean="0"/>
              <a:t>‹N›</a:t>
            </a:fld>
            <a:endParaRPr lang="es-ES" dirty="0"/>
          </a:p>
        </p:txBody>
      </p:sp>
    </p:spTree>
    <p:extLst>
      <p:ext uri="{BB962C8B-B14F-4D97-AF65-F5344CB8AC3E}">
        <p14:creationId xmlns:p14="http://schemas.microsoft.com/office/powerpoint/2010/main" val="245342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digitalmicro2.eu/" TargetMode="External"/><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6" Type="http://schemas.openxmlformats.org/officeDocument/2006/relationships/hyperlink" Target="http://www.digitalmicro2.eu/" TargetMode="Externa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jp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B976516C-862E-030F-BEDE-3D65341988F5}"/>
              </a:ext>
            </a:extLst>
          </p:cNvPr>
          <p:cNvSpPr/>
          <p:nvPr userDrawn="1"/>
        </p:nvSpPr>
        <p:spPr>
          <a:xfrm>
            <a:off x="3428" y="4162860"/>
            <a:ext cx="6756400" cy="114300"/>
          </a:xfrm>
          <a:custGeom>
            <a:avLst/>
            <a:gdLst/>
            <a:ahLst/>
            <a:cxnLst/>
            <a:rect l="l" t="t" r="r" b="b"/>
            <a:pathLst>
              <a:path w="6756400" h="114300">
                <a:moveTo>
                  <a:pt x="6755893" y="114299"/>
                </a:moveTo>
                <a:lnTo>
                  <a:pt x="0" y="114299"/>
                </a:lnTo>
                <a:lnTo>
                  <a:pt x="0" y="0"/>
                </a:lnTo>
                <a:lnTo>
                  <a:pt x="6755893" y="0"/>
                </a:lnTo>
                <a:lnTo>
                  <a:pt x="6755893" y="114299"/>
                </a:lnTo>
                <a:close/>
              </a:path>
            </a:pathLst>
          </a:custGeom>
          <a:solidFill>
            <a:srgbClr val="0403FE"/>
          </a:solidFill>
        </p:spPr>
        <p:txBody>
          <a:bodyPr wrap="square" lIns="0" tIns="0" rIns="0" bIns="0" rtlCol="0"/>
          <a:lstStyle/>
          <a:p>
            <a:endParaRPr dirty="0"/>
          </a:p>
        </p:txBody>
      </p:sp>
      <p:grpSp>
        <p:nvGrpSpPr>
          <p:cNvPr id="8" name="object 3">
            <a:extLst>
              <a:ext uri="{FF2B5EF4-FFF2-40B4-BE49-F238E27FC236}">
                <a16:creationId xmlns:a16="http://schemas.microsoft.com/office/drawing/2014/main" id="{DF3CCC96-1883-E888-C9ED-0856436D29A5}"/>
              </a:ext>
            </a:extLst>
          </p:cNvPr>
          <p:cNvGrpSpPr/>
          <p:nvPr userDrawn="1"/>
        </p:nvGrpSpPr>
        <p:grpSpPr>
          <a:xfrm>
            <a:off x="6611228" y="1"/>
            <a:ext cx="11677015" cy="5424805"/>
            <a:chOff x="6611228" y="1"/>
            <a:chExt cx="11677015" cy="5424805"/>
          </a:xfrm>
        </p:grpSpPr>
        <p:sp>
          <p:nvSpPr>
            <p:cNvPr id="9" name="object 4">
              <a:extLst>
                <a:ext uri="{FF2B5EF4-FFF2-40B4-BE49-F238E27FC236}">
                  <a16:creationId xmlns:a16="http://schemas.microsoft.com/office/drawing/2014/main" id="{D7528494-678E-2A9B-5877-4C0C83D3E940}"/>
                </a:ext>
              </a:extLst>
            </p:cNvPr>
            <p:cNvSpPr/>
            <p:nvPr/>
          </p:nvSpPr>
          <p:spPr>
            <a:xfrm>
              <a:off x="8368610" y="3502653"/>
              <a:ext cx="9919970" cy="114300"/>
            </a:xfrm>
            <a:custGeom>
              <a:avLst/>
              <a:gdLst/>
              <a:ahLst/>
              <a:cxnLst/>
              <a:rect l="l" t="t" r="r" b="b"/>
              <a:pathLst>
                <a:path w="9919969" h="114300">
                  <a:moveTo>
                    <a:pt x="9919549" y="114299"/>
                  </a:moveTo>
                  <a:lnTo>
                    <a:pt x="0" y="114299"/>
                  </a:lnTo>
                  <a:lnTo>
                    <a:pt x="0" y="0"/>
                  </a:lnTo>
                  <a:lnTo>
                    <a:pt x="9919549" y="0"/>
                  </a:lnTo>
                  <a:lnTo>
                    <a:pt x="9919549" y="114299"/>
                  </a:lnTo>
                  <a:close/>
                </a:path>
              </a:pathLst>
            </a:custGeom>
            <a:solidFill>
              <a:srgbClr val="FF0000"/>
            </a:solidFill>
          </p:spPr>
          <p:txBody>
            <a:bodyPr wrap="square" lIns="0" tIns="0" rIns="0" bIns="0" rtlCol="0"/>
            <a:lstStyle/>
            <a:p>
              <a:endParaRPr dirty="0"/>
            </a:p>
          </p:txBody>
        </p:sp>
        <p:pic>
          <p:nvPicPr>
            <p:cNvPr id="10" name="object 5">
              <a:extLst>
                <a:ext uri="{FF2B5EF4-FFF2-40B4-BE49-F238E27FC236}">
                  <a16:creationId xmlns:a16="http://schemas.microsoft.com/office/drawing/2014/main" id="{298910E6-DDC3-E8ED-DAFB-73DE9B025EA8}"/>
                </a:ext>
              </a:extLst>
            </p:cNvPr>
            <p:cNvPicPr/>
            <p:nvPr/>
          </p:nvPicPr>
          <p:blipFill>
            <a:blip r:embed="rId7" cstate="print"/>
            <a:stretch>
              <a:fillRect/>
            </a:stretch>
          </p:blipFill>
          <p:spPr>
            <a:xfrm>
              <a:off x="6611228" y="2989214"/>
              <a:ext cx="5448299" cy="2047874"/>
            </a:xfrm>
            <a:prstGeom prst="rect">
              <a:avLst/>
            </a:prstGeom>
          </p:spPr>
        </p:pic>
        <p:sp>
          <p:nvSpPr>
            <p:cNvPr id="11" name="object 6">
              <a:extLst>
                <a:ext uri="{FF2B5EF4-FFF2-40B4-BE49-F238E27FC236}">
                  <a16:creationId xmlns:a16="http://schemas.microsoft.com/office/drawing/2014/main" id="{11A40C4D-E392-F19A-696C-4FE3FBF45AA7}"/>
                </a:ext>
              </a:extLst>
            </p:cNvPr>
            <p:cNvSpPr/>
            <p:nvPr/>
          </p:nvSpPr>
          <p:spPr>
            <a:xfrm>
              <a:off x="7316729" y="1"/>
              <a:ext cx="114300" cy="3321050"/>
            </a:xfrm>
            <a:custGeom>
              <a:avLst/>
              <a:gdLst/>
              <a:ahLst/>
              <a:cxnLst/>
              <a:rect l="l" t="t" r="r" b="b"/>
              <a:pathLst>
                <a:path w="114300" h="3321050">
                  <a:moveTo>
                    <a:pt x="0" y="0"/>
                  </a:moveTo>
                  <a:lnTo>
                    <a:pt x="114299" y="0"/>
                  </a:lnTo>
                  <a:lnTo>
                    <a:pt x="114299" y="3320821"/>
                  </a:lnTo>
                  <a:lnTo>
                    <a:pt x="0" y="3320821"/>
                  </a:lnTo>
                  <a:lnTo>
                    <a:pt x="0" y="0"/>
                  </a:lnTo>
                  <a:close/>
                </a:path>
              </a:pathLst>
            </a:custGeom>
            <a:solidFill>
              <a:srgbClr val="FF8B00"/>
            </a:solidFill>
          </p:spPr>
          <p:txBody>
            <a:bodyPr wrap="square" lIns="0" tIns="0" rIns="0" bIns="0" rtlCol="0"/>
            <a:lstStyle/>
            <a:p>
              <a:endParaRPr dirty="0"/>
            </a:p>
          </p:txBody>
        </p:sp>
        <p:sp>
          <p:nvSpPr>
            <p:cNvPr id="12" name="object 7">
              <a:extLst>
                <a:ext uri="{FF2B5EF4-FFF2-40B4-BE49-F238E27FC236}">
                  <a16:creationId xmlns:a16="http://schemas.microsoft.com/office/drawing/2014/main" id="{2BAB6333-8049-CF5E-0561-689559740288}"/>
                </a:ext>
              </a:extLst>
            </p:cNvPr>
            <p:cNvSpPr/>
            <p:nvPr/>
          </p:nvSpPr>
          <p:spPr>
            <a:xfrm>
              <a:off x="7628394" y="4760721"/>
              <a:ext cx="669925" cy="664210"/>
            </a:xfrm>
            <a:custGeom>
              <a:avLst/>
              <a:gdLst/>
              <a:ahLst/>
              <a:cxnLst/>
              <a:rect l="l" t="t" r="r" b="b"/>
              <a:pathLst>
                <a:path w="669925" h="664210">
                  <a:moveTo>
                    <a:pt x="669886" y="549643"/>
                  </a:moveTo>
                  <a:lnTo>
                    <a:pt x="114300" y="549643"/>
                  </a:lnTo>
                  <a:lnTo>
                    <a:pt x="114300" y="0"/>
                  </a:lnTo>
                  <a:lnTo>
                    <a:pt x="0" y="0"/>
                  </a:lnTo>
                  <a:lnTo>
                    <a:pt x="0" y="551980"/>
                  </a:lnTo>
                  <a:lnTo>
                    <a:pt x="3683" y="551980"/>
                  </a:lnTo>
                  <a:lnTo>
                    <a:pt x="3683" y="663943"/>
                  </a:lnTo>
                  <a:lnTo>
                    <a:pt x="669886" y="663943"/>
                  </a:lnTo>
                  <a:lnTo>
                    <a:pt x="669886" y="549643"/>
                  </a:lnTo>
                  <a:close/>
                </a:path>
              </a:pathLst>
            </a:custGeom>
            <a:solidFill>
              <a:srgbClr val="83AA36"/>
            </a:solidFill>
          </p:spPr>
          <p:txBody>
            <a:bodyPr wrap="square" lIns="0" tIns="0" rIns="0" bIns="0" rtlCol="0"/>
            <a:lstStyle/>
            <a:p>
              <a:endParaRPr dirty="0"/>
            </a:p>
          </p:txBody>
        </p:sp>
      </p:grpSp>
      <p:sp>
        <p:nvSpPr>
          <p:cNvPr id="13" name="object 8">
            <a:extLst>
              <a:ext uri="{FF2B5EF4-FFF2-40B4-BE49-F238E27FC236}">
                <a16:creationId xmlns:a16="http://schemas.microsoft.com/office/drawing/2014/main" id="{CA5E5151-08CF-887B-0DAF-001554672B87}"/>
              </a:ext>
            </a:extLst>
          </p:cNvPr>
          <p:cNvSpPr txBox="1"/>
          <p:nvPr userDrawn="1"/>
        </p:nvSpPr>
        <p:spPr>
          <a:xfrm>
            <a:off x="8529577" y="5134468"/>
            <a:ext cx="2344420" cy="319405"/>
          </a:xfrm>
          <a:prstGeom prst="rect">
            <a:avLst/>
          </a:prstGeom>
        </p:spPr>
        <p:txBody>
          <a:bodyPr vert="horz" wrap="square" lIns="0" tIns="15875" rIns="0" bIns="0" rtlCol="0">
            <a:spAutoFit/>
          </a:bodyPr>
          <a:lstStyle/>
          <a:p>
            <a:pPr marL="12700">
              <a:lnSpc>
                <a:spcPct val="100000"/>
              </a:lnSpc>
              <a:spcBef>
                <a:spcPts val="125"/>
              </a:spcBef>
            </a:pPr>
            <a:r>
              <a:rPr sz="1900" spc="-20" dirty="0">
                <a:solidFill>
                  <a:srgbClr val="83AA36"/>
                </a:solidFill>
                <a:latin typeface="Trebuchet MS"/>
                <a:cs typeface="Trebuchet MS"/>
                <a:hlinkClick r:id="rId8"/>
              </a:rPr>
              <a:t>www</a:t>
            </a:r>
            <a:r>
              <a:rPr sz="1900" spc="-185" dirty="0">
                <a:solidFill>
                  <a:srgbClr val="83AA36"/>
                </a:solidFill>
                <a:latin typeface="Trebuchet MS"/>
                <a:cs typeface="Trebuchet MS"/>
                <a:hlinkClick r:id="rId8"/>
              </a:rPr>
              <a:t>.</a:t>
            </a:r>
            <a:r>
              <a:rPr sz="1900" spc="40" dirty="0">
                <a:solidFill>
                  <a:srgbClr val="83AA36"/>
                </a:solidFill>
                <a:latin typeface="Trebuchet MS"/>
                <a:cs typeface="Trebuchet MS"/>
                <a:hlinkClick r:id="rId8"/>
              </a:rPr>
              <a:t>d</a:t>
            </a:r>
            <a:r>
              <a:rPr sz="1900" spc="-105" dirty="0">
                <a:solidFill>
                  <a:srgbClr val="83AA36"/>
                </a:solidFill>
                <a:latin typeface="Trebuchet MS"/>
                <a:cs typeface="Trebuchet MS"/>
                <a:hlinkClick r:id="rId8"/>
              </a:rPr>
              <a:t>i</a:t>
            </a:r>
            <a:r>
              <a:rPr sz="1900" spc="155" dirty="0">
                <a:solidFill>
                  <a:srgbClr val="83AA36"/>
                </a:solidFill>
                <a:latin typeface="Trebuchet MS"/>
                <a:cs typeface="Trebuchet MS"/>
                <a:hlinkClick r:id="rId8"/>
              </a:rPr>
              <a:t>g</a:t>
            </a:r>
            <a:r>
              <a:rPr sz="1900" spc="-105" dirty="0">
                <a:solidFill>
                  <a:srgbClr val="83AA36"/>
                </a:solidFill>
                <a:latin typeface="Trebuchet MS"/>
                <a:cs typeface="Trebuchet MS"/>
                <a:hlinkClick r:id="rId8"/>
              </a:rPr>
              <a:t>i</a:t>
            </a:r>
            <a:r>
              <a:rPr sz="1900" spc="-120" dirty="0">
                <a:solidFill>
                  <a:srgbClr val="83AA36"/>
                </a:solidFill>
                <a:latin typeface="Trebuchet MS"/>
                <a:cs typeface="Trebuchet MS"/>
                <a:hlinkClick r:id="rId8"/>
              </a:rPr>
              <a:t>t</a:t>
            </a:r>
            <a:r>
              <a:rPr sz="1900" spc="100" dirty="0">
                <a:solidFill>
                  <a:srgbClr val="83AA36"/>
                </a:solidFill>
                <a:latin typeface="Trebuchet MS"/>
                <a:cs typeface="Trebuchet MS"/>
                <a:hlinkClick r:id="rId8"/>
              </a:rPr>
              <a:t>a</a:t>
            </a:r>
            <a:r>
              <a:rPr sz="1900" spc="-140" dirty="0">
                <a:solidFill>
                  <a:srgbClr val="83AA36"/>
                </a:solidFill>
                <a:latin typeface="Trebuchet MS"/>
                <a:cs typeface="Trebuchet MS"/>
                <a:hlinkClick r:id="rId8"/>
              </a:rPr>
              <a:t>l</a:t>
            </a:r>
            <a:r>
              <a:rPr sz="1900" spc="-110" dirty="0">
                <a:solidFill>
                  <a:srgbClr val="83AA36"/>
                </a:solidFill>
                <a:latin typeface="Trebuchet MS"/>
                <a:cs typeface="Trebuchet MS"/>
                <a:hlinkClick r:id="rId8"/>
              </a:rPr>
              <a:t>m</a:t>
            </a:r>
            <a:r>
              <a:rPr sz="1900" spc="-105" dirty="0">
                <a:solidFill>
                  <a:srgbClr val="83AA36"/>
                </a:solidFill>
                <a:latin typeface="Trebuchet MS"/>
                <a:cs typeface="Trebuchet MS"/>
                <a:hlinkClick r:id="rId8"/>
              </a:rPr>
              <a:t>i</a:t>
            </a:r>
            <a:r>
              <a:rPr sz="1900" spc="60" dirty="0">
                <a:solidFill>
                  <a:srgbClr val="83AA36"/>
                </a:solidFill>
                <a:latin typeface="Trebuchet MS"/>
                <a:cs typeface="Trebuchet MS"/>
                <a:hlinkClick r:id="rId8"/>
              </a:rPr>
              <a:t>c</a:t>
            </a:r>
            <a:r>
              <a:rPr sz="1900" spc="-140" dirty="0">
                <a:solidFill>
                  <a:srgbClr val="83AA36"/>
                </a:solidFill>
                <a:latin typeface="Trebuchet MS"/>
                <a:cs typeface="Trebuchet MS"/>
                <a:hlinkClick r:id="rId8"/>
              </a:rPr>
              <a:t>r</a:t>
            </a:r>
            <a:r>
              <a:rPr sz="1900" spc="40" dirty="0">
                <a:solidFill>
                  <a:srgbClr val="83AA36"/>
                </a:solidFill>
                <a:latin typeface="Trebuchet MS"/>
                <a:cs typeface="Trebuchet MS"/>
                <a:hlinkClick r:id="rId8"/>
              </a:rPr>
              <a:t>o</a:t>
            </a:r>
            <a:r>
              <a:rPr sz="1900" spc="185" dirty="0">
                <a:solidFill>
                  <a:srgbClr val="83AA36"/>
                </a:solidFill>
                <a:latin typeface="Trebuchet MS"/>
                <a:cs typeface="Trebuchet MS"/>
                <a:hlinkClick r:id="rId8"/>
              </a:rPr>
              <a:t>2</a:t>
            </a:r>
            <a:r>
              <a:rPr sz="1900" spc="-185" dirty="0">
                <a:solidFill>
                  <a:srgbClr val="83AA36"/>
                </a:solidFill>
                <a:latin typeface="Trebuchet MS"/>
                <a:cs typeface="Trebuchet MS"/>
                <a:hlinkClick r:id="rId8"/>
              </a:rPr>
              <a:t>.</a:t>
            </a:r>
            <a:r>
              <a:rPr sz="1900" spc="10" dirty="0">
                <a:solidFill>
                  <a:srgbClr val="83AA36"/>
                </a:solidFill>
                <a:latin typeface="Trebuchet MS"/>
                <a:cs typeface="Trebuchet MS"/>
                <a:hlinkClick r:id="rId8"/>
              </a:rPr>
              <a:t>e</a:t>
            </a:r>
            <a:r>
              <a:rPr sz="1900" spc="-60" dirty="0">
                <a:solidFill>
                  <a:srgbClr val="83AA36"/>
                </a:solidFill>
                <a:latin typeface="Trebuchet MS"/>
                <a:cs typeface="Trebuchet MS"/>
                <a:hlinkClick r:id="rId8"/>
              </a:rPr>
              <a:t>u</a:t>
            </a:r>
            <a:endParaRPr sz="1900" dirty="0">
              <a:latin typeface="Trebuchet MS"/>
              <a:cs typeface="Trebuchet MS"/>
            </a:endParaRPr>
          </a:p>
        </p:txBody>
      </p:sp>
      <p:pic>
        <p:nvPicPr>
          <p:cNvPr id="22" name="object 2">
            <a:extLst>
              <a:ext uri="{FF2B5EF4-FFF2-40B4-BE49-F238E27FC236}">
                <a16:creationId xmlns:a16="http://schemas.microsoft.com/office/drawing/2014/main" id="{FDC2FEF9-6295-E169-7C15-AB6F22DB87BF}"/>
              </a:ext>
            </a:extLst>
          </p:cNvPr>
          <p:cNvPicPr/>
          <p:nvPr userDrawn="1"/>
        </p:nvPicPr>
        <p:blipFill>
          <a:blip r:embed="rId9" cstate="print"/>
          <a:stretch>
            <a:fillRect/>
          </a:stretch>
        </p:blipFill>
        <p:spPr>
          <a:xfrm>
            <a:off x="9057644" y="9243513"/>
            <a:ext cx="1371599" cy="485774"/>
          </a:xfrm>
          <a:prstGeom prst="rect">
            <a:avLst/>
          </a:prstGeom>
        </p:spPr>
      </p:pic>
      <p:pic>
        <p:nvPicPr>
          <p:cNvPr id="23" name="object 3">
            <a:extLst>
              <a:ext uri="{FF2B5EF4-FFF2-40B4-BE49-F238E27FC236}">
                <a16:creationId xmlns:a16="http://schemas.microsoft.com/office/drawing/2014/main" id="{7222EB32-1B6F-BD5C-FBF9-740D9C52D126}"/>
              </a:ext>
            </a:extLst>
          </p:cNvPr>
          <p:cNvPicPr/>
          <p:nvPr userDrawn="1"/>
        </p:nvPicPr>
        <p:blipFill>
          <a:blip r:embed="rId10" cstate="print"/>
          <a:stretch>
            <a:fillRect/>
          </a:stretch>
        </p:blipFill>
        <p:spPr>
          <a:xfrm>
            <a:off x="1028700" y="9273088"/>
            <a:ext cx="2190749" cy="457199"/>
          </a:xfrm>
          <a:prstGeom prst="rect">
            <a:avLst/>
          </a:prstGeom>
        </p:spPr>
      </p:pic>
      <p:sp>
        <p:nvSpPr>
          <p:cNvPr id="24" name="object 11">
            <a:extLst>
              <a:ext uri="{FF2B5EF4-FFF2-40B4-BE49-F238E27FC236}">
                <a16:creationId xmlns:a16="http://schemas.microsoft.com/office/drawing/2014/main" id="{F90DECA0-E583-3009-8FC0-C25EDF236488}"/>
              </a:ext>
            </a:extLst>
          </p:cNvPr>
          <p:cNvSpPr txBox="1">
            <a:spLocks/>
          </p:cNvSpPr>
          <p:nvPr userDrawn="1"/>
        </p:nvSpPr>
        <p:spPr>
          <a:xfrm>
            <a:off x="3298958" y="9243986"/>
            <a:ext cx="5481320" cy="547714"/>
          </a:xfrm>
          <a:prstGeom prst="rect">
            <a:avLst/>
          </a:prstGeom>
        </p:spPr>
        <p:txBody>
          <a:bodyPr vert="horz" wrap="square" lIns="0" tIns="6350" rIns="0" bIns="0"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just">
              <a:spcBef>
                <a:spcPts val="50"/>
              </a:spcBef>
            </a:pPr>
            <a:r>
              <a:rPr lang="en-US" sz="1100" spc="-65" dirty="0"/>
              <a:t>The</a:t>
            </a:r>
            <a:r>
              <a:rPr lang="en-US" sz="1100" spc="105" dirty="0"/>
              <a:t> </a:t>
            </a:r>
            <a:r>
              <a:rPr lang="en-US" sz="1100" spc="-15" dirty="0"/>
              <a:t>European</a:t>
            </a:r>
            <a:r>
              <a:rPr lang="en-US" sz="1100" spc="105" dirty="0"/>
              <a:t> </a:t>
            </a:r>
            <a:r>
              <a:rPr lang="en-US" sz="1100" spc="-15" dirty="0"/>
              <a:t>Commission's</a:t>
            </a:r>
            <a:r>
              <a:rPr lang="en-US" sz="1100" spc="105" dirty="0"/>
              <a:t> </a:t>
            </a:r>
            <a:r>
              <a:rPr lang="en-US" sz="1100" spc="-25" dirty="0"/>
              <a:t>support</a:t>
            </a:r>
            <a:r>
              <a:rPr lang="en-US" sz="1100" spc="105" dirty="0"/>
              <a:t> </a:t>
            </a:r>
            <a:r>
              <a:rPr lang="en-US" sz="1100" spc="-35" dirty="0"/>
              <a:t>for</a:t>
            </a:r>
            <a:r>
              <a:rPr lang="en-US" sz="1100" spc="105" dirty="0"/>
              <a:t> </a:t>
            </a:r>
            <a:r>
              <a:rPr lang="en-US" sz="1100" spc="-40" dirty="0"/>
              <a:t>the</a:t>
            </a:r>
            <a:r>
              <a:rPr lang="en-US" sz="1100" spc="110" dirty="0"/>
              <a:t> </a:t>
            </a:r>
            <a:r>
              <a:rPr lang="en-US" sz="1100" spc="-25" dirty="0"/>
              <a:t>production</a:t>
            </a:r>
            <a:r>
              <a:rPr lang="en-US" sz="1100" spc="105" dirty="0"/>
              <a:t> </a:t>
            </a:r>
            <a:r>
              <a:rPr lang="en-US" sz="1100" spc="-15" dirty="0"/>
              <a:t>of</a:t>
            </a:r>
            <a:r>
              <a:rPr lang="en-US" sz="1100" spc="105" dirty="0"/>
              <a:t> </a:t>
            </a:r>
            <a:r>
              <a:rPr lang="en-US" sz="1100" spc="-45" dirty="0"/>
              <a:t>this</a:t>
            </a:r>
            <a:r>
              <a:rPr lang="en-US" sz="1100" spc="105" dirty="0"/>
              <a:t> </a:t>
            </a:r>
            <a:r>
              <a:rPr lang="en-US" sz="1100" spc="-25" dirty="0"/>
              <a:t>publication</a:t>
            </a:r>
            <a:r>
              <a:rPr lang="en-US" sz="1100" spc="105" dirty="0"/>
              <a:t> </a:t>
            </a:r>
            <a:r>
              <a:rPr lang="en-US" sz="1100" dirty="0"/>
              <a:t>does</a:t>
            </a:r>
            <a:r>
              <a:rPr lang="en-US" sz="1100" spc="110" dirty="0"/>
              <a:t> </a:t>
            </a:r>
            <a:r>
              <a:rPr lang="en-US" sz="1100" spc="-35" dirty="0"/>
              <a:t>not</a:t>
            </a:r>
            <a:r>
              <a:rPr lang="en-US" sz="1100" spc="105" dirty="0"/>
              <a:t> </a:t>
            </a:r>
            <a:r>
              <a:rPr lang="en-US" sz="1100" spc="-35" dirty="0"/>
              <a:t>constitute</a:t>
            </a:r>
            <a:r>
              <a:rPr lang="en-US" sz="1100" spc="105" dirty="0"/>
              <a:t> </a:t>
            </a:r>
            <a:r>
              <a:rPr lang="en-US" sz="1100" dirty="0"/>
              <a:t>an</a:t>
            </a:r>
          </a:p>
          <a:p>
            <a:pPr marL="12700" marR="5715" algn="just">
              <a:lnSpc>
                <a:spcPct val="112500"/>
              </a:lnSpc>
            </a:pPr>
            <a:r>
              <a:rPr lang="en-US" sz="1100" spc="-30" dirty="0"/>
              <a:t>endorsement</a:t>
            </a:r>
            <a:r>
              <a:rPr lang="en-US" sz="1100" spc="175" dirty="0"/>
              <a:t> </a:t>
            </a:r>
            <a:r>
              <a:rPr lang="en-US" sz="1100" spc="-15" dirty="0"/>
              <a:t>of</a:t>
            </a:r>
            <a:r>
              <a:rPr lang="en-US" sz="1100" spc="180" dirty="0"/>
              <a:t> </a:t>
            </a:r>
            <a:r>
              <a:rPr lang="en-US" sz="1100" spc="-40" dirty="0"/>
              <a:t>the</a:t>
            </a:r>
            <a:r>
              <a:rPr lang="en-US" sz="1100" spc="180" dirty="0"/>
              <a:t> </a:t>
            </a:r>
            <a:r>
              <a:rPr lang="en-US" sz="1100" spc="-40" dirty="0"/>
              <a:t>contents,</a:t>
            </a:r>
            <a:r>
              <a:rPr lang="en-US" sz="1100" spc="180" dirty="0"/>
              <a:t> </a:t>
            </a:r>
            <a:r>
              <a:rPr lang="en-US" sz="1100" spc="-30" dirty="0"/>
              <a:t>which</a:t>
            </a:r>
            <a:r>
              <a:rPr lang="en-US" sz="1100" spc="180" dirty="0"/>
              <a:t> </a:t>
            </a:r>
            <a:r>
              <a:rPr lang="en-US" sz="1100" spc="-35" dirty="0"/>
              <a:t>reflect</a:t>
            </a:r>
            <a:r>
              <a:rPr lang="en-US" sz="1100" spc="175" dirty="0"/>
              <a:t> </a:t>
            </a:r>
            <a:r>
              <a:rPr lang="en-US" sz="1100" spc="-40" dirty="0"/>
              <a:t>the</a:t>
            </a:r>
            <a:r>
              <a:rPr lang="en-US" sz="1100" spc="180" dirty="0"/>
              <a:t> </a:t>
            </a:r>
            <a:r>
              <a:rPr lang="en-US" sz="1100" spc="-35" dirty="0"/>
              <a:t>views</a:t>
            </a:r>
            <a:r>
              <a:rPr lang="en-US" sz="1100" spc="180" dirty="0"/>
              <a:t> </a:t>
            </a:r>
            <a:r>
              <a:rPr lang="en-US" sz="1100" spc="-45" dirty="0"/>
              <a:t>only</a:t>
            </a:r>
            <a:r>
              <a:rPr lang="en-US" sz="1100" spc="180" dirty="0"/>
              <a:t> </a:t>
            </a:r>
            <a:r>
              <a:rPr lang="en-US" sz="1100" spc="-15" dirty="0"/>
              <a:t>of</a:t>
            </a:r>
            <a:r>
              <a:rPr lang="en-US" sz="1100" spc="180" dirty="0"/>
              <a:t> </a:t>
            </a:r>
            <a:r>
              <a:rPr lang="en-US" sz="1100" spc="-40" dirty="0"/>
              <a:t>the</a:t>
            </a:r>
            <a:r>
              <a:rPr lang="en-US" sz="1100" spc="175" dirty="0"/>
              <a:t> </a:t>
            </a:r>
            <a:r>
              <a:rPr lang="en-US" sz="1100" spc="-45" dirty="0"/>
              <a:t>authors,</a:t>
            </a:r>
            <a:r>
              <a:rPr lang="en-US" sz="1100" spc="180" dirty="0"/>
              <a:t> </a:t>
            </a:r>
            <a:r>
              <a:rPr lang="en-US" sz="1100" dirty="0"/>
              <a:t>and</a:t>
            </a:r>
            <a:r>
              <a:rPr lang="en-US" sz="1100" spc="180" dirty="0"/>
              <a:t> </a:t>
            </a:r>
            <a:r>
              <a:rPr lang="en-US" sz="1100" spc="-40" dirty="0"/>
              <a:t>the</a:t>
            </a:r>
            <a:r>
              <a:rPr lang="en-US" sz="1100" spc="180" dirty="0"/>
              <a:t> </a:t>
            </a:r>
            <a:r>
              <a:rPr lang="en-US" sz="1100" spc="-20" dirty="0"/>
              <a:t>Commission </a:t>
            </a:r>
            <a:r>
              <a:rPr lang="en-US" sz="1100" spc="-285" dirty="0"/>
              <a:t> </a:t>
            </a:r>
            <a:r>
              <a:rPr lang="en-US" sz="1100" spc="-15" dirty="0"/>
              <a:t>cannot</a:t>
            </a:r>
            <a:r>
              <a:rPr lang="en-US" sz="1100" spc="-35" dirty="0"/>
              <a:t> </a:t>
            </a:r>
            <a:r>
              <a:rPr lang="en-US" sz="1100" dirty="0"/>
              <a:t>be</a:t>
            </a:r>
            <a:r>
              <a:rPr lang="en-US" sz="1100" spc="-30" dirty="0"/>
              <a:t> held </a:t>
            </a:r>
            <a:r>
              <a:rPr lang="en-US" sz="1100" spc="-25" dirty="0"/>
              <a:t>responsible</a:t>
            </a:r>
            <a:r>
              <a:rPr lang="en-US" sz="1100" spc="-30" dirty="0"/>
              <a:t> </a:t>
            </a:r>
            <a:r>
              <a:rPr lang="en-US" sz="1100" spc="-35" dirty="0"/>
              <a:t>for</a:t>
            </a:r>
            <a:r>
              <a:rPr lang="en-US" sz="1100" spc="-30" dirty="0"/>
              <a:t> </a:t>
            </a:r>
            <a:r>
              <a:rPr lang="en-US" sz="1100" spc="-25" dirty="0"/>
              <a:t>any</a:t>
            </a:r>
            <a:r>
              <a:rPr lang="en-US" sz="1100" spc="-35" dirty="0"/>
              <a:t> </a:t>
            </a:r>
            <a:r>
              <a:rPr lang="en-US" sz="1100" spc="-20" dirty="0"/>
              <a:t>use</a:t>
            </a:r>
            <a:r>
              <a:rPr lang="en-US" sz="1100" spc="-30" dirty="0"/>
              <a:t> which </a:t>
            </a:r>
            <a:r>
              <a:rPr lang="en-US" sz="1100" spc="-35" dirty="0"/>
              <a:t>may</a:t>
            </a:r>
            <a:r>
              <a:rPr lang="en-US" sz="1100" spc="-30" dirty="0"/>
              <a:t> </a:t>
            </a:r>
            <a:r>
              <a:rPr lang="en-US" sz="1100" dirty="0"/>
              <a:t>be</a:t>
            </a:r>
            <a:r>
              <a:rPr lang="en-US" sz="1100" spc="-30" dirty="0"/>
              <a:t> </a:t>
            </a:r>
            <a:r>
              <a:rPr lang="en-US" sz="1100" spc="-10" dirty="0"/>
              <a:t>made</a:t>
            </a:r>
            <a:r>
              <a:rPr lang="en-US" sz="1100" spc="-35" dirty="0"/>
              <a:t> </a:t>
            </a:r>
            <a:r>
              <a:rPr lang="en-US" sz="1100" spc="-15" dirty="0"/>
              <a:t>of</a:t>
            </a:r>
            <a:r>
              <a:rPr lang="en-US" sz="1100" spc="-30" dirty="0"/>
              <a:t> </a:t>
            </a:r>
            <a:r>
              <a:rPr lang="en-US" sz="1100" spc="-40" dirty="0"/>
              <a:t>the</a:t>
            </a:r>
            <a:r>
              <a:rPr lang="en-US" sz="1100" spc="-30" dirty="0"/>
              <a:t> </a:t>
            </a:r>
            <a:r>
              <a:rPr lang="en-US" sz="1100" spc="-40" dirty="0"/>
              <a:t>information</a:t>
            </a:r>
            <a:r>
              <a:rPr lang="en-US" sz="1100" spc="-30" dirty="0"/>
              <a:t> </a:t>
            </a:r>
            <a:r>
              <a:rPr lang="en-US" sz="1100" spc="-15" dirty="0"/>
              <a:t>contained</a:t>
            </a:r>
            <a:r>
              <a:rPr lang="en-US" sz="1100" spc="-30" dirty="0"/>
              <a:t> </a:t>
            </a:r>
            <a:r>
              <a:rPr lang="en-US" sz="1100" spc="-50" dirty="0"/>
              <a:t>therein.</a:t>
            </a:r>
          </a:p>
        </p:txBody>
      </p:sp>
      <p:sp>
        <p:nvSpPr>
          <p:cNvPr id="25" name="object 12">
            <a:extLst>
              <a:ext uri="{FF2B5EF4-FFF2-40B4-BE49-F238E27FC236}">
                <a16:creationId xmlns:a16="http://schemas.microsoft.com/office/drawing/2014/main" id="{4D52EA39-0E2E-6D8B-5D75-EB3566DD1604}"/>
              </a:ext>
            </a:extLst>
          </p:cNvPr>
          <p:cNvSpPr txBox="1">
            <a:spLocks/>
          </p:cNvSpPr>
          <p:nvPr userDrawn="1"/>
        </p:nvSpPr>
        <p:spPr>
          <a:xfrm>
            <a:off x="10702101" y="9243986"/>
            <a:ext cx="6569709" cy="547714"/>
          </a:xfrm>
          <a:prstGeom prst="rect">
            <a:avLst/>
          </a:prstGeom>
        </p:spPr>
        <p:txBody>
          <a:bodyPr vert="horz" wrap="square" lIns="0" tIns="6350" rIns="0" bIns="0"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just">
              <a:spcBef>
                <a:spcPts val="50"/>
              </a:spcBef>
            </a:pPr>
            <a:r>
              <a:rPr lang="en-US" sz="1100" spc="-15" dirty="0"/>
              <a:t>Legal</a:t>
            </a:r>
            <a:r>
              <a:rPr lang="en-US" sz="1100" spc="50" dirty="0"/>
              <a:t> </a:t>
            </a:r>
            <a:r>
              <a:rPr lang="en-US" sz="1100" spc="-25" dirty="0"/>
              <a:t>description</a:t>
            </a:r>
            <a:r>
              <a:rPr lang="en-US" sz="1100" spc="50" dirty="0"/>
              <a:t> </a:t>
            </a:r>
            <a:r>
              <a:rPr lang="en-US" sz="1100" spc="20" dirty="0"/>
              <a:t>–</a:t>
            </a:r>
            <a:r>
              <a:rPr lang="en-US" sz="1100" spc="55" dirty="0"/>
              <a:t> </a:t>
            </a:r>
            <a:r>
              <a:rPr lang="en-US" sz="1100" spc="-15" dirty="0"/>
              <a:t>Creative</a:t>
            </a:r>
            <a:r>
              <a:rPr lang="en-US" sz="1100" spc="50" dirty="0"/>
              <a:t> </a:t>
            </a:r>
            <a:r>
              <a:rPr lang="en-US" sz="1100" spc="-10" dirty="0"/>
              <a:t>Commons</a:t>
            </a:r>
            <a:r>
              <a:rPr lang="en-US" sz="1100" spc="55" dirty="0"/>
              <a:t> </a:t>
            </a:r>
            <a:r>
              <a:rPr lang="en-US" sz="1100" spc="-30" dirty="0"/>
              <a:t>licensing:</a:t>
            </a:r>
            <a:r>
              <a:rPr lang="en-US" sz="1100" spc="50" dirty="0"/>
              <a:t> </a:t>
            </a:r>
            <a:r>
              <a:rPr lang="en-US" sz="1100" spc="-65" dirty="0"/>
              <a:t>The</a:t>
            </a:r>
            <a:r>
              <a:rPr lang="en-US" sz="1100" spc="50" dirty="0"/>
              <a:t> </a:t>
            </a:r>
            <a:r>
              <a:rPr lang="en-US" sz="1100" spc="-35" dirty="0"/>
              <a:t>materials</a:t>
            </a:r>
            <a:r>
              <a:rPr lang="en-US" sz="1100" spc="55" dirty="0"/>
              <a:t> </a:t>
            </a:r>
            <a:r>
              <a:rPr lang="en-US" sz="1100" spc="-25" dirty="0"/>
              <a:t>published</a:t>
            </a:r>
            <a:r>
              <a:rPr lang="en-US" sz="1100" spc="50" dirty="0"/>
              <a:t> </a:t>
            </a:r>
            <a:r>
              <a:rPr lang="en-US" sz="1100" spc="-15" dirty="0"/>
              <a:t>on</a:t>
            </a:r>
            <a:r>
              <a:rPr lang="en-US" sz="1100" spc="55" dirty="0"/>
              <a:t> </a:t>
            </a:r>
            <a:r>
              <a:rPr lang="en-US" sz="1100" spc="-40" dirty="0"/>
              <a:t>the</a:t>
            </a:r>
            <a:r>
              <a:rPr lang="en-US" sz="1100" spc="50" dirty="0"/>
              <a:t> </a:t>
            </a:r>
            <a:r>
              <a:rPr lang="en-US" sz="1100" spc="5" dirty="0"/>
              <a:t>Micro2</a:t>
            </a:r>
            <a:r>
              <a:rPr lang="en-US" sz="1100" spc="55" dirty="0"/>
              <a:t> </a:t>
            </a:r>
            <a:r>
              <a:rPr lang="en-US" sz="1100" spc="-35" dirty="0"/>
              <a:t>project</a:t>
            </a:r>
            <a:r>
              <a:rPr lang="en-US" sz="1100" spc="50" dirty="0"/>
              <a:t> </a:t>
            </a:r>
            <a:r>
              <a:rPr lang="en-US" sz="1100" spc="-25" dirty="0"/>
              <a:t>website</a:t>
            </a:r>
            <a:r>
              <a:rPr lang="en-US" sz="1100" spc="50" dirty="0"/>
              <a:t> </a:t>
            </a:r>
            <a:r>
              <a:rPr lang="en-US" sz="1100" spc="-15" dirty="0"/>
              <a:t>are</a:t>
            </a:r>
            <a:r>
              <a:rPr lang="en-US" sz="1100" spc="55" dirty="0"/>
              <a:t> </a:t>
            </a:r>
            <a:r>
              <a:rPr lang="en-US" sz="1100" spc="-20" dirty="0"/>
              <a:t>classified</a:t>
            </a:r>
          </a:p>
          <a:p>
            <a:pPr marL="12700" marR="8890" algn="just">
              <a:lnSpc>
                <a:spcPct val="112500"/>
              </a:lnSpc>
            </a:pPr>
            <a:r>
              <a:rPr lang="en-US" sz="1100" spc="15" dirty="0"/>
              <a:t>as Open </a:t>
            </a:r>
            <a:r>
              <a:rPr lang="en-US" sz="1100" spc="-15" dirty="0"/>
              <a:t>Educational</a:t>
            </a:r>
            <a:r>
              <a:rPr lang="en-US" sz="1100" spc="-10" dirty="0"/>
              <a:t> </a:t>
            </a:r>
            <a:r>
              <a:rPr lang="en-US" sz="1100" spc="-15" dirty="0"/>
              <a:t>Resources'</a:t>
            </a:r>
            <a:r>
              <a:rPr lang="en-US" sz="1100" spc="-10" dirty="0"/>
              <a:t> (OER) </a:t>
            </a:r>
            <a:r>
              <a:rPr lang="en-US" sz="1100" dirty="0"/>
              <a:t>and </a:t>
            </a:r>
            <a:r>
              <a:rPr lang="en-US" sz="1100" spc="5" dirty="0"/>
              <a:t>can </a:t>
            </a:r>
            <a:r>
              <a:rPr lang="en-US" sz="1100" dirty="0"/>
              <a:t>be </a:t>
            </a:r>
            <a:r>
              <a:rPr lang="en-US" sz="1100" spc="-45" dirty="0"/>
              <a:t>freely</a:t>
            </a:r>
            <a:r>
              <a:rPr lang="en-US" sz="1100" spc="-40" dirty="0"/>
              <a:t> </a:t>
            </a:r>
            <a:r>
              <a:rPr lang="en-US" sz="1100" spc="-45" dirty="0"/>
              <a:t>(without</a:t>
            </a:r>
            <a:r>
              <a:rPr lang="en-US" sz="1100" spc="-40" dirty="0"/>
              <a:t> </a:t>
            </a:r>
            <a:r>
              <a:rPr lang="en-US" sz="1100" spc="-35" dirty="0"/>
              <a:t>permission</a:t>
            </a:r>
            <a:r>
              <a:rPr lang="en-US" sz="1100" spc="-30" dirty="0"/>
              <a:t> </a:t>
            </a:r>
            <a:r>
              <a:rPr lang="en-US" sz="1100" spc="-15" dirty="0"/>
              <a:t>of</a:t>
            </a:r>
            <a:r>
              <a:rPr lang="en-US" sz="1100" spc="-10" dirty="0"/>
              <a:t> </a:t>
            </a:r>
            <a:r>
              <a:rPr lang="en-US" sz="1100" spc="-50" dirty="0"/>
              <a:t>their</a:t>
            </a:r>
            <a:r>
              <a:rPr lang="en-US" sz="1100" spc="-45" dirty="0"/>
              <a:t> </a:t>
            </a:r>
            <a:r>
              <a:rPr lang="en-US" sz="1100" spc="-35" dirty="0"/>
              <a:t>creators):</a:t>
            </a:r>
            <a:r>
              <a:rPr lang="en-US" sz="1100" spc="-30" dirty="0"/>
              <a:t> </a:t>
            </a:r>
            <a:r>
              <a:rPr lang="en-US" sz="1100" spc="-20" dirty="0"/>
              <a:t>downloaded,</a:t>
            </a:r>
            <a:r>
              <a:rPr lang="en-US" sz="1100" spc="-15" dirty="0"/>
              <a:t> </a:t>
            </a:r>
            <a:r>
              <a:rPr lang="en-US" sz="1100" spc="-40" dirty="0"/>
              <a:t>used, </a:t>
            </a:r>
            <a:r>
              <a:rPr lang="en-US" sz="1100" spc="-290" dirty="0"/>
              <a:t> </a:t>
            </a:r>
            <a:r>
              <a:rPr lang="en-US" sz="1100" spc="-40" dirty="0"/>
              <a:t>reused,</a:t>
            </a:r>
            <a:r>
              <a:rPr lang="en-US" sz="1100" spc="-35" dirty="0"/>
              <a:t> </a:t>
            </a:r>
            <a:r>
              <a:rPr lang="en-US" sz="1100" spc="-25" dirty="0"/>
              <a:t>copied,</a:t>
            </a:r>
            <a:r>
              <a:rPr lang="en-US" sz="1100" spc="-30" dirty="0"/>
              <a:t> </a:t>
            </a:r>
            <a:r>
              <a:rPr lang="en-US" sz="1100" spc="-15" dirty="0"/>
              <a:t>adapted,</a:t>
            </a:r>
            <a:r>
              <a:rPr lang="en-US" sz="1100" spc="-35" dirty="0"/>
              <a:t> </a:t>
            </a:r>
            <a:r>
              <a:rPr lang="en-US" sz="1100" dirty="0"/>
              <a:t>and</a:t>
            </a:r>
            <a:r>
              <a:rPr lang="en-US" sz="1100" spc="-30" dirty="0"/>
              <a:t> </a:t>
            </a:r>
            <a:r>
              <a:rPr lang="en-US" sz="1100" spc="-15" dirty="0"/>
              <a:t>shared</a:t>
            </a:r>
            <a:r>
              <a:rPr lang="en-US" sz="1100" spc="-35" dirty="0"/>
              <a:t> by</a:t>
            </a:r>
            <a:r>
              <a:rPr lang="en-US" sz="1100" spc="-30" dirty="0"/>
              <a:t> </a:t>
            </a:r>
            <a:r>
              <a:rPr lang="en-US" sz="1100" spc="-50" dirty="0"/>
              <a:t>users,</a:t>
            </a:r>
            <a:r>
              <a:rPr lang="en-US" sz="1100" spc="-30" dirty="0"/>
              <a:t> </a:t>
            </a:r>
            <a:r>
              <a:rPr lang="en-US" sz="1100" spc="-50" dirty="0"/>
              <a:t>with</a:t>
            </a:r>
            <a:r>
              <a:rPr lang="en-US" sz="1100" spc="-35" dirty="0"/>
              <a:t> </a:t>
            </a:r>
            <a:r>
              <a:rPr lang="en-US" sz="1100" spc="-40" dirty="0"/>
              <a:t>information</a:t>
            </a:r>
            <a:r>
              <a:rPr lang="en-US" sz="1100" spc="-30" dirty="0"/>
              <a:t> </a:t>
            </a:r>
            <a:r>
              <a:rPr lang="en-US" sz="1100" spc="-15" dirty="0"/>
              <a:t>about</a:t>
            </a:r>
            <a:r>
              <a:rPr lang="en-US" sz="1100" spc="-35" dirty="0"/>
              <a:t> </a:t>
            </a:r>
            <a:r>
              <a:rPr lang="en-US" sz="1100" spc="-40" dirty="0"/>
              <a:t>the</a:t>
            </a:r>
            <a:r>
              <a:rPr lang="en-US" sz="1100" spc="-30" dirty="0"/>
              <a:t> </a:t>
            </a:r>
            <a:r>
              <a:rPr lang="en-US" sz="1100" spc="-20" dirty="0"/>
              <a:t>source</a:t>
            </a:r>
            <a:r>
              <a:rPr lang="en-US" sz="1100" spc="-35" dirty="0"/>
              <a:t> </a:t>
            </a:r>
            <a:r>
              <a:rPr lang="en-US" sz="1100" spc="-15" dirty="0"/>
              <a:t>of</a:t>
            </a:r>
            <a:r>
              <a:rPr lang="en-US" sz="1100" spc="-30" dirty="0"/>
              <a:t> </a:t>
            </a:r>
            <a:r>
              <a:rPr lang="en-US" sz="1100" spc="-50" dirty="0"/>
              <a:t>their</a:t>
            </a:r>
            <a:r>
              <a:rPr lang="en-US" sz="1100" spc="-30" dirty="0"/>
              <a:t> </a:t>
            </a:r>
            <a:r>
              <a:rPr lang="en-US" sz="1100" spc="-40" dirty="0"/>
              <a:t>origin.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9CA91D68-3D95-5DA5-8458-8E7C0996C784}"/>
              </a:ext>
            </a:extLst>
          </p:cNvPr>
          <p:cNvPicPr/>
          <p:nvPr userDrawn="1"/>
        </p:nvPicPr>
        <p:blipFill>
          <a:blip r:embed="rId13" cstate="print"/>
          <a:stretch>
            <a:fillRect/>
          </a:stretch>
        </p:blipFill>
        <p:spPr>
          <a:xfrm>
            <a:off x="9057644" y="9243513"/>
            <a:ext cx="1371599" cy="485774"/>
          </a:xfrm>
          <a:prstGeom prst="rect">
            <a:avLst/>
          </a:prstGeom>
        </p:spPr>
      </p:pic>
      <p:pic>
        <p:nvPicPr>
          <p:cNvPr id="8" name="object 3">
            <a:extLst>
              <a:ext uri="{FF2B5EF4-FFF2-40B4-BE49-F238E27FC236}">
                <a16:creationId xmlns:a16="http://schemas.microsoft.com/office/drawing/2014/main" id="{4FBA9ED2-D601-FE7D-0A67-3FF91FC7BA48}"/>
              </a:ext>
            </a:extLst>
          </p:cNvPr>
          <p:cNvPicPr/>
          <p:nvPr userDrawn="1"/>
        </p:nvPicPr>
        <p:blipFill>
          <a:blip r:embed="rId14" cstate="print"/>
          <a:stretch>
            <a:fillRect/>
          </a:stretch>
        </p:blipFill>
        <p:spPr>
          <a:xfrm>
            <a:off x="1028700" y="9273088"/>
            <a:ext cx="2190749" cy="457199"/>
          </a:xfrm>
          <a:prstGeom prst="rect">
            <a:avLst/>
          </a:prstGeom>
        </p:spPr>
      </p:pic>
      <p:grpSp>
        <p:nvGrpSpPr>
          <p:cNvPr id="9" name="object 4">
            <a:extLst>
              <a:ext uri="{FF2B5EF4-FFF2-40B4-BE49-F238E27FC236}">
                <a16:creationId xmlns:a16="http://schemas.microsoft.com/office/drawing/2014/main" id="{8A54CEDF-571B-5F98-63D0-7DF21AC5A21A}"/>
              </a:ext>
            </a:extLst>
          </p:cNvPr>
          <p:cNvGrpSpPr/>
          <p:nvPr userDrawn="1"/>
        </p:nvGrpSpPr>
        <p:grpSpPr>
          <a:xfrm>
            <a:off x="0" y="1"/>
            <a:ext cx="18275935" cy="2587625"/>
            <a:chOff x="0" y="1"/>
            <a:chExt cx="18275935" cy="2587625"/>
          </a:xfrm>
        </p:grpSpPr>
        <p:sp>
          <p:nvSpPr>
            <p:cNvPr id="10" name="object 5">
              <a:extLst>
                <a:ext uri="{FF2B5EF4-FFF2-40B4-BE49-F238E27FC236}">
                  <a16:creationId xmlns:a16="http://schemas.microsoft.com/office/drawing/2014/main" id="{AB1352E5-DE9A-32C3-0CCC-FCEAE04C80B8}"/>
                </a:ext>
              </a:extLst>
            </p:cNvPr>
            <p:cNvSpPr/>
            <p:nvPr/>
          </p:nvSpPr>
          <p:spPr>
            <a:xfrm>
              <a:off x="0" y="1609445"/>
              <a:ext cx="917575" cy="85725"/>
            </a:xfrm>
            <a:custGeom>
              <a:avLst/>
              <a:gdLst/>
              <a:ahLst/>
              <a:cxnLst/>
              <a:rect l="l" t="t" r="r" b="b"/>
              <a:pathLst>
                <a:path w="917575" h="85725">
                  <a:moveTo>
                    <a:pt x="0" y="0"/>
                  </a:moveTo>
                  <a:lnTo>
                    <a:pt x="917395" y="0"/>
                  </a:lnTo>
                  <a:lnTo>
                    <a:pt x="917395" y="85724"/>
                  </a:lnTo>
                  <a:lnTo>
                    <a:pt x="0" y="85724"/>
                  </a:lnTo>
                  <a:lnTo>
                    <a:pt x="0" y="0"/>
                  </a:lnTo>
                  <a:close/>
                </a:path>
              </a:pathLst>
            </a:custGeom>
            <a:solidFill>
              <a:srgbClr val="0403FE"/>
            </a:solidFill>
          </p:spPr>
          <p:txBody>
            <a:bodyPr wrap="square" lIns="0" tIns="0" rIns="0" bIns="0" rtlCol="0"/>
            <a:lstStyle/>
            <a:p>
              <a:endParaRPr dirty="0"/>
            </a:p>
          </p:txBody>
        </p:sp>
        <p:sp>
          <p:nvSpPr>
            <p:cNvPr id="11" name="object 6">
              <a:extLst>
                <a:ext uri="{FF2B5EF4-FFF2-40B4-BE49-F238E27FC236}">
                  <a16:creationId xmlns:a16="http://schemas.microsoft.com/office/drawing/2014/main" id="{4FD419B0-A7F0-0CA9-EF58-4D1E3AF6B0CF}"/>
                </a:ext>
              </a:extLst>
            </p:cNvPr>
            <p:cNvSpPr/>
            <p:nvPr/>
          </p:nvSpPr>
          <p:spPr>
            <a:xfrm>
              <a:off x="2174655" y="1096177"/>
              <a:ext cx="16101060" cy="85725"/>
            </a:xfrm>
            <a:custGeom>
              <a:avLst/>
              <a:gdLst/>
              <a:ahLst/>
              <a:cxnLst/>
              <a:rect l="l" t="t" r="r" b="b"/>
              <a:pathLst>
                <a:path w="16101060" h="85725">
                  <a:moveTo>
                    <a:pt x="16101001" y="85724"/>
                  </a:moveTo>
                  <a:lnTo>
                    <a:pt x="0" y="85724"/>
                  </a:lnTo>
                  <a:lnTo>
                    <a:pt x="0" y="0"/>
                  </a:lnTo>
                  <a:lnTo>
                    <a:pt x="16101001" y="0"/>
                  </a:lnTo>
                  <a:lnTo>
                    <a:pt x="16101001" y="85724"/>
                  </a:lnTo>
                  <a:close/>
                </a:path>
              </a:pathLst>
            </a:custGeom>
            <a:solidFill>
              <a:srgbClr val="FF0000"/>
            </a:solidFill>
          </p:spPr>
          <p:txBody>
            <a:bodyPr wrap="square" lIns="0" tIns="0" rIns="0" bIns="0" rtlCol="0"/>
            <a:lstStyle/>
            <a:p>
              <a:endParaRPr dirty="0"/>
            </a:p>
          </p:txBody>
        </p:sp>
        <p:pic>
          <p:nvPicPr>
            <p:cNvPr id="12" name="object 7">
              <a:extLst>
                <a:ext uri="{FF2B5EF4-FFF2-40B4-BE49-F238E27FC236}">
                  <a16:creationId xmlns:a16="http://schemas.microsoft.com/office/drawing/2014/main" id="{761E1C92-7B1F-59CF-8E15-55D46A93E4CA}"/>
                </a:ext>
              </a:extLst>
            </p:cNvPr>
            <p:cNvPicPr/>
            <p:nvPr/>
          </p:nvPicPr>
          <p:blipFill>
            <a:blip r:embed="rId15" cstate="print"/>
            <a:stretch>
              <a:fillRect/>
            </a:stretch>
          </p:blipFill>
          <p:spPr>
            <a:xfrm>
              <a:off x="802896" y="697012"/>
              <a:ext cx="4238624" cy="1590674"/>
            </a:xfrm>
            <a:prstGeom prst="rect">
              <a:avLst/>
            </a:prstGeom>
          </p:spPr>
        </p:pic>
        <p:sp>
          <p:nvSpPr>
            <p:cNvPr id="13" name="object 8">
              <a:extLst>
                <a:ext uri="{FF2B5EF4-FFF2-40B4-BE49-F238E27FC236}">
                  <a16:creationId xmlns:a16="http://schemas.microsoft.com/office/drawing/2014/main" id="{52B49F5C-FF10-59CF-2EA3-152C27CB01A2}"/>
                </a:ext>
              </a:extLst>
            </p:cNvPr>
            <p:cNvSpPr/>
            <p:nvPr/>
          </p:nvSpPr>
          <p:spPr>
            <a:xfrm>
              <a:off x="1354510" y="1"/>
              <a:ext cx="85725" cy="953769"/>
            </a:xfrm>
            <a:custGeom>
              <a:avLst/>
              <a:gdLst/>
              <a:ahLst/>
              <a:cxnLst/>
              <a:rect l="l" t="t" r="r" b="b"/>
              <a:pathLst>
                <a:path w="85725" h="953769">
                  <a:moveTo>
                    <a:pt x="0" y="0"/>
                  </a:moveTo>
                  <a:lnTo>
                    <a:pt x="85724" y="0"/>
                  </a:lnTo>
                  <a:lnTo>
                    <a:pt x="85724" y="953484"/>
                  </a:lnTo>
                  <a:lnTo>
                    <a:pt x="0" y="953484"/>
                  </a:lnTo>
                  <a:lnTo>
                    <a:pt x="0" y="0"/>
                  </a:lnTo>
                  <a:close/>
                </a:path>
              </a:pathLst>
            </a:custGeom>
            <a:solidFill>
              <a:srgbClr val="FF8B00"/>
            </a:solidFill>
          </p:spPr>
          <p:txBody>
            <a:bodyPr wrap="square" lIns="0" tIns="0" rIns="0" bIns="0" rtlCol="0"/>
            <a:lstStyle/>
            <a:p>
              <a:endParaRPr dirty="0"/>
            </a:p>
          </p:txBody>
        </p:sp>
        <p:sp>
          <p:nvSpPr>
            <p:cNvPr id="14" name="object 9">
              <a:extLst>
                <a:ext uri="{FF2B5EF4-FFF2-40B4-BE49-F238E27FC236}">
                  <a16:creationId xmlns:a16="http://schemas.microsoft.com/office/drawing/2014/main" id="{42A8B4F5-AB2F-94AE-54C4-F175D466A322}"/>
                </a:ext>
              </a:extLst>
            </p:cNvPr>
            <p:cNvSpPr/>
            <p:nvPr/>
          </p:nvSpPr>
          <p:spPr>
            <a:xfrm>
              <a:off x="1596656" y="2074303"/>
              <a:ext cx="513715" cy="513080"/>
            </a:xfrm>
            <a:custGeom>
              <a:avLst/>
              <a:gdLst/>
              <a:ahLst/>
              <a:cxnLst/>
              <a:rect l="l" t="t" r="r" b="b"/>
              <a:pathLst>
                <a:path w="513714" h="513080">
                  <a:moveTo>
                    <a:pt x="513689" y="427253"/>
                  </a:moveTo>
                  <a:lnTo>
                    <a:pt x="85877" y="427253"/>
                  </a:lnTo>
                  <a:lnTo>
                    <a:pt x="85877" y="0"/>
                  </a:lnTo>
                  <a:lnTo>
                    <a:pt x="152" y="0"/>
                  </a:lnTo>
                  <a:lnTo>
                    <a:pt x="152" y="427253"/>
                  </a:lnTo>
                  <a:lnTo>
                    <a:pt x="0" y="427253"/>
                  </a:lnTo>
                  <a:lnTo>
                    <a:pt x="0" y="512978"/>
                  </a:lnTo>
                  <a:lnTo>
                    <a:pt x="513689" y="512978"/>
                  </a:lnTo>
                  <a:lnTo>
                    <a:pt x="513689" y="427253"/>
                  </a:lnTo>
                  <a:close/>
                </a:path>
              </a:pathLst>
            </a:custGeom>
            <a:solidFill>
              <a:srgbClr val="83AA36"/>
            </a:solidFill>
          </p:spPr>
          <p:txBody>
            <a:bodyPr wrap="square" lIns="0" tIns="0" rIns="0" bIns="0" rtlCol="0"/>
            <a:lstStyle/>
            <a:p>
              <a:endParaRPr dirty="0"/>
            </a:p>
          </p:txBody>
        </p:sp>
      </p:grpSp>
      <p:sp>
        <p:nvSpPr>
          <p:cNvPr id="15" name="object 10">
            <a:extLst>
              <a:ext uri="{FF2B5EF4-FFF2-40B4-BE49-F238E27FC236}">
                <a16:creationId xmlns:a16="http://schemas.microsoft.com/office/drawing/2014/main" id="{71A36CFA-168B-0C0F-A222-08765EFCF3E6}"/>
              </a:ext>
            </a:extLst>
          </p:cNvPr>
          <p:cNvSpPr txBox="1"/>
          <p:nvPr userDrawn="1"/>
        </p:nvSpPr>
        <p:spPr>
          <a:xfrm>
            <a:off x="2291459" y="2361979"/>
            <a:ext cx="1828164" cy="254000"/>
          </a:xfrm>
          <a:prstGeom prst="rect">
            <a:avLst/>
          </a:prstGeom>
        </p:spPr>
        <p:txBody>
          <a:bodyPr vert="horz" wrap="square" lIns="0" tIns="12065" rIns="0" bIns="0" rtlCol="0">
            <a:spAutoFit/>
          </a:bodyPr>
          <a:lstStyle/>
          <a:p>
            <a:pPr marL="12700">
              <a:lnSpc>
                <a:spcPct val="100000"/>
              </a:lnSpc>
              <a:spcBef>
                <a:spcPts val="95"/>
              </a:spcBef>
            </a:pPr>
            <a:r>
              <a:rPr sz="1500" spc="-40" dirty="0">
                <a:solidFill>
                  <a:srgbClr val="83AA36"/>
                </a:solidFill>
                <a:latin typeface="Trebuchet MS"/>
                <a:cs typeface="Trebuchet MS"/>
                <a:hlinkClick r:id="rId16"/>
              </a:rPr>
              <a:t>www.digitalmicro2.eu</a:t>
            </a:r>
            <a:endParaRPr sz="1500" dirty="0">
              <a:latin typeface="Trebuchet MS"/>
              <a:cs typeface="Trebuchet MS"/>
            </a:endParaRPr>
          </a:p>
        </p:txBody>
      </p:sp>
      <p:sp>
        <p:nvSpPr>
          <p:cNvPr id="18" name="object 11">
            <a:extLst>
              <a:ext uri="{FF2B5EF4-FFF2-40B4-BE49-F238E27FC236}">
                <a16:creationId xmlns:a16="http://schemas.microsoft.com/office/drawing/2014/main" id="{5AC0B17A-CFF1-D8B9-3A89-1FE6A76E94C5}"/>
              </a:ext>
            </a:extLst>
          </p:cNvPr>
          <p:cNvSpPr txBox="1">
            <a:spLocks/>
          </p:cNvSpPr>
          <p:nvPr userDrawn="1"/>
        </p:nvSpPr>
        <p:spPr>
          <a:xfrm>
            <a:off x="3298958" y="9243986"/>
            <a:ext cx="5481320" cy="547714"/>
          </a:xfrm>
          <a:prstGeom prst="rect">
            <a:avLst/>
          </a:prstGeom>
        </p:spPr>
        <p:txBody>
          <a:bodyPr vert="horz" wrap="square" lIns="0" tIns="6350" rIns="0" bIns="0"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just">
              <a:spcBef>
                <a:spcPts val="50"/>
              </a:spcBef>
            </a:pPr>
            <a:r>
              <a:rPr lang="en-US" sz="1100" spc="-65" dirty="0"/>
              <a:t>The</a:t>
            </a:r>
            <a:r>
              <a:rPr lang="en-US" sz="1100" spc="105" dirty="0"/>
              <a:t> </a:t>
            </a:r>
            <a:r>
              <a:rPr lang="en-US" sz="1100" spc="-15" dirty="0"/>
              <a:t>European</a:t>
            </a:r>
            <a:r>
              <a:rPr lang="en-US" sz="1100" spc="105" dirty="0"/>
              <a:t> </a:t>
            </a:r>
            <a:r>
              <a:rPr lang="en-US" sz="1100" spc="-15" dirty="0"/>
              <a:t>Commission's</a:t>
            </a:r>
            <a:r>
              <a:rPr lang="en-US" sz="1100" spc="105" dirty="0"/>
              <a:t> </a:t>
            </a:r>
            <a:r>
              <a:rPr lang="en-US" sz="1100" spc="-25" dirty="0"/>
              <a:t>support</a:t>
            </a:r>
            <a:r>
              <a:rPr lang="en-US" sz="1100" spc="105" dirty="0"/>
              <a:t> </a:t>
            </a:r>
            <a:r>
              <a:rPr lang="en-US" sz="1100" spc="-35" dirty="0"/>
              <a:t>for</a:t>
            </a:r>
            <a:r>
              <a:rPr lang="en-US" sz="1100" spc="105" dirty="0"/>
              <a:t> </a:t>
            </a:r>
            <a:r>
              <a:rPr lang="en-US" sz="1100" spc="-40" dirty="0"/>
              <a:t>the</a:t>
            </a:r>
            <a:r>
              <a:rPr lang="en-US" sz="1100" spc="110" dirty="0"/>
              <a:t> </a:t>
            </a:r>
            <a:r>
              <a:rPr lang="en-US" sz="1100" spc="-25" dirty="0"/>
              <a:t>production</a:t>
            </a:r>
            <a:r>
              <a:rPr lang="en-US" sz="1100" spc="105" dirty="0"/>
              <a:t> </a:t>
            </a:r>
            <a:r>
              <a:rPr lang="en-US" sz="1100" spc="-15" dirty="0"/>
              <a:t>of</a:t>
            </a:r>
            <a:r>
              <a:rPr lang="en-US" sz="1100" spc="105" dirty="0"/>
              <a:t> </a:t>
            </a:r>
            <a:r>
              <a:rPr lang="en-US" sz="1100" spc="-45" dirty="0"/>
              <a:t>this</a:t>
            </a:r>
            <a:r>
              <a:rPr lang="en-US" sz="1100" spc="105" dirty="0"/>
              <a:t> </a:t>
            </a:r>
            <a:r>
              <a:rPr lang="en-US" sz="1100" spc="-25" dirty="0"/>
              <a:t>publication</a:t>
            </a:r>
            <a:r>
              <a:rPr lang="en-US" sz="1100" spc="105" dirty="0"/>
              <a:t> </a:t>
            </a:r>
            <a:r>
              <a:rPr lang="en-US" sz="1100" dirty="0"/>
              <a:t>does</a:t>
            </a:r>
            <a:r>
              <a:rPr lang="en-US" sz="1100" spc="110" dirty="0"/>
              <a:t> </a:t>
            </a:r>
            <a:r>
              <a:rPr lang="en-US" sz="1100" spc="-35" dirty="0"/>
              <a:t>not</a:t>
            </a:r>
            <a:r>
              <a:rPr lang="en-US" sz="1100" spc="105" dirty="0"/>
              <a:t> </a:t>
            </a:r>
            <a:r>
              <a:rPr lang="en-US" sz="1100" spc="-35" dirty="0"/>
              <a:t>constitute</a:t>
            </a:r>
            <a:r>
              <a:rPr lang="en-US" sz="1100" spc="105" dirty="0"/>
              <a:t> </a:t>
            </a:r>
            <a:r>
              <a:rPr lang="en-US" sz="1100" dirty="0"/>
              <a:t>an</a:t>
            </a:r>
          </a:p>
          <a:p>
            <a:pPr marL="12700" marR="5715" algn="just">
              <a:lnSpc>
                <a:spcPct val="112500"/>
              </a:lnSpc>
            </a:pPr>
            <a:r>
              <a:rPr lang="en-US" sz="1100" spc="-30" dirty="0"/>
              <a:t>endorsement</a:t>
            </a:r>
            <a:r>
              <a:rPr lang="en-US" sz="1100" spc="175" dirty="0"/>
              <a:t> </a:t>
            </a:r>
            <a:r>
              <a:rPr lang="en-US" sz="1100" spc="-15" dirty="0"/>
              <a:t>of</a:t>
            </a:r>
            <a:r>
              <a:rPr lang="en-US" sz="1100" spc="180" dirty="0"/>
              <a:t> </a:t>
            </a:r>
            <a:r>
              <a:rPr lang="en-US" sz="1100" spc="-40" dirty="0"/>
              <a:t>the</a:t>
            </a:r>
            <a:r>
              <a:rPr lang="en-US" sz="1100" spc="180" dirty="0"/>
              <a:t> </a:t>
            </a:r>
            <a:r>
              <a:rPr lang="en-US" sz="1100" spc="-40" dirty="0"/>
              <a:t>contents,</a:t>
            </a:r>
            <a:r>
              <a:rPr lang="en-US" sz="1100" spc="180" dirty="0"/>
              <a:t> </a:t>
            </a:r>
            <a:r>
              <a:rPr lang="en-US" sz="1100" spc="-30" dirty="0"/>
              <a:t>which</a:t>
            </a:r>
            <a:r>
              <a:rPr lang="en-US" sz="1100" spc="180" dirty="0"/>
              <a:t> </a:t>
            </a:r>
            <a:r>
              <a:rPr lang="en-US" sz="1100" spc="-35" dirty="0"/>
              <a:t>reflect</a:t>
            </a:r>
            <a:r>
              <a:rPr lang="en-US" sz="1100" spc="175" dirty="0"/>
              <a:t> </a:t>
            </a:r>
            <a:r>
              <a:rPr lang="en-US" sz="1100" spc="-40" dirty="0"/>
              <a:t>the</a:t>
            </a:r>
            <a:r>
              <a:rPr lang="en-US" sz="1100" spc="180" dirty="0"/>
              <a:t> </a:t>
            </a:r>
            <a:r>
              <a:rPr lang="en-US" sz="1100" spc="-35" dirty="0"/>
              <a:t>views</a:t>
            </a:r>
            <a:r>
              <a:rPr lang="en-US" sz="1100" spc="180" dirty="0"/>
              <a:t> </a:t>
            </a:r>
            <a:r>
              <a:rPr lang="en-US" sz="1100" spc="-45" dirty="0"/>
              <a:t>only</a:t>
            </a:r>
            <a:r>
              <a:rPr lang="en-US" sz="1100" spc="180" dirty="0"/>
              <a:t> </a:t>
            </a:r>
            <a:r>
              <a:rPr lang="en-US" sz="1100" spc="-15" dirty="0"/>
              <a:t>of</a:t>
            </a:r>
            <a:r>
              <a:rPr lang="en-US" sz="1100" spc="180" dirty="0"/>
              <a:t> </a:t>
            </a:r>
            <a:r>
              <a:rPr lang="en-US" sz="1100" spc="-40" dirty="0"/>
              <a:t>the</a:t>
            </a:r>
            <a:r>
              <a:rPr lang="en-US" sz="1100" spc="175" dirty="0"/>
              <a:t> </a:t>
            </a:r>
            <a:r>
              <a:rPr lang="en-US" sz="1100" spc="-45" dirty="0"/>
              <a:t>authors,</a:t>
            </a:r>
            <a:r>
              <a:rPr lang="en-US" sz="1100" spc="180" dirty="0"/>
              <a:t> </a:t>
            </a:r>
            <a:r>
              <a:rPr lang="en-US" sz="1100" dirty="0"/>
              <a:t>and</a:t>
            </a:r>
            <a:r>
              <a:rPr lang="en-US" sz="1100" spc="180" dirty="0"/>
              <a:t> </a:t>
            </a:r>
            <a:r>
              <a:rPr lang="en-US" sz="1100" spc="-40" dirty="0"/>
              <a:t>the</a:t>
            </a:r>
            <a:r>
              <a:rPr lang="en-US" sz="1100" spc="180" dirty="0"/>
              <a:t> </a:t>
            </a:r>
            <a:r>
              <a:rPr lang="en-US" sz="1100" spc="-20" dirty="0"/>
              <a:t>Commission </a:t>
            </a:r>
            <a:r>
              <a:rPr lang="en-US" sz="1100" spc="-285" dirty="0"/>
              <a:t> </a:t>
            </a:r>
            <a:r>
              <a:rPr lang="en-US" sz="1100" spc="-15" dirty="0"/>
              <a:t>cannot</a:t>
            </a:r>
            <a:r>
              <a:rPr lang="en-US" sz="1100" spc="-35" dirty="0"/>
              <a:t> </a:t>
            </a:r>
            <a:r>
              <a:rPr lang="en-US" sz="1100" dirty="0"/>
              <a:t>be</a:t>
            </a:r>
            <a:r>
              <a:rPr lang="en-US" sz="1100" spc="-30" dirty="0"/>
              <a:t> held </a:t>
            </a:r>
            <a:r>
              <a:rPr lang="en-US" sz="1100" spc="-25" dirty="0"/>
              <a:t>responsible</a:t>
            </a:r>
            <a:r>
              <a:rPr lang="en-US" sz="1100" spc="-30" dirty="0"/>
              <a:t> </a:t>
            </a:r>
            <a:r>
              <a:rPr lang="en-US" sz="1100" spc="-35" dirty="0"/>
              <a:t>for</a:t>
            </a:r>
            <a:r>
              <a:rPr lang="en-US" sz="1100" spc="-30" dirty="0"/>
              <a:t> </a:t>
            </a:r>
            <a:r>
              <a:rPr lang="en-US" sz="1100" spc="-25" dirty="0"/>
              <a:t>any</a:t>
            </a:r>
            <a:r>
              <a:rPr lang="en-US" sz="1100" spc="-35" dirty="0"/>
              <a:t> </a:t>
            </a:r>
            <a:r>
              <a:rPr lang="en-US" sz="1100" spc="-20" dirty="0"/>
              <a:t>use</a:t>
            </a:r>
            <a:r>
              <a:rPr lang="en-US" sz="1100" spc="-30" dirty="0"/>
              <a:t> which </a:t>
            </a:r>
            <a:r>
              <a:rPr lang="en-US" sz="1100" spc="-35" dirty="0"/>
              <a:t>may</a:t>
            </a:r>
            <a:r>
              <a:rPr lang="en-US" sz="1100" spc="-30" dirty="0"/>
              <a:t> </a:t>
            </a:r>
            <a:r>
              <a:rPr lang="en-US" sz="1100" dirty="0"/>
              <a:t>be</a:t>
            </a:r>
            <a:r>
              <a:rPr lang="en-US" sz="1100" spc="-30" dirty="0"/>
              <a:t> </a:t>
            </a:r>
            <a:r>
              <a:rPr lang="en-US" sz="1100" spc="-10" dirty="0"/>
              <a:t>made</a:t>
            </a:r>
            <a:r>
              <a:rPr lang="en-US" sz="1100" spc="-35" dirty="0"/>
              <a:t> </a:t>
            </a:r>
            <a:r>
              <a:rPr lang="en-US" sz="1100" spc="-15" dirty="0"/>
              <a:t>of</a:t>
            </a:r>
            <a:r>
              <a:rPr lang="en-US" sz="1100" spc="-30" dirty="0"/>
              <a:t> </a:t>
            </a:r>
            <a:r>
              <a:rPr lang="en-US" sz="1100" spc="-40" dirty="0"/>
              <a:t>the</a:t>
            </a:r>
            <a:r>
              <a:rPr lang="en-US" sz="1100" spc="-30" dirty="0"/>
              <a:t> </a:t>
            </a:r>
            <a:r>
              <a:rPr lang="en-US" sz="1100" spc="-40" dirty="0"/>
              <a:t>information</a:t>
            </a:r>
            <a:r>
              <a:rPr lang="en-US" sz="1100" spc="-30" dirty="0"/>
              <a:t> </a:t>
            </a:r>
            <a:r>
              <a:rPr lang="en-US" sz="1100" spc="-15" dirty="0"/>
              <a:t>contained</a:t>
            </a:r>
            <a:r>
              <a:rPr lang="en-US" sz="1100" spc="-30" dirty="0"/>
              <a:t> </a:t>
            </a:r>
            <a:r>
              <a:rPr lang="en-US" sz="1100" spc="-50" dirty="0"/>
              <a:t>therein.</a:t>
            </a:r>
          </a:p>
        </p:txBody>
      </p:sp>
      <p:sp>
        <p:nvSpPr>
          <p:cNvPr id="19" name="object 12">
            <a:extLst>
              <a:ext uri="{FF2B5EF4-FFF2-40B4-BE49-F238E27FC236}">
                <a16:creationId xmlns:a16="http://schemas.microsoft.com/office/drawing/2014/main" id="{BB3CA3E2-5527-6903-9404-F9D639CD487B}"/>
              </a:ext>
            </a:extLst>
          </p:cNvPr>
          <p:cNvSpPr txBox="1">
            <a:spLocks/>
          </p:cNvSpPr>
          <p:nvPr userDrawn="1"/>
        </p:nvSpPr>
        <p:spPr>
          <a:xfrm>
            <a:off x="10702101" y="9243986"/>
            <a:ext cx="6569709" cy="547714"/>
          </a:xfrm>
          <a:prstGeom prst="rect">
            <a:avLst/>
          </a:prstGeom>
        </p:spPr>
        <p:txBody>
          <a:bodyPr vert="horz" wrap="square" lIns="0" tIns="6350" rIns="0" bIns="0"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just">
              <a:spcBef>
                <a:spcPts val="50"/>
              </a:spcBef>
            </a:pPr>
            <a:r>
              <a:rPr lang="en-US" sz="1100" spc="-15" dirty="0"/>
              <a:t>Legal</a:t>
            </a:r>
            <a:r>
              <a:rPr lang="en-US" sz="1100" spc="50" dirty="0"/>
              <a:t> </a:t>
            </a:r>
            <a:r>
              <a:rPr lang="en-US" sz="1100" spc="-25" dirty="0"/>
              <a:t>description</a:t>
            </a:r>
            <a:r>
              <a:rPr lang="en-US" sz="1100" spc="50" dirty="0"/>
              <a:t> </a:t>
            </a:r>
            <a:r>
              <a:rPr lang="en-US" sz="1100" spc="20" dirty="0"/>
              <a:t>–</a:t>
            </a:r>
            <a:r>
              <a:rPr lang="en-US" sz="1100" spc="55" dirty="0"/>
              <a:t> </a:t>
            </a:r>
            <a:r>
              <a:rPr lang="en-US" sz="1100" spc="-15" dirty="0"/>
              <a:t>Creative</a:t>
            </a:r>
            <a:r>
              <a:rPr lang="en-US" sz="1100" spc="50" dirty="0"/>
              <a:t> </a:t>
            </a:r>
            <a:r>
              <a:rPr lang="en-US" sz="1100" spc="-10" dirty="0"/>
              <a:t>Commons</a:t>
            </a:r>
            <a:r>
              <a:rPr lang="en-US" sz="1100" spc="55" dirty="0"/>
              <a:t> </a:t>
            </a:r>
            <a:r>
              <a:rPr lang="en-US" sz="1100" spc="-30" dirty="0"/>
              <a:t>licensing:</a:t>
            </a:r>
            <a:r>
              <a:rPr lang="en-US" sz="1100" spc="50" dirty="0"/>
              <a:t> </a:t>
            </a:r>
            <a:r>
              <a:rPr lang="en-US" sz="1100" spc="-65" dirty="0"/>
              <a:t>The</a:t>
            </a:r>
            <a:r>
              <a:rPr lang="en-US" sz="1100" spc="50" dirty="0"/>
              <a:t> </a:t>
            </a:r>
            <a:r>
              <a:rPr lang="en-US" sz="1100" spc="-35" dirty="0"/>
              <a:t>materials</a:t>
            </a:r>
            <a:r>
              <a:rPr lang="en-US" sz="1100" spc="55" dirty="0"/>
              <a:t> </a:t>
            </a:r>
            <a:r>
              <a:rPr lang="en-US" sz="1100" spc="-25" dirty="0"/>
              <a:t>published</a:t>
            </a:r>
            <a:r>
              <a:rPr lang="en-US" sz="1100" spc="50" dirty="0"/>
              <a:t> </a:t>
            </a:r>
            <a:r>
              <a:rPr lang="en-US" sz="1100" spc="-15" dirty="0"/>
              <a:t>on</a:t>
            </a:r>
            <a:r>
              <a:rPr lang="en-US" sz="1100" spc="55" dirty="0"/>
              <a:t> </a:t>
            </a:r>
            <a:r>
              <a:rPr lang="en-US" sz="1100" spc="-40" dirty="0"/>
              <a:t>the</a:t>
            </a:r>
            <a:r>
              <a:rPr lang="en-US" sz="1100" spc="50" dirty="0"/>
              <a:t> </a:t>
            </a:r>
            <a:r>
              <a:rPr lang="en-US" sz="1100" spc="5" dirty="0"/>
              <a:t>Micro2</a:t>
            </a:r>
            <a:r>
              <a:rPr lang="en-US" sz="1100" spc="55" dirty="0"/>
              <a:t> </a:t>
            </a:r>
            <a:r>
              <a:rPr lang="en-US" sz="1100" spc="-35" dirty="0"/>
              <a:t>project</a:t>
            </a:r>
            <a:r>
              <a:rPr lang="en-US" sz="1100" spc="50" dirty="0"/>
              <a:t> </a:t>
            </a:r>
            <a:r>
              <a:rPr lang="en-US" sz="1100" spc="-25" dirty="0"/>
              <a:t>website</a:t>
            </a:r>
            <a:r>
              <a:rPr lang="en-US" sz="1100" spc="50" dirty="0"/>
              <a:t> </a:t>
            </a:r>
            <a:r>
              <a:rPr lang="en-US" sz="1100" spc="-15" dirty="0"/>
              <a:t>are</a:t>
            </a:r>
            <a:r>
              <a:rPr lang="en-US" sz="1100" spc="55" dirty="0"/>
              <a:t> </a:t>
            </a:r>
            <a:r>
              <a:rPr lang="en-US" sz="1100" spc="-20" dirty="0"/>
              <a:t>classified</a:t>
            </a:r>
          </a:p>
          <a:p>
            <a:pPr marL="12700" marR="8890" algn="just">
              <a:lnSpc>
                <a:spcPct val="112500"/>
              </a:lnSpc>
            </a:pPr>
            <a:r>
              <a:rPr lang="en-US" sz="1100" spc="15" dirty="0"/>
              <a:t>as Open </a:t>
            </a:r>
            <a:r>
              <a:rPr lang="en-US" sz="1100" spc="-15" dirty="0"/>
              <a:t>Educational</a:t>
            </a:r>
            <a:r>
              <a:rPr lang="en-US" sz="1100" spc="-10" dirty="0"/>
              <a:t> </a:t>
            </a:r>
            <a:r>
              <a:rPr lang="en-US" sz="1100" spc="-15" dirty="0"/>
              <a:t>Resources'</a:t>
            </a:r>
            <a:r>
              <a:rPr lang="en-US" sz="1100" spc="-10" dirty="0"/>
              <a:t> (OER) </a:t>
            </a:r>
            <a:r>
              <a:rPr lang="en-US" sz="1100" dirty="0"/>
              <a:t>and </a:t>
            </a:r>
            <a:r>
              <a:rPr lang="en-US" sz="1100" spc="5" dirty="0"/>
              <a:t>can </a:t>
            </a:r>
            <a:r>
              <a:rPr lang="en-US" sz="1100" dirty="0"/>
              <a:t>be </a:t>
            </a:r>
            <a:r>
              <a:rPr lang="en-US" sz="1100" spc="-45" dirty="0"/>
              <a:t>freely</a:t>
            </a:r>
            <a:r>
              <a:rPr lang="en-US" sz="1100" spc="-40" dirty="0"/>
              <a:t> </a:t>
            </a:r>
            <a:r>
              <a:rPr lang="en-US" sz="1100" spc="-45" dirty="0"/>
              <a:t>(without</a:t>
            </a:r>
            <a:r>
              <a:rPr lang="en-US" sz="1100" spc="-40" dirty="0"/>
              <a:t> </a:t>
            </a:r>
            <a:r>
              <a:rPr lang="en-US" sz="1100" spc="-35" dirty="0"/>
              <a:t>permission</a:t>
            </a:r>
            <a:r>
              <a:rPr lang="en-US" sz="1100" spc="-30" dirty="0"/>
              <a:t> </a:t>
            </a:r>
            <a:r>
              <a:rPr lang="en-US" sz="1100" spc="-15" dirty="0"/>
              <a:t>of</a:t>
            </a:r>
            <a:r>
              <a:rPr lang="en-US" sz="1100" spc="-10" dirty="0"/>
              <a:t> </a:t>
            </a:r>
            <a:r>
              <a:rPr lang="en-US" sz="1100" spc="-50" dirty="0"/>
              <a:t>their</a:t>
            </a:r>
            <a:r>
              <a:rPr lang="en-US" sz="1100" spc="-45" dirty="0"/>
              <a:t> </a:t>
            </a:r>
            <a:r>
              <a:rPr lang="en-US" sz="1100" spc="-35" dirty="0"/>
              <a:t>creators):</a:t>
            </a:r>
            <a:r>
              <a:rPr lang="en-US" sz="1100" spc="-30" dirty="0"/>
              <a:t> </a:t>
            </a:r>
            <a:r>
              <a:rPr lang="en-US" sz="1100" spc="-20" dirty="0"/>
              <a:t>downloaded,</a:t>
            </a:r>
            <a:r>
              <a:rPr lang="en-US" sz="1100" spc="-15" dirty="0"/>
              <a:t> </a:t>
            </a:r>
            <a:r>
              <a:rPr lang="en-US" sz="1100" spc="-40" dirty="0"/>
              <a:t>used, </a:t>
            </a:r>
            <a:r>
              <a:rPr lang="en-US" sz="1100" spc="-290" dirty="0"/>
              <a:t> </a:t>
            </a:r>
            <a:r>
              <a:rPr lang="en-US" sz="1100" spc="-40" dirty="0"/>
              <a:t>reused,</a:t>
            </a:r>
            <a:r>
              <a:rPr lang="en-US" sz="1100" spc="-35" dirty="0"/>
              <a:t> </a:t>
            </a:r>
            <a:r>
              <a:rPr lang="en-US" sz="1100" spc="-25" dirty="0"/>
              <a:t>copied,</a:t>
            </a:r>
            <a:r>
              <a:rPr lang="en-US" sz="1100" spc="-30" dirty="0"/>
              <a:t> </a:t>
            </a:r>
            <a:r>
              <a:rPr lang="en-US" sz="1100" spc="-15" dirty="0"/>
              <a:t>adapted,</a:t>
            </a:r>
            <a:r>
              <a:rPr lang="en-US" sz="1100" spc="-35" dirty="0"/>
              <a:t> </a:t>
            </a:r>
            <a:r>
              <a:rPr lang="en-US" sz="1100" dirty="0"/>
              <a:t>and</a:t>
            </a:r>
            <a:r>
              <a:rPr lang="en-US" sz="1100" spc="-30" dirty="0"/>
              <a:t> </a:t>
            </a:r>
            <a:r>
              <a:rPr lang="en-US" sz="1100" spc="-15" dirty="0"/>
              <a:t>shared</a:t>
            </a:r>
            <a:r>
              <a:rPr lang="en-US" sz="1100" spc="-35" dirty="0"/>
              <a:t> by</a:t>
            </a:r>
            <a:r>
              <a:rPr lang="en-US" sz="1100" spc="-30" dirty="0"/>
              <a:t> </a:t>
            </a:r>
            <a:r>
              <a:rPr lang="en-US" sz="1100" spc="-50" dirty="0"/>
              <a:t>users,</a:t>
            </a:r>
            <a:r>
              <a:rPr lang="en-US" sz="1100" spc="-30" dirty="0"/>
              <a:t> </a:t>
            </a:r>
            <a:r>
              <a:rPr lang="en-US" sz="1100" spc="-50" dirty="0"/>
              <a:t>with</a:t>
            </a:r>
            <a:r>
              <a:rPr lang="en-US" sz="1100" spc="-35" dirty="0"/>
              <a:t> </a:t>
            </a:r>
            <a:r>
              <a:rPr lang="en-US" sz="1100" spc="-40" dirty="0"/>
              <a:t>information</a:t>
            </a:r>
            <a:r>
              <a:rPr lang="en-US" sz="1100" spc="-30" dirty="0"/>
              <a:t> </a:t>
            </a:r>
            <a:r>
              <a:rPr lang="en-US" sz="1100" spc="-15" dirty="0"/>
              <a:t>about</a:t>
            </a:r>
            <a:r>
              <a:rPr lang="en-US" sz="1100" spc="-35" dirty="0"/>
              <a:t> </a:t>
            </a:r>
            <a:r>
              <a:rPr lang="en-US" sz="1100" spc="-40" dirty="0"/>
              <a:t>the</a:t>
            </a:r>
            <a:r>
              <a:rPr lang="en-US" sz="1100" spc="-30" dirty="0"/>
              <a:t> </a:t>
            </a:r>
            <a:r>
              <a:rPr lang="en-US" sz="1100" spc="-20" dirty="0"/>
              <a:t>source</a:t>
            </a:r>
            <a:r>
              <a:rPr lang="en-US" sz="1100" spc="-35" dirty="0"/>
              <a:t> </a:t>
            </a:r>
            <a:r>
              <a:rPr lang="en-US" sz="1100" spc="-15" dirty="0"/>
              <a:t>of</a:t>
            </a:r>
            <a:r>
              <a:rPr lang="en-US" sz="1100" spc="-30" dirty="0"/>
              <a:t> </a:t>
            </a:r>
            <a:r>
              <a:rPr lang="en-US" sz="1100" spc="-50" dirty="0"/>
              <a:t>their</a:t>
            </a:r>
            <a:r>
              <a:rPr lang="en-US" sz="1100" spc="-30" dirty="0"/>
              <a:t> </a:t>
            </a:r>
            <a:r>
              <a:rPr lang="en-US" sz="1100" spc="-40" dirty="0"/>
              <a:t>origin.</a:t>
            </a:r>
          </a:p>
        </p:txBody>
      </p:sp>
    </p:spTree>
    <p:extLst>
      <p:ext uri="{BB962C8B-B14F-4D97-AF65-F5344CB8AC3E}">
        <p14:creationId xmlns:p14="http://schemas.microsoft.com/office/powerpoint/2010/main" val="342849289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digitalmicro2.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A4AD56D-2BD0-7805-B7D1-773979F84915}"/>
              </a:ext>
            </a:extLst>
          </p:cNvPr>
          <p:cNvSpPr txBox="1"/>
          <p:nvPr/>
        </p:nvSpPr>
        <p:spPr>
          <a:xfrm>
            <a:off x="4267200" y="5516463"/>
            <a:ext cx="1062990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it-IT" sz="3600" dirty="0"/>
              <a:t>Elementi essenziali di cybersecurity per le microimprese rurali: Garantire la trasformazione digitale e aziendale nell’era post-Covid</a:t>
            </a:r>
          </a:p>
          <a:p>
            <a:pPr marL="0" marR="0" lvl="0" indent="0" algn="ctr" defTabSz="914400" rtl="0" eaLnBrk="1" fontAlgn="auto" latinLnBrk="0" hangingPunct="1">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s-ES" sz="3200" b="1" dirty="0">
                <a:latin typeface="+mn-lt"/>
              </a:rPr>
              <a:t>Partner autore: IWS</a:t>
            </a:r>
          </a:p>
          <a:p>
            <a:pPr algn="ctr">
              <a:spcBef>
                <a:spcPts val="5"/>
              </a:spcBef>
              <a:tabLst>
                <a:tab pos="1205230" algn="l"/>
                <a:tab pos="1926589" algn="l"/>
                <a:tab pos="2915920" algn="l"/>
                <a:tab pos="3444875" algn="l"/>
                <a:tab pos="4383405" algn="l"/>
                <a:tab pos="6796405" algn="l"/>
              </a:tabLst>
              <a:defRPr/>
            </a:pPr>
            <a:endParaRPr lang="es-ES" sz="3200" b="1" dirty="0">
              <a:latin typeface="+mn-lt"/>
            </a:endParaRPr>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it-IT" sz="24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MICRO2 Migliorare l'imprenditorialità digitale delle microimprese nelle aree rurali in un mondo post pandemico</a:t>
            </a:r>
          </a:p>
          <a:p>
            <a:pPr marR="0" lvl="0" indent="0" algn="ctr" fontAlgn="auto">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en-US" sz="2000" b="1" dirty="0">
                <a:latin typeface="Microsoft Sans Serif" panose="020B0604020202020204" pitchFamily="34" charset="0"/>
                <a:ea typeface="Microsoft Sans Serif" panose="020B0604020202020204" pitchFamily="34" charset="0"/>
                <a:cs typeface="Microsoft Sans Serif" panose="020B0604020202020204" pitchFamily="34" charset="0"/>
              </a:rPr>
              <a:t>2022-1-IE01-KA220-VET-000088074</a:t>
            </a:r>
          </a:p>
        </p:txBody>
      </p:sp>
    </p:spTree>
    <p:extLst>
      <p:ext uri="{BB962C8B-B14F-4D97-AF65-F5344CB8AC3E}">
        <p14:creationId xmlns:p14="http://schemas.microsoft.com/office/powerpoint/2010/main" val="154223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355312"/>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Protezione dei dati e privacy:</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Implementare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solide misure di protezione dei dati, tra cui la crittografia, il controllo degli accessi e la classificazione dei dati.</a:t>
            </a:r>
          </a:p>
          <a:p>
            <a:pPr marL="457200" indent="-2286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Garantire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la conformità alle normative sulla privacy dei dati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 comunicare le politiche di utilizzo dei dati ai dipendenti.</a:t>
            </a:r>
          </a:p>
          <a:p>
            <a:pPr marL="457200" indent="-2286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Infrastruttura di rete sicura:</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Implementare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firewall robusti, sistemi di rilevamento delle intrusioni e sistemi di prevenzione delle intrusioni per salvaguardare la rete.</a:t>
            </a:r>
          </a:p>
          <a:p>
            <a:pPr marL="457200" indent="-2286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Sicurezza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degli endpoint: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Installare e aggiornare regolarmente il software antivirus e antimalware </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su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tutti i dispositivi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a:t>
            </a: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Applicare politiche di password forti e implementare l'autenticazione a più fattori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(MFA) per l'accesso ai sistemi.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9" name="Imagen 8">
            <a:extLst>
              <a:ext uri="{FF2B5EF4-FFF2-40B4-BE49-F238E27FC236}">
                <a16:creationId xmlns:a16="http://schemas.microsoft.com/office/drawing/2014/main" id="{4AB80F63-0564-432B-A6C4-F93C05BC35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35000" y="3543300"/>
            <a:ext cx="3886200" cy="3886200"/>
          </a:xfrm>
          <a:prstGeom prst="rect">
            <a:avLst/>
          </a:prstGeom>
        </p:spPr>
      </p:pic>
      <p:sp>
        <p:nvSpPr>
          <p:cNvPr id="3" name="CuadroTexto 6">
            <a:extLst>
              <a:ext uri="{FF2B5EF4-FFF2-40B4-BE49-F238E27FC236}">
                <a16:creationId xmlns:a16="http://schemas.microsoft.com/office/drawing/2014/main" id="{086CBA71-8E87-28D1-3712-ACF313DCDF23}"/>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2056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632311"/>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Sviluppo di software sicuro</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Seguire pratiche di codifica sicure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ridurre al minimo le vulnerabilità delle applicazioni software.</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Aggiornare e patchare regolarmente il software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risolvere le vulnerabilità di sicurezza note. </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Backup 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ripristino: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Eseguire regolarmente il backup dei dati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 dei sistemi critici per garantire il ripristino dei dati in caso di incidente informatico.</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Testare il processo di ripristino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verificare l'efficacia dei backup.</a:t>
            </a:r>
          </a:p>
          <a:p>
            <a:pPr lvl="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Piano di risposta agli incidenti:</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Sviluppare</a:t>
            </a:r>
            <a:r>
              <a:rPr lang="en-GB" sz="1800" dirty="0">
                <a:effectLst/>
                <a:latin typeface="Century Gothic" panose="020B0502020202020204" pitchFamily="34" charset="0"/>
                <a:ea typeface="Trebuchet MS" panose="020B0603020202020204" pitchFamily="34" charset="0"/>
                <a:cs typeface="Arial" panose="020B0604020202020204" pitchFamily="34" charset="0"/>
              </a:rPr>
              <a:t> un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piano di risposta agli incidenti ben definito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che delinei le misure da adottare in caso di incidente di cybersecurity.</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Designare ruoli e responsabilità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i membri del team di risposta agli incidenti.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6" name="Imagen 5">
            <a:extLst>
              <a:ext uri="{FF2B5EF4-FFF2-40B4-BE49-F238E27FC236}">
                <a16:creationId xmlns:a16="http://schemas.microsoft.com/office/drawing/2014/main" id="{92E93E33-6BF8-4280-B883-8B1E587077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0" y="3736575"/>
            <a:ext cx="3373801" cy="3373801"/>
          </a:xfrm>
          <a:prstGeom prst="rect">
            <a:avLst/>
          </a:prstGeom>
        </p:spPr>
      </p:pic>
      <p:sp>
        <p:nvSpPr>
          <p:cNvPr id="3" name="CuadroTexto 6">
            <a:extLst>
              <a:ext uri="{FF2B5EF4-FFF2-40B4-BE49-F238E27FC236}">
                <a16:creationId xmlns:a16="http://schemas.microsoft.com/office/drawing/2014/main" id="{945F0D4F-DD84-6F02-2784-427FF5C7CF06}"/>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74589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Adozione sicura del cloud:</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Scegliere fornitori di servizi cloud affidabili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con solide misure di sicurezza.</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controlli di accesso e crittografia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adeguati per i dati archiviati nel cloud.</a:t>
            </a:r>
          </a:p>
          <a:p>
            <a:pPr lvl="0"/>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Gestione del rischio dei fornitori: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Valutare e gestire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rischi di cybersecurity associati a fornitori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 partner terzi.</a:t>
            </a: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Includere i requisiti di cybersecurity</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nei contratti con i fornitori.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Sicurezza fisica: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Proteggere l'accesso fisico ai locali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in cui si trovano le risorse digitali.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Implementare misure di sicurezza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come il controllo degli accessi, la sorveglianza e la gestione dei visitatori.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Conformità normativa: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Rimanere informati sulle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normative di cybersecurity </a:t>
            </a:r>
            <a:r>
              <a:rPr lang="it-IT" sz="1800" dirty="0">
                <a:effectLst/>
                <a:latin typeface="Century Gothic" panose="020B0502020202020204" pitchFamily="34" charset="0"/>
                <a:ea typeface="Trebuchet MS" panose="020B0603020202020204" pitchFamily="34" charset="0"/>
                <a:cs typeface="Arial" panose="020B0604020202020204" pitchFamily="34" charset="0"/>
              </a:rPr>
              <a:t>e sugli standard di settore.</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Garantire la conformità alle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normative vigenti per evitare conseguenze legali </a:t>
            </a:r>
            <a:r>
              <a:rPr lang="it-IT" dirty="0">
                <a:latin typeface="Century Gothic" panose="020B0502020202020204" pitchFamily="34" charset="0"/>
                <a:ea typeface="Trebuchet MS" panose="020B0603020202020204" pitchFamily="34" charset="0"/>
                <a:cs typeface="Arial" panose="020B0604020202020204" pitchFamily="34" charset="0"/>
              </a:rPr>
              <a:t>e</a:t>
            </a:r>
            <a:r>
              <a:rPr lang="it-IT"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finanziarie.</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48AAB235-6E6A-4AEC-920A-D44932774B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2600" y="3924300"/>
            <a:ext cx="3581740" cy="3581740"/>
          </a:xfrm>
          <a:prstGeom prst="rect">
            <a:avLst/>
          </a:prstGeom>
        </p:spPr>
      </p:pic>
      <p:sp>
        <p:nvSpPr>
          <p:cNvPr id="3" name="CuadroTexto 6">
            <a:extLst>
              <a:ext uri="{FF2B5EF4-FFF2-40B4-BE49-F238E27FC236}">
                <a16:creationId xmlns:a16="http://schemas.microsoft.com/office/drawing/2014/main" id="{A91B07B9-8CA0-9750-156B-ACA32E752940}"/>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20996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Monitoraggio e miglioramento continui: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Monitorare regolarmente i sistemi e le reti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alla ricerca di segni di accesso non autorizzato o di attività sospette.</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Aggiornare e migliorare continuamente le misure di cybersecurity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in base all'evoluzione delle minacce.</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Audit e valutazioni di sicurezza: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Condurre regolarmente audit e valutazioni di sicurezza per identificare i punti deboli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 le aree da migliorare.</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Utilizzare i risultati per migliorare la cybersecurity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dell'organizzazione.</a:t>
            </a:r>
          </a:p>
          <a:p>
            <a:pPr marL="457200" indent="-228600"/>
            <a:endParaRPr lang="it-IT" sz="1800" dirty="0">
              <a:effectLst/>
              <a:latin typeface="Century Gothic" panose="020B0502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Formazione e sensibilizzazione dei dipendenti: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Formare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regolarmente</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I dipendenti sulle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migliori pratiche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di cybersecurity.</a:t>
            </a:r>
            <a:endParaRPr lang="it-IT" sz="1800" b="1"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Condurre workshop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sull'identificazione delle e-mail di phishing e delle tattiche di ingegneria sociale.</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Promuovere una cultura di consapevolezza della sicurezza attraverso una comunicazione continua.</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263A69E1-FDC4-4612-85E0-7ED10FFD82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82600" y="3924300"/>
            <a:ext cx="3352495" cy="3352495"/>
          </a:xfrm>
          <a:prstGeom prst="rect">
            <a:avLst/>
          </a:prstGeom>
        </p:spPr>
      </p:pic>
      <p:sp>
        <p:nvSpPr>
          <p:cNvPr id="3" name="CuadroTexto 6">
            <a:extLst>
              <a:ext uri="{FF2B5EF4-FFF2-40B4-BE49-F238E27FC236}">
                <a16:creationId xmlns:a16="http://schemas.microsoft.com/office/drawing/2014/main" id="{5480CC69-E973-2634-56AF-2CC2411916B2}"/>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31017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456177" y="2857500"/>
            <a:ext cx="11391900" cy="6463308"/>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Politiche di password forti: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Applicare politiche di password forti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per tutti gli account.</a:t>
            </a: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Utilizzare i gestori di password per generare e memorizzare password complesse.</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Attivare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l'autenticazione a più fattori (MFA)</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per una maggiore sicurezza.</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Aggiornamenti regolari del software:</a:t>
            </a:r>
          </a:p>
          <a:p>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Impostare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aggiornamenti automatici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i sistemi operativi e il software.</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Applicare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tempestivamente le patch </a:t>
            </a:r>
            <a:r>
              <a:rPr lang="it-IT" sz="1800" dirty="0">
                <a:effectLst/>
                <a:latin typeface="Century Gothic" panose="020B0502020202020204" pitchFamily="34" charset="0"/>
                <a:ea typeface="Trebuchet MS" panose="020B0603020202020204" pitchFamily="34" charset="0"/>
                <a:cs typeface="Arial" panose="020B0604020202020204" pitchFamily="34" charset="0"/>
              </a:rPr>
              <a:t>di sicurezza per risolvere le vulnerabilità note.</a:t>
            </a:r>
            <a:endParaRPr lang="it-IT" sz="1800" dirty="0">
              <a:effectLst/>
              <a:latin typeface="Trebuchet MS" panose="020B0603020202020204" pitchFamily="34" charset="0"/>
              <a:ea typeface="Trebuchet MS" panose="020B0603020202020204" pitchFamily="34" charset="0"/>
              <a:cs typeface="Arial" panose="020B0604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Firewall e segmentazione della rete:</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Installare firewall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per filtrare il traffico di rete in entrata e in uscita.</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Segmentare la rete per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limitare l'accesso ai sistemi sensibili.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Protezione degli endpoint:</a:t>
            </a: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Installare e aggiornare il software antivirus e antimalware su tutti i dispositivi.</a:t>
            </a:r>
          </a:p>
          <a:p>
            <a:pPr marL="457200" indent="-22860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Utilizzare strumenti di rilevamento e risposta degli endpoint (EDR)</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per il monitoraggio delle minacce in tempo reale.</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8EFD7987-1A6D-4FE7-B011-19E2DCE7CC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9000" y="4000500"/>
            <a:ext cx="3657295" cy="3657295"/>
          </a:xfrm>
          <a:prstGeom prst="rect">
            <a:avLst/>
          </a:prstGeom>
        </p:spPr>
      </p:pic>
      <p:sp>
        <p:nvSpPr>
          <p:cNvPr id="3" name="CuadroTexto 6">
            <a:extLst>
              <a:ext uri="{FF2B5EF4-FFF2-40B4-BE49-F238E27FC236}">
                <a16:creationId xmlns:a16="http://schemas.microsoft.com/office/drawing/2014/main" id="{89E98BDD-5354-351A-45FB-D2055C801AB0}"/>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24378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909310"/>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Crittografia dei dati:</a:t>
            </a: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Crittografare i dati sensibili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sia durante la trasmissione che l'archiviazione.</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la crittografia per e-mail, database e file.</a:t>
            </a:r>
          </a:p>
          <a:p>
            <a:pPr lvl="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Assicurazione informatica:</a:t>
            </a: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Considerare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l'acquisto di un'assicurazione informatica e</a:t>
            </a:r>
            <a:r>
              <a:rPr lang="it-IT" sz="1800" dirty="0">
                <a:effectLst/>
                <a:latin typeface="Century Gothic" panose="020B0502020202020204" pitchFamily="34" charset="0"/>
                <a:ea typeface="Trebuchet MS" panose="020B0603020202020204" pitchFamily="34" charset="0"/>
                <a:cs typeface="Arial" panose="020B0604020202020204" pitchFamily="34" charset="0"/>
              </a:rPr>
              <a:t> per coprire le perdite finanziarie derivanti da incidenti informatici.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Controllo dell'accesso degli utenti: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Assegnare le autorizzazioni in base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al principio del minor privilegio.</a:t>
            </a:r>
            <a:endParaRPr lang="it-IT"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Rivedere regolarmente e revocare i diritti di accesso non necessari.</a:t>
            </a:r>
          </a:p>
          <a:p>
            <a:pPr lvl="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Gestione delle patch:</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 un processo di gestione delle patch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garantire aggiornamenti tempestivi.</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Testare le patch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prima di distribuirle per evitare interruzioni del sistema.</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6" name="Imagen 5">
            <a:extLst>
              <a:ext uri="{FF2B5EF4-FFF2-40B4-BE49-F238E27FC236}">
                <a16:creationId xmlns:a16="http://schemas.microsoft.com/office/drawing/2014/main" id="{9FBD1D07-45FE-49B9-B8DD-DDC928E024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82600" y="3771900"/>
            <a:ext cx="3373801" cy="3373801"/>
          </a:xfrm>
          <a:prstGeom prst="rect">
            <a:avLst/>
          </a:prstGeom>
        </p:spPr>
      </p:pic>
      <p:sp>
        <p:nvSpPr>
          <p:cNvPr id="3" name="CuadroTexto 6">
            <a:extLst>
              <a:ext uri="{FF2B5EF4-FFF2-40B4-BE49-F238E27FC236}">
                <a16:creationId xmlns:a16="http://schemas.microsoft.com/office/drawing/2014/main" id="{8B1DE15B-EFDB-4718-6DC5-3D6AFE1B74FD}"/>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079852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355312"/>
          </a:xfrm>
          <a:prstGeom prst="rect">
            <a:avLst/>
          </a:prstGeom>
          <a:noFill/>
        </p:spPr>
        <p:txBody>
          <a:bodyPr wrap="square">
            <a:spAutoFit/>
          </a:bodyPr>
          <a:lstStyle/>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Programmi di sensibilizzazione sulla sicurezza: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Condurre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programmi di sensibilizzazione sulla sicurezza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educare i dipendenti.</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Fornire risorse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come poster, newsletter e materiali di formazione.</a:t>
            </a:r>
          </a:p>
          <a:p>
            <a:pPr lvl="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Politiche e procedure di cybersecurity:</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Sviluppare e documentare le politiche e le procedure di cybersecurity.</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Comunicare chiaramente queste politiche a tutti i dipendenti.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L'integrazione di queste misure richiede l'impegno della leadership, la formazione continua dei dipendenti e un approccio proattivo alla cybersecurity. Una valutazione e un adattamento regolari sono essenziali per affrontare le minacce emergenti e mantenere un ambiente digitale sicuro per le piccole e medie imprese rurali.</a:t>
            </a: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Implementando questi fondamenti di cybersecurity, le </a:t>
            </a:r>
            <a:r>
              <a:rPr lang="it-IT" dirty="0">
                <a:latin typeface="Century Gothic" panose="020B0502020202020204" pitchFamily="34" charset="0"/>
                <a:ea typeface="Trebuchet MS" panose="020B0603020202020204" pitchFamily="34" charset="0"/>
                <a:cs typeface="Trebuchet MS" panose="020B0603020202020204" pitchFamily="34" charset="0"/>
              </a:rPr>
              <a:t>piccole e medie imprese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rurali possono trasformarsi in digitale con fiducia, sapendo che le loro risorse digitali, i dati dei clienti e le operazioni sono al sicuro dalle minacce informatiche.</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7CB8CB12-6182-47A3-A465-C9586E21CD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88338" y="3771900"/>
            <a:ext cx="3962095" cy="3962095"/>
          </a:xfrm>
          <a:prstGeom prst="rect">
            <a:avLst/>
          </a:prstGeom>
        </p:spPr>
      </p:pic>
      <p:sp>
        <p:nvSpPr>
          <p:cNvPr id="3" name="CuadroTexto 6">
            <a:extLst>
              <a:ext uri="{FF2B5EF4-FFF2-40B4-BE49-F238E27FC236}">
                <a16:creationId xmlns:a16="http://schemas.microsoft.com/office/drawing/2014/main" id="{9A2CF77B-38F8-6CBA-01F5-3D017144244C}"/>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4613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2192000"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2.1. Misure di protezione dei dati per le piccole e medie imprese rurali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7" name="CuadroTexto 6">
            <a:extLst>
              <a:ext uri="{FF2B5EF4-FFF2-40B4-BE49-F238E27FC236}">
                <a16:creationId xmlns:a16="http://schemas.microsoft.com/office/drawing/2014/main" id="{99904CF2-CFEF-B0FB-792C-7428F4FC08A8}"/>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La protezione dei dati è un concetto chiave per tutte le piccole e medie imprese, siano esse rurali o urbane, per salvaguardare le informazioni sensibili relative all'azienda e ai clienti. </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Oltre alle misure generali di cybersecurity che abbiamo menzionato finora, esiste una serie di misure specifiche di protezione dei dati che le MSME rurali dovrebbero implementare per rafforzare i loro sforzi di protezione dei dati, come ad esempio: </a:t>
            </a: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Classificazione dei dati: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Classificare i dati in base alla loro sensibilità e importanza.</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Applicare misure di sicurezza adeguate in base alla classificazione dei dati.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Implementare la crittografia: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Crittografare i dati sensibili sia a riposo che durante la trasmissione.</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Utilizzare strumenti di crittografia per proteggere le informazioni sui clienti e i segreti aziendali.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Controlli di accesso:</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controlli di accesso basati sui ruoli (RBAC) per limitare l'accesso ai dati.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Concedere l'accesso solo al personale autorizzato in base al proprio ruolo lavorativo.</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2594CD13-7F2C-4FAB-BF48-912DB1D9AB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20600" y="4076700"/>
            <a:ext cx="3733495" cy="3733495"/>
          </a:xfrm>
          <a:prstGeom prst="rect">
            <a:avLst/>
          </a:prstGeom>
        </p:spPr>
      </p:pic>
    </p:spTree>
    <p:extLst>
      <p:ext uri="{BB962C8B-B14F-4D97-AF65-F5344CB8AC3E}">
        <p14:creationId xmlns:p14="http://schemas.microsoft.com/office/powerpoint/2010/main" val="535437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1887200"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2.1. Misure di protezione dei dati per le piccole e medie imprese rurali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632311"/>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Backup regolari dei dati:</a:t>
            </a: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b="1"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Eseguire regolarmente il backup dei dati critici in luoghi sicuri fuori sede.</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Testare il ripristino dei dati per assicurarvi che i backup siano validi in caso di perdita dei dati.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Smaltimento sicuro dei dati: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Sviluppare procedure per smaltire in modo sicuro i vecchi dispositivi hardware e di archiviazione.</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Utilizzare strumenti di cancellazione dei dati per garantire che non possano essere recuperati. </a:t>
            </a:r>
          </a:p>
          <a:p>
            <a:pPr marL="457200" indent="-228600"/>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Formazione degli utenti: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Istruire i dipendenti sull'importanza della protezione dei dati.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Istruirli sulle pratiche di gestione sicura dei dati, come ad esempio non condividere le password. </a:t>
            </a:r>
          </a:p>
          <a:p>
            <a:pPr lvl="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Politiche di sicurezza:</a:t>
            </a: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Sviluppare politiche di protezione dei dati e della privacy.</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Comunicare chiaramente queste politiche a tutti i dipendenti.</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8107D20C-ECF2-45FB-AFBE-C400022406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0979" y="3619500"/>
            <a:ext cx="3809695" cy="3809695"/>
          </a:xfrm>
          <a:prstGeom prst="rect">
            <a:avLst/>
          </a:prstGeom>
        </p:spPr>
      </p:pic>
      <p:sp>
        <p:nvSpPr>
          <p:cNvPr id="3" name="CuadroTexto 6">
            <a:extLst>
              <a:ext uri="{FF2B5EF4-FFF2-40B4-BE49-F238E27FC236}">
                <a16:creationId xmlns:a16="http://schemas.microsoft.com/office/drawing/2014/main" id="{D77E5037-3147-4B8D-A9FA-70B020AC63F7}"/>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3118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1658600"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2.1. Misure di protezione dei dati per le piccole e medie imprese rurali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Minimizzazione dei dati: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Raccogliere e conservare solo i dati necessari per le operazioni commerciali.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Eliminare i dati obsoleti o non necessari.</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p>
          <a:p>
            <a:pPr lvl="0"/>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Responsabilità dei dipendenti:</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Responsabilizzare i dipendenti per il rispetto delle politiche di protezione dei dati.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le conseguenze in caso di violazione delle norme sulla protezione </a:t>
            </a:r>
          </a:p>
          <a:p>
            <a:pPr lvl="0"/>
            <a:r>
              <a:rPr lang="it-IT" sz="1800" dirty="0">
                <a:effectLst/>
                <a:latin typeface="Century Gothic" panose="020B0502020202020204" pitchFamily="34" charset="0"/>
                <a:ea typeface="Trebuchet MS" panose="020B0603020202020204" pitchFamily="34" charset="0"/>
                <a:cs typeface="Arial" panose="020B0604020202020204" pitchFamily="34" charset="0"/>
              </a:rPr>
              <a:t>dei dati. </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Monitoraggio e registrazione:</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Implementare strumenti di monitoraggio per tenere traccia dell'accesso e </a:t>
            </a:r>
          </a:p>
          <a:p>
            <a:pPr lvl="0"/>
            <a:r>
              <a:rPr lang="it-IT" sz="1800" dirty="0">
                <a:effectLst/>
                <a:latin typeface="Century Gothic" panose="020B0502020202020204" pitchFamily="34" charset="0"/>
                <a:ea typeface="Trebuchet MS" panose="020B0603020202020204" pitchFamily="34" charset="0"/>
                <a:cs typeface="Arial" panose="020B0604020202020204" pitchFamily="34" charset="0"/>
              </a:rPr>
              <a:t>dell'utilizzo dei dati.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Mantenere i registri per le verifiche e le indagini sugli incidenti.</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p>
          <a:p>
            <a:pPr marL="342900" lvl="0" indent="-342900">
              <a:buFont typeface="Century Gothic" panose="020B0502020202020204" pitchFamily="34" charset="0"/>
              <a:buChar char="-"/>
            </a:pP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Protezione del lavoro a distanza:</a:t>
            </a: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Fornire linee guida per la protezione dei dati quando si lavora da remoto.</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Incoraggiare l'uso di reti private virtuali (VPN) per connessioni sicure.</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it-IT"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713B5818-40F6-480F-A24E-117E9033D4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0445" y="3467100"/>
            <a:ext cx="4038941" cy="4038941"/>
          </a:xfrm>
          <a:prstGeom prst="rect">
            <a:avLst/>
          </a:prstGeom>
        </p:spPr>
      </p:pic>
      <p:sp>
        <p:nvSpPr>
          <p:cNvPr id="3" name="CuadroTexto 6">
            <a:extLst>
              <a:ext uri="{FF2B5EF4-FFF2-40B4-BE49-F238E27FC236}">
                <a16:creationId xmlns:a16="http://schemas.microsoft.com/office/drawing/2014/main" id="{3550FE36-2E6D-843D-BAF4-83BF5AC15FF1}"/>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7087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1433945" y="3587406"/>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Al termine di questo modulo, sarai in grado di: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6" name="CuadroTexto 5">
            <a:extLst>
              <a:ext uri="{FF2B5EF4-FFF2-40B4-BE49-F238E27FC236}">
                <a16:creationId xmlns:a16="http://schemas.microsoft.com/office/drawing/2014/main" id="{F96592D9-B145-037C-BE20-419D6767C7BC}"/>
              </a:ext>
            </a:extLst>
          </p:cNvPr>
          <p:cNvSpPr txBox="1"/>
          <p:nvPr/>
        </p:nvSpPr>
        <p:spPr>
          <a:xfrm>
            <a:off x="1399309" y="4134871"/>
            <a:ext cx="13563600" cy="4247317"/>
          </a:xfrm>
          <a:prstGeom prst="rect">
            <a:avLst/>
          </a:prstGeom>
          <a:noFill/>
        </p:spPr>
        <p:txBody>
          <a:bodyPr wrap="square" rtlCol="0">
            <a:spAutoFit/>
          </a:bodyPr>
          <a:lstStyle/>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Avere</a:t>
            </a:r>
            <a:r>
              <a:rPr lang="it-IT" dirty="0">
                <a:latin typeface="Century Gothic" panose="020B0502020202020204" pitchFamily="34" charset="0"/>
                <a:ea typeface="Trebuchet MS" panose="020B0603020202020204" pitchFamily="34" charset="0"/>
                <a:cs typeface="Arial" panose="020B0604020202020204" pitchFamily="34" charset="0"/>
              </a:rPr>
              <a:t> una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comprensione completa degli elementi essenziali di cybersecurity,</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adattati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alle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microimprese rurali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Identificare e mitigare le minacce informatiche comuni,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riducendo il rischio di cadere vittima di attacchi informatici.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Avere la capacità </a:t>
            </a:r>
            <a:r>
              <a:rPr lang="en-GB" sz="1800" dirty="0">
                <a:effectLst/>
                <a:latin typeface="Century Gothic" panose="020B0502020202020204" pitchFamily="34" charset="0"/>
                <a:ea typeface="Trebuchet MS" panose="020B0603020202020204" pitchFamily="34" charset="0"/>
                <a:cs typeface="Arial" panose="020B0604020202020204" pitchFamily="34" charset="0"/>
              </a:rPr>
              <a:t>di </a:t>
            </a:r>
            <a:r>
              <a:rPr lang="en-GB" sz="1800" b="1" dirty="0">
                <a:effectLst/>
                <a:latin typeface="Century Gothic" panose="020B0502020202020204" pitchFamily="34" charset="0"/>
                <a:ea typeface="Trebuchet MS" panose="020B0603020202020204" pitchFamily="34" charset="0"/>
                <a:cs typeface="Arial" panose="020B0604020202020204" pitchFamily="34" charset="0"/>
              </a:rPr>
              <a:t>p</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roteggere i dati aziendali e dei clienti,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favorendo la fiducia e la reputazione.</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Incorporare le misure di cybersecurity </a:t>
            </a:r>
            <a:r>
              <a:rPr lang="it-IT" sz="1800" dirty="0">
                <a:effectLst/>
                <a:latin typeface="Century Gothic" panose="020B0502020202020204" pitchFamily="34" charset="0"/>
                <a:ea typeface="Trebuchet MS" panose="020B0603020202020204" pitchFamily="34" charset="0"/>
                <a:cs typeface="Arial" panose="020B0604020202020204" pitchFamily="34" charset="0"/>
              </a:rPr>
              <a:t>nel loro percorso di trasformazione digitale.</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Ridurre i rischi di cybersecurity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promuovendo un approccio proattivo alla cybersecurity</a:t>
            </a:r>
            <a:r>
              <a:rPr lang="en-GB" sz="1800" dirty="0">
                <a:effectLst/>
                <a:latin typeface="Century Gothic" panose="020B0502020202020204" pitchFamily="34" charset="0"/>
                <a:ea typeface="Trebuchet MS" panose="020B0603020202020204" pitchFamily="34" charset="0"/>
                <a:cs typeface="Arial" panose="020B0604020202020204" pitchFamily="34" charset="0"/>
              </a:rPr>
              <a:t>.</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Stabilire una cultura di consapevolezza della sicurezza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tra i dipendenti per salvaguardare collettivamente le risorse digitali.</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Promuovere la sicurezza del lavoro a distanza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 per mantenere la cybersecurity mentre si attivano modalità di lavoro a distanza. </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Applicare strategie di protezione dei dati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tra cui la crittografia, il controllo degli accessi e l'archiviazione sicura dei dati, per salvaguardare le informazioni sensibili dell'azienda e dei clienti.</a:t>
            </a: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Valutare i rischi del cybersecurity,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comprendere le potenziali conseguenze degli incidenti informatici e prendere decisioni informate per ridurre tali rischi.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Valutare le misure e i controlli di sicurezza esistenti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all'interno della microimpresa, identificando le aree da migliorare e potenziare.</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734403" y="2933700"/>
            <a:ext cx="637197" cy="629899"/>
          </a:xfrm>
          <a:prstGeom prst="rect">
            <a:avLst/>
          </a:prstGeom>
        </p:spPr>
      </p:pic>
      <p:sp>
        <p:nvSpPr>
          <p:cNvPr id="7" name="CuadroTexto 6">
            <a:extLst>
              <a:ext uri="{FF2B5EF4-FFF2-40B4-BE49-F238E27FC236}">
                <a16:creationId xmlns:a16="http://schemas.microsoft.com/office/drawing/2014/main" id="{99904CF2-CFEF-B0FB-792C-7428F4FC08A8}"/>
              </a:ext>
            </a:extLst>
          </p:cNvPr>
          <p:cNvSpPr txBox="1"/>
          <p:nvPr/>
        </p:nvSpPr>
        <p:spPr>
          <a:xfrm>
            <a:off x="1433945" y="2855275"/>
            <a:ext cx="9144000" cy="707886"/>
          </a:xfrm>
          <a:prstGeom prst="rect">
            <a:avLst/>
          </a:prstGeom>
          <a:noFill/>
        </p:spPr>
        <p:txBody>
          <a:bodyPr wrap="square">
            <a:spAutoFit/>
          </a:bodyPr>
          <a:lstStyle/>
          <a:p>
            <a:r>
              <a:rPr lang="it-IT" sz="40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Obiettivi e finalità</a:t>
            </a:r>
          </a:p>
        </p:txBody>
      </p:sp>
    </p:spTree>
    <p:extLst>
      <p:ext uri="{BB962C8B-B14F-4D97-AF65-F5344CB8AC3E}">
        <p14:creationId xmlns:p14="http://schemas.microsoft.com/office/powerpoint/2010/main" val="3383028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4247317"/>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Politiche di conservazione dei dati:</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Stabilire politiche per la durata di conservazione dei diversi tipi di dati.</a:t>
            </a: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Eliminare i dati non più necessari.</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Miglioramento</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continuo: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Rivedere e aggiornare regolarmente le misure di protezione dei dati in base alle minacce emergenti.</a:t>
            </a: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Rimanere informati sulle migliori pratiche e sulle nuove tecnologie.</a:t>
            </a:r>
          </a:p>
          <a:p>
            <a:pPr lvl="0"/>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Implementando queste misure, le piccole e medie imprese rurali possono migliorare significativamente i loro sforzi di protezione dei dati, riducendo al minimo il rischio di violazione dei dati e garantendo la fiducia dei loro clienti e partner.</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BB3D40DB-D1DA-4E47-ABC9-E74076E179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1005" y="3390900"/>
            <a:ext cx="3733495" cy="3733495"/>
          </a:xfrm>
          <a:prstGeom prst="rect">
            <a:avLst/>
          </a:prstGeom>
        </p:spPr>
      </p:pic>
      <p:sp>
        <p:nvSpPr>
          <p:cNvPr id="3" name="CuadroTexto 6">
            <a:extLst>
              <a:ext uri="{FF2B5EF4-FFF2-40B4-BE49-F238E27FC236}">
                <a16:creationId xmlns:a16="http://schemas.microsoft.com/office/drawing/2014/main" id="{DB9F3367-A11B-FA46-C246-6BBEA467A83C}"/>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6" name="CuadroTexto 4">
            <a:extLst>
              <a:ext uri="{FF2B5EF4-FFF2-40B4-BE49-F238E27FC236}">
                <a16:creationId xmlns:a16="http://schemas.microsoft.com/office/drawing/2014/main" id="{B2BEAA32-4539-B563-E97F-EEF8A918A25D}"/>
              </a:ext>
            </a:extLst>
          </p:cNvPr>
          <p:cNvSpPr txBox="1"/>
          <p:nvPr/>
        </p:nvSpPr>
        <p:spPr>
          <a:xfrm>
            <a:off x="5029200" y="1409700"/>
            <a:ext cx="11658600"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2.1. Misure di protezione dei dati per le piccole e medie imprese rurali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43872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Nell'attuale panorama lavorativo in evoluzione, in cui il lavoro a distanza è diventato una pratica prevalente, è imperativo per le Micro, Piccole e Medie Imprese (MSME) rurali dare priorità alla cybersecurity.</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Questo è fondamentale non solo per mantenere l'integrità delle loro operazioni, ma anche per salvaguardare le informazioni sensibili mentre i loro dipendenti operano al di fuori dell'ambiente d'ufficio convenzionale.</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Approfondiamo le linee guida essenziali per la cybersecurity del lavoro a distanza che queste imprese rurali dovrebbero considerare di adottare:</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indent="-342900" algn="just">
              <a:buAutoNum type="arabicPeriod"/>
              <a:tabLst>
                <a:tab pos="1581150" algn="l"/>
              </a:tabLst>
            </a:pP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Utilizzare connessioni sicure:</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Nell'era della connettività digitale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delle reti private virtuali (VPN) </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è</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 fondamentale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Le VPN forniscono un tunnel sicuro per la trasmissione dei dati su Internet, criptando efficacemente le informazioni scambiate. Incoraggiare i dipendenti a usare le VPN quando accedono ai sistemi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aggiunge un ulteriore livello di protezione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contro le potenziali minacce informatiche.</a:t>
            </a:r>
          </a:p>
          <a:p>
            <a:pPr algn="just">
              <a:tabLst>
                <a:tab pos="1581150" algn="l"/>
              </a:tabLst>
            </a:pPr>
            <a:endParaRPr lang="it-IT" b="1" dirty="0">
              <a:latin typeface="Century Gothic" panose="020B0502020202020204" pitchFamily="34" charset="0"/>
              <a:ea typeface="Trebuchet MS" panose="020B0603020202020204" pitchFamily="34" charset="0"/>
              <a:cs typeface="Trebuchet MS" panose="020B0603020202020204" pitchFamily="34" charset="0"/>
            </a:endParaRPr>
          </a:p>
          <a:p>
            <a:pPr algn="just">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2.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Autenticazione a più fattori (MFA):</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Un ulteriore livello di sicurezza può essere stabilito attraverso l'implementazione dell'autenticazione a più fattori (MFA). Questo approccio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garantisce che l'accesso agli account aziendali sensibili richieda più forme di verifica,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come una password e un codice univoco inviato al dispositivo mobile dell'utente. Questa misura semplice ma efficace riduce il rischio di accesso non autorizzato.</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EA30A5DC-FFB3-408E-8F95-7F241109CF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63600" y="3848100"/>
            <a:ext cx="3657941" cy="3657941"/>
          </a:xfrm>
          <a:prstGeom prst="rect">
            <a:avLst/>
          </a:prstGeom>
        </p:spPr>
      </p:pic>
      <p:sp>
        <p:nvSpPr>
          <p:cNvPr id="6" name="CuadroTexto 6">
            <a:extLst>
              <a:ext uri="{FF2B5EF4-FFF2-40B4-BE49-F238E27FC236}">
                <a16:creationId xmlns:a16="http://schemas.microsoft.com/office/drawing/2014/main" id="{D0D2274D-BCED-C95B-E799-381F08292568}"/>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23472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6186309"/>
          </a:xfrm>
          <a:prstGeom prst="rect">
            <a:avLst/>
          </a:prstGeom>
          <a:noFill/>
        </p:spPr>
        <p:txBody>
          <a:bodyPr wrap="square">
            <a:spAutoFit/>
          </a:bodyPr>
          <a:lstStyle/>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3.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Utilizzo sicuro dei dispositivi:</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La fornitura ai dipendenti di dispositivi aziendali dotati di software di sicurezza aggiornati è un passo fondamentale. Ciò garantisce che tutti i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dispositivi siano costantemente </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p</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rotetti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dalle minacce emergenti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Inoltre,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scoraggiando l'uso di computer pubblici o di dispositivi condivisi per le attività lavorative, si evita la potenziale compromissione di dati sensibili.</a:t>
            </a: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4. Aggiornamenti regolari del software:</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Non si sottolineerà mai abbastanza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l'importanza di aggiornare regolarmente i sistemi operativi, le applicazioni e i software di sicurezza.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Questi aggiornamenti includono in genere patch che risolvono le vulnerabilità note. Mantenere il software aggiornato protegge da potenziali exploit da parte dei criminali informatici.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5.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Connessioni Wi-Fi sicure:</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È fondamentale che i dipendenti si colleghino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 reti Wi-Fi sicure e protette da password.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Questa pratica impedisce l'accesso non autorizzato ai dati mentre si lavora da remoto. Allo stesso tempo, evitare le reti Wi-Fi pubbliche aperte per le attività lavorative riduce al minimo l'esposizione a potenziali attacchi.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6. Password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forti:</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L’uso</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di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password forti e uniche per gli account leg</a:t>
            </a:r>
            <a:r>
              <a:rPr lang="it-IT" b="1" dirty="0">
                <a:latin typeface="Century Gothic" panose="020B0502020202020204" pitchFamily="34" charset="0"/>
                <a:ea typeface="Trebuchet MS" panose="020B0603020202020204" pitchFamily="34" charset="0"/>
                <a:cs typeface="Trebuchet MS" panose="020B0603020202020204" pitchFamily="34" charset="0"/>
              </a:rPr>
              <a:t>ati al lavoro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è una pratica fondamentale. In questo modo si evitano attacchi di forza bruta e tentativi di accesso non autorizzati. Scoraggiare la condivisione e il riutilizzo delle password tra i vari account aumenta ulteriormente la sicurezza.</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FCFDC078-6B89-4724-B689-E492960D42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63600" y="3695700"/>
            <a:ext cx="3657295" cy="3657295"/>
          </a:xfrm>
          <a:prstGeom prst="rect">
            <a:avLst/>
          </a:prstGeom>
        </p:spPr>
      </p:pic>
      <p:sp>
        <p:nvSpPr>
          <p:cNvPr id="3" name="CuadroTexto 6">
            <a:extLst>
              <a:ext uri="{FF2B5EF4-FFF2-40B4-BE49-F238E27FC236}">
                <a16:creationId xmlns:a16="http://schemas.microsoft.com/office/drawing/2014/main" id="{2A0A4A8D-F406-8270-2E6A-8237B458D0CA}"/>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216113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909310"/>
          </a:xfrm>
          <a:prstGeom prst="rect">
            <a:avLst/>
          </a:prstGeom>
          <a:noFill/>
        </p:spPr>
        <p:txBody>
          <a:bodyPr wrap="square">
            <a:spAutoFit/>
          </a:bodyPr>
          <a:lstStyle/>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7.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Crittografia dei dati:</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È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fondamentale sottolineare l'importanza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della crittografia dei dati sensibili sia in fase di trasmissione che di archiviazione.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La crittografia trasforma i dati in codice illeggibile, rendendoli inutilizzabili da chiunque possa intercettarli. Incoraggiare l'uso di strumenti di comunicazione criptati per le conversazioni riservate rafforza la sicurezza.</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8.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Consapevolezza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del phishing:</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Educare i dipendenti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 riconoscere le e-mail di phishing e altri attacchi di ingegneria sociale è una misura proattiva.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Evidenziare i rischi associati al cliccare su link sospetti o scaricare allegati da fonti sconosciute può prevenire potenziali violazioni.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9.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Condivisione</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file:</a:t>
            </a:r>
          </a:p>
          <a:p>
            <a:pPr>
              <a:tabLst>
                <a:tab pos="1581150" algn="l"/>
              </a:tabLst>
            </a:pP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Suggerire l'uso di strumenti di condivisione dei file approvati dall'azienda, dotati di una solida crittografia e di controlli di accesso, assicura che i file sensibili siano scambiati in modo sicuro. </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Al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contrario</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 scoraggiare la condivisione di file riservati tramite e-mail personali o servizi cloud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aiuta</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 prevenire le fughe di dati.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p>
          <a:p>
            <a:pPr>
              <a:tabLst>
                <a:tab pos="1581150" algn="l"/>
              </a:tabLst>
            </a:pP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10.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Sicurezza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fisica</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Sottolineare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la necessità di mettere al sicuro i dispositivi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quando non vengono utilizzati e di tenere i materiali relativi al lavoro fuori dalla vista di persone non autorizzate riduce i rischi per la sicurezza fisica. Ciò è particolarmente importante per i lavoratori a distanza che operano in ambienti diversi.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051F80D8-F04C-4804-85A9-1D0EAA5DC7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11200" y="3200400"/>
            <a:ext cx="3886200" cy="3886200"/>
          </a:xfrm>
          <a:prstGeom prst="rect">
            <a:avLst/>
          </a:prstGeom>
        </p:spPr>
      </p:pic>
      <p:sp>
        <p:nvSpPr>
          <p:cNvPr id="3" name="CuadroTexto 6">
            <a:extLst>
              <a:ext uri="{FF2B5EF4-FFF2-40B4-BE49-F238E27FC236}">
                <a16:creationId xmlns:a16="http://schemas.microsoft.com/office/drawing/2014/main" id="{CC57458C-6320-5EE1-C019-88FF698A5771}"/>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029770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632311"/>
          </a:xfrm>
          <a:prstGeom prst="rect">
            <a:avLst/>
          </a:prstGeom>
          <a:noFill/>
        </p:spPr>
        <p:txBody>
          <a:bodyPr wrap="square">
            <a:spAutoFit/>
          </a:bodyPr>
          <a:lstStyle/>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11. Backup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dei dati:</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Educare i dipendenti sull'importanza di eseguire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regolarmente il backup dei dati di lavoro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in un luogo sicuro è una pratica prudente. In questo modo le aziende si preparano a riprendersi rapidamente in caso di perdita di dati dovuta a incidenti informatici o ad altri eventi imprevisti.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12.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Videoconferenze sicure</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pPr algn="just">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dirty="0">
                <a:latin typeface="Century Gothic" panose="020B0502020202020204" pitchFamily="34" charset="0"/>
                <a:ea typeface="Trebuchet MS" panose="020B0603020202020204" pitchFamily="34" charset="0"/>
                <a:cs typeface="Trebuchet MS" panose="020B0603020202020204" pitchFamily="34" charset="0"/>
              </a:rPr>
              <a:t>La scelta di piattaforme di videoconferenza che utilizzano la crittografia end-to-end garantisce la riservatezza delle discussioni. L'implementazione di funzioni di sicurezza come </a:t>
            </a:r>
            <a:r>
              <a:rPr lang="it-IT" b="1" dirty="0">
                <a:latin typeface="Century Gothic" panose="020B0502020202020204" pitchFamily="34" charset="0"/>
                <a:ea typeface="Trebuchet MS" panose="020B0603020202020204" pitchFamily="34" charset="0"/>
                <a:cs typeface="Trebuchet MS" panose="020B0603020202020204" pitchFamily="34" charset="0"/>
              </a:rPr>
              <a:t>password per le riunioni e sale d'attesa aggiunge un ulteriore livello di controllo</a:t>
            </a:r>
            <a:r>
              <a:rPr lang="en-GB" b="1" dirty="0">
                <a:latin typeface="Century Gothic" panose="020B0502020202020204" pitchFamily="34" charset="0"/>
                <a:ea typeface="Trebuchet MS" panose="020B0603020202020204" pitchFamily="34" charset="0"/>
                <a:cs typeface="Trebuchet MS" panose="020B0603020202020204" pitchFamily="34" charset="0"/>
              </a:rPr>
              <a:t> </a:t>
            </a:r>
            <a:r>
              <a:rPr lang="it-IT" dirty="0">
                <a:latin typeface="Century Gothic" panose="020B0502020202020204" pitchFamily="34" charset="0"/>
                <a:ea typeface="Trebuchet MS" panose="020B0603020202020204" pitchFamily="34" charset="0"/>
                <a:cs typeface="Trebuchet MS" panose="020B0603020202020204" pitchFamily="34" charset="0"/>
              </a:rPr>
              <a:t>su chi può accedere a queste riunioni virtuali.</a:t>
            </a:r>
          </a:p>
          <a:p>
            <a:pPr>
              <a:tabLst>
                <a:tab pos="1581150" algn="l"/>
              </a:tabLst>
            </a:pP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13.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Utilizzare canali di comunicazione ufficiali:</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Promuovendo l’uso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di strumenti di comunicazione approvati dall'azienda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per le discussioni relative al lavoro, si crea un ambiente controllato per la condivisione delle informazioni. Scoraggiare la discussione di argomenti sensibili su piattaforme di messaggistica personale riduce al minimo il rischio di esposizione dei dati.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14.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Sicurezza del protocollo RDP (Remote Desktop Protocol):</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Se si utilizza il protocollo RDP (Remote Desktop Protocol), è essenziale proteggerlo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 password forti e controlli di accesso.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L'uso di una VPN in combinazione con RDP aggiunge un ulteriore livello di protezione contro gli accessi non autorizzati.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422B9636-DA2D-47D3-972A-64A08B0048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4805" y="3467100"/>
            <a:ext cx="3809695" cy="3809695"/>
          </a:xfrm>
          <a:prstGeom prst="rect">
            <a:avLst/>
          </a:prstGeom>
        </p:spPr>
      </p:pic>
      <p:sp>
        <p:nvSpPr>
          <p:cNvPr id="3" name="CuadroTexto 6">
            <a:extLst>
              <a:ext uri="{FF2B5EF4-FFF2-40B4-BE49-F238E27FC236}">
                <a16:creationId xmlns:a16="http://schemas.microsoft.com/office/drawing/2014/main" id="{7FA29686-262C-7C0F-7D1F-3C5641DD7B3B}"/>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2935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en-U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a:t>
            </a:r>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355312"/>
          </a:xfrm>
          <a:prstGeom prst="rect">
            <a:avLst/>
          </a:prstGeom>
          <a:noFill/>
        </p:spPr>
        <p:txBody>
          <a:bodyPr wrap="square">
            <a:spAutoFit/>
          </a:bodyPr>
          <a:lstStyle/>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15.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Formazione sulla sicurezza:</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Condurre regolarmente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sessioni di formazione sulla </a:t>
            </a:r>
            <a:r>
              <a:rPr lang="it-IT" b="1" dirty="0">
                <a:latin typeface="Century Gothic" panose="020B0502020202020204" pitchFamily="34" charset="0"/>
                <a:ea typeface="Trebuchet MS" panose="020B0603020202020204" pitchFamily="34" charset="0"/>
                <a:cs typeface="Trebuchet MS" panose="020B0603020202020204" pitchFamily="34" charset="0"/>
              </a:rPr>
              <a:t>cybersecurity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consente ai dipendenti di essere ben informati sull'evoluzione delle minacce e delle best practice. Ciò consente loro di prendere decisioni informate e di migliorare la sicurezza generale dell'organizzazione.</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16.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Segnalazione</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degli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incidenti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Stabilire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procedure chiare per la segnalazione di incidenti di cybersecurity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o attività sospette assicura che ogni potenziale violazione venga affrontata tempestivamente. I dipendenti devono sapere chi contattare in caso di violazione della sicurezza.</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17.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Politica sul lavoro a distanza:</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Lo sviluppo e la comunicazione di una politica completa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sul lavoro a distanza, che delinei le aspettative e le linee guida in materia di sicurezza,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fornisce ai dipendenti una chiara comprensione delle loro responsabilità. Questo favorisce un ambiente di lavoro remoto sicuro.</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18.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Monitoraggio</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continuo:</a:t>
            </a:r>
          </a:p>
          <a:p>
            <a:pPr>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L'implementazione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di strumenti di monitoraggio in grado di rilevare e rispondere agli incidenti di sicurezza in tempo reale </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è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fondamentale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L'esame regolare dei registri degli accessi remoti alla ricerca di attività non autorizzate consente di rilevare e ridurre le minacce in modo proattivo.</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37020FDA-F3A4-4F98-8DEA-0A390FF3D2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73405" y="3695700"/>
            <a:ext cx="3581095" cy="3581095"/>
          </a:xfrm>
          <a:prstGeom prst="rect">
            <a:avLst/>
          </a:prstGeom>
        </p:spPr>
      </p:pic>
      <p:sp>
        <p:nvSpPr>
          <p:cNvPr id="3" name="CuadroTexto 6">
            <a:extLst>
              <a:ext uri="{FF2B5EF4-FFF2-40B4-BE49-F238E27FC236}">
                <a16:creationId xmlns:a16="http://schemas.microsoft.com/office/drawing/2014/main" id="{F0E63C2D-894E-B9F6-FF1E-E9B185C3DE08}"/>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277413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2.2. Linee guida per la cybersecurity del lavoro a distanza</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4524315"/>
          </a:xfrm>
          <a:prstGeom prst="rect">
            <a:avLst/>
          </a:prstGeom>
          <a:noFill/>
        </p:spPr>
        <p:txBody>
          <a:bodyPr wrap="square">
            <a:spAutoFit/>
          </a:bodyPr>
          <a:lstStyle/>
          <a:p>
            <a:pPr>
              <a:tabLst>
                <a:tab pos="1581150" algn="l"/>
              </a:tabLst>
            </a:pP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19.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Check-in regolari:</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Mantenere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una comunicazione costante con i dipendenti remoti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ha molteplici scopi. Non solo risponde ai problemi di sicurezza, ma fornisce anche un supporto continuo, rafforzando il senso di connettività anche in contesti lavorativi remoti. </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tabLst>
                <a:tab pos="1581150" algn="l"/>
              </a:tabLst>
            </a:pP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20. C</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onformità alle normative:</a:t>
            </a:r>
          </a:p>
          <a:p>
            <a:pPr algn="just">
              <a:tabLst>
                <a:tab pos="1581150" algn="l"/>
              </a:tabLst>
            </a:pP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Garantire che le pratiche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di lavoro a distanza siano in linea con le normative pertinenti in materia di protezione dei dati e della privacy non è negoziabile.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L'aderenza a queste normative salvaguarda sia l'azienda che le informazioni sensibili dei clienti.</a:t>
            </a:r>
          </a:p>
          <a:p>
            <a:pPr>
              <a:tabLst>
                <a:tab pos="1581150" algn="l"/>
              </a:tabLst>
            </a:pP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Attenendosi diligentemente a queste linee guida sulla cybersecurity del lavoro remoto, le piccole e medie imprese rurali possono consentire ai propri dipendenti di lavorare da remoto senza compromettere la sicurezza dei dati. Queste misure contribuiscono complessivamente a ridurre al minimo il rischio di minacce informatiche e a mantenere un solido livello di sicurezza, anche nel contesto di un ambiente di lavoro disperso.</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3653FB90-5ADA-41FF-ACF6-12FDC95C4A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0" y="3543300"/>
            <a:ext cx="3504895" cy="3504895"/>
          </a:xfrm>
          <a:prstGeom prst="rect">
            <a:avLst/>
          </a:prstGeom>
        </p:spPr>
      </p:pic>
      <p:sp>
        <p:nvSpPr>
          <p:cNvPr id="3" name="CuadroTexto 6">
            <a:extLst>
              <a:ext uri="{FF2B5EF4-FFF2-40B4-BE49-F238E27FC236}">
                <a16:creationId xmlns:a16="http://schemas.microsoft.com/office/drawing/2014/main" id="{A0F45C8B-F956-50BC-2753-7F673EF9D02F}"/>
              </a:ext>
            </a:extLst>
          </p:cNvPr>
          <p:cNvSpPr txBox="1"/>
          <p:nvPr/>
        </p:nvSpPr>
        <p:spPr>
          <a:xfrm>
            <a:off x="5943601" y="150793"/>
            <a:ext cx="11887200"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2 – Le migliori pratiche  di cybersecurity per la protezione dei dati personali e della privacy</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27873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734403" y="2933700"/>
            <a:ext cx="637197" cy="629899"/>
          </a:xfrm>
          <a:prstGeom prst="rect">
            <a:avLst/>
          </a:prstGeom>
        </p:spPr>
      </p:pic>
      <p:sp>
        <p:nvSpPr>
          <p:cNvPr id="7" name="CuadroTexto 6">
            <a:extLst>
              <a:ext uri="{FF2B5EF4-FFF2-40B4-BE49-F238E27FC236}">
                <a16:creationId xmlns:a16="http://schemas.microsoft.com/office/drawing/2014/main" id="{99904CF2-CFEF-B0FB-792C-7428F4FC08A8}"/>
              </a:ext>
            </a:extLst>
          </p:cNvPr>
          <p:cNvSpPr txBox="1"/>
          <p:nvPr/>
        </p:nvSpPr>
        <p:spPr>
          <a:xfrm>
            <a:off x="1433945" y="2855275"/>
            <a:ext cx="9144000" cy="707886"/>
          </a:xfrm>
          <a:prstGeom prst="rect">
            <a:avLst/>
          </a:prstGeom>
          <a:noFill/>
        </p:spPr>
        <p:txBody>
          <a:bodyPr wrap="square">
            <a:spAutoFit/>
          </a:bodyPr>
          <a:lstStyle/>
          <a:p>
            <a:r>
              <a:rPr lang="it-IT" sz="40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Riassumendo</a:t>
            </a:r>
          </a:p>
        </p:txBody>
      </p:sp>
      <p:graphicFrame>
        <p:nvGraphicFramePr>
          <p:cNvPr id="11" name="Marcador de contenido 7">
            <a:extLst>
              <a:ext uri="{FF2B5EF4-FFF2-40B4-BE49-F238E27FC236}">
                <a16:creationId xmlns:a16="http://schemas.microsoft.com/office/drawing/2014/main" id="{D386A990-52C7-0F55-9D8B-30CC1BB3A664}"/>
              </a:ext>
            </a:extLst>
          </p:cNvPr>
          <p:cNvGraphicFramePr>
            <a:graphicFrameLocks/>
          </p:cNvGraphicFramePr>
          <p:nvPr>
            <p:extLst>
              <p:ext uri="{D42A27DB-BD31-4B8C-83A1-F6EECF244321}">
                <p14:modId xmlns:p14="http://schemas.microsoft.com/office/powerpoint/2010/main" val="4005264400"/>
              </p:ext>
            </p:extLst>
          </p:nvPr>
        </p:nvGraphicFramePr>
        <p:xfrm>
          <a:off x="1053000" y="3771901"/>
          <a:ext cx="16396799" cy="5105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6609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734403" y="2933700"/>
            <a:ext cx="637197" cy="629899"/>
          </a:xfrm>
          <a:prstGeom prst="rect">
            <a:avLst/>
          </a:prstGeom>
        </p:spPr>
      </p:pic>
      <p:sp>
        <p:nvSpPr>
          <p:cNvPr id="7" name="CuadroTexto 6">
            <a:extLst>
              <a:ext uri="{FF2B5EF4-FFF2-40B4-BE49-F238E27FC236}">
                <a16:creationId xmlns:a16="http://schemas.microsoft.com/office/drawing/2014/main" id="{99904CF2-CFEF-B0FB-792C-7428F4FC08A8}"/>
              </a:ext>
            </a:extLst>
          </p:cNvPr>
          <p:cNvSpPr txBox="1"/>
          <p:nvPr/>
        </p:nvSpPr>
        <p:spPr>
          <a:xfrm>
            <a:off x="1433945" y="2855275"/>
            <a:ext cx="9144000" cy="1323439"/>
          </a:xfrm>
          <a:prstGeom prst="rect">
            <a:avLst/>
          </a:prstGeom>
          <a:noFill/>
        </p:spPr>
        <p:txBody>
          <a:bodyPr wrap="square">
            <a:spAutoFit/>
          </a:bodyPr>
          <a:lstStyle/>
          <a:p>
            <a:r>
              <a:rPr lang="it-IT" sz="40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Domande di autovalutazione</a:t>
            </a:r>
          </a:p>
          <a:p>
            <a:endParaRPr lang="es-ES" sz="40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graphicFrame>
        <p:nvGraphicFramePr>
          <p:cNvPr id="3" name="Tabla 10">
            <a:extLst>
              <a:ext uri="{FF2B5EF4-FFF2-40B4-BE49-F238E27FC236}">
                <a16:creationId xmlns:a16="http://schemas.microsoft.com/office/drawing/2014/main" id="{5E363DD7-A912-299B-F393-910068957039}"/>
              </a:ext>
            </a:extLst>
          </p:cNvPr>
          <p:cNvGraphicFramePr>
            <a:graphicFrameLocks/>
          </p:cNvGraphicFramePr>
          <p:nvPr>
            <p:extLst>
              <p:ext uri="{D42A27DB-BD31-4B8C-83A1-F6EECF244321}">
                <p14:modId xmlns:p14="http://schemas.microsoft.com/office/powerpoint/2010/main" val="1239399576"/>
              </p:ext>
            </p:extLst>
          </p:nvPr>
        </p:nvGraphicFramePr>
        <p:xfrm>
          <a:off x="1046128" y="3771900"/>
          <a:ext cx="16625400" cy="5304655"/>
        </p:xfrm>
        <a:graphic>
          <a:graphicData uri="http://schemas.openxmlformats.org/drawingml/2006/table">
            <a:tbl>
              <a:tblPr firstRow="1" bandRow="1">
                <a:tableStyleId>{21E4AEA4-8DFA-4A89-87EB-49C32662AFE0}</a:tableStyleId>
              </a:tblPr>
              <a:tblGrid>
                <a:gridCol w="2770900">
                  <a:extLst>
                    <a:ext uri="{9D8B030D-6E8A-4147-A177-3AD203B41FA5}">
                      <a16:colId xmlns:a16="http://schemas.microsoft.com/office/drawing/2014/main" val="2601891750"/>
                    </a:ext>
                  </a:extLst>
                </a:gridCol>
                <a:gridCol w="2770900">
                  <a:extLst>
                    <a:ext uri="{9D8B030D-6E8A-4147-A177-3AD203B41FA5}">
                      <a16:colId xmlns:a16="http://schemas.microsoft.com/office/drawing/2014/main" val="3559158159"/>
                    </a:ext>
                  </a:extLst>
                </a:gridCol>
                <a:gridCol w="2770900">
                  <a:extLst>
                    <a:ext uri="{9D8B030D-6E8A-4147-A177-3AD203B41FA5}">
                      <a16:colId xmlns:a16="http://schemas.microsoft.com/office/drawing/2014/main" val="1947302738"/>
                    </a:ext>
                  </a:extLst>
                </a:gridCol>
                <a:gridCol w="2770900">
                  <a:extLst>
                    <a:ext uri="{9D8B030D-6E8A-4147-A177-3AD203B41FA5}">
                      <a16:colId xmlns:a16="http://schemas.microsoft.com/office/drawing/2014/main" val="3283798389"/>
                    </a:ext>
                  </a:extLst>
                </a:gridCol>
                <a:gridCol w="2770900">
                  <a:extLst>
                    <a:ext uri="{9D8B030D-6E8A-4147-A177-3AD203B41FA5}">
                      <a16:colId xmlns:a16="http://schemas.microsoft.com/office/drawing/2014/main" val="2128591119"/>
                    </a:ext>
                  </a:extLst>
                </a:gridCol>
                <a:gridCol w="2770900">
                  <a:extLst>
                    <a:ext uri="{9D8B030D-6E8A-4147-A177-3AD203B41FA5}">
                      <a16:colId xmlns:a16="http://schemas.microsoft.com/office/drawing/2014/main" val="3651812035"/>
                    </a:ext>
                  </a:extLst>
                </a:gridCol>
              </a:tblGrid>
              <a:tr h="1306458">
                <a:tc>
                  <a:txBody>
                    <a:bodyPr/>
                    <a:lstStyle/>
                    <a:p>
                      <a:r>
                        <a:rPr lang="it-IT" sz="1800" b="1" kern="1200" dirty="0">
                          <a:solidFill>
                            <a:schemeClr val="lt1"/>
                          </a:solidFill>
                          <a:effectLst/>
                          <a:latin typeface="+mn-lt"/>
                          <a:ea typeface="+mn-ea"/>
                          <a:cs typeface="+mn-cs"/>
                        </a:rPr>
                        <a:t>Quale tipo di attacco informatico prevede l'invio di e-mail ingannevoli per indurre i dipendenti a rivelare informazioni sensibili?</a:t>
                      </a:r>
                      <a:endParaRPr lang="es-ES" sz="1800" b="1" kern="1200" dirty="0">
                        <a:solidFill>
                          <a:schemeClr val="lt1"/>
                        </a:solidFill>
                        <a:effectLst/>
                        <a:latin typeface="+mn-lt"/>
                        <a:ea typeface="+mn-ea"/>
                        <a:cs typeface="+mn-cs"/>
                      </a:endParaRPr>
                    </a:p>
                  </a:txBody>
                  <a:tcPr/>
                </a:tc>
                <a:tc>
                  <a:txBody>
                    <a:bodyPr/>
                    <a:lstStyle/>
                    <a:p>
                      <a:r>
                        <a:rPr lang="it-IT" sz="1800" b="1" kern="1200" dirty="0">
                          <a:solidFill>
                            <a:schemeClr val="lt1"/>
                          </a:solidFill>
                          <a:effectLst/>
                          <a:latin typeface="+mn-lt"/>
                          <a:ea typeface="+mn-ea"/>
                          <a:cs typeface="+mn-cs"/>
                        </a:rPr>
                        <a:t>Quale tipo di attacco informatico prevede la crittografia dei file e la richiesta di pagamento per la chiave di decrittazione?</a:t>
                      </a:r>
                      <a:endParaRPr lang="es-ES" sz="1800" b="1" kern="1200" dirty="0">
                        <a:solidFill>
                          <a:schemeClr val="lt1"/>
                        </a:solidFill>
                        <a:effectLst/>
                        <a:latin typeface="+mn-lt"/>
                        <a:ea typeface="+mn-ea"/>
                        <a:cs typeface="+mn-cs"/>
                      </a:endParaRPr>
                    </a:p>
                  </a:txBody>
                  <a:tcPr/>
                </a:tc>
                <a:tc>
                  <a:txBody>
                    <a:bodyPr/>
                    <a:lstStyle/>
                    <a:p>
                      <a:r>
                        <a:rPr lang="it-IT" sz="1800" b="1" kern="1200" dirty="0">
                          <a:solidFill>
                            <a:schemeClr val="lt1"/>
                          </a:solidFill>
                          <a:effectLst/>
                          <a:latin typeface="+mn-lt"/>
                          <a:ea typeface="+mn-ea"/>
                          <a:cs typeface="+mn-cs"/>
                        </a:rPr>
                        <a:t>Qual è lo scopo principale della valutazione del rischio nella cybersecurity?</a:t>
                      </a:r>
                      <a:endParaRPr lang="es-ES" sz="2000" dirty="0"/>
                    </a:p>
                  </a:txBody>
                  <a:tcPr/>
                </a:tc>
                <a:tc>
                  <a:txBody>
                    <a:bodyPr/>
                    <a:lstStyle/>
                    <a:p>
                      <a:r>
                        <a:rPr lang="it-IT" sz="1800" b="1" kern="1200" dirty="0">
                          <a:solidFill>
                            <a:schemeClr val="lt1"/>
                          </a:solidFill>
                          <a:effectLst/>
                          <a:latin typeface="+mn-lt"/>
                          <a:ea typeface="+mn-ea"/>
                          <a:cs typeface="+mn-cs"/>
                        </a:rPr>
                        <a:t>Qual è lo scopo della classificazione dei dati in base alla loro sensibilità e importanza?</a:t>
                      </a:r>
                      <a:endParaRPr lang="es-ES" sz="2000" dirty="0"/>
                    </a:p>
                  </a:txBody>
                  <a:tcPr/>
                </a:tc>
                <a:tc>
                  <a:txBody>
                    <a:bodyPr/>
                    <a:lstStyle/>
                    <a:p>
                      <a:r>
                        <a:rPr lang="it-IT" sz="1800" b="1" kern="1200" dirty="0">
                          <a:solidFill>
                            <a:schemeClr val="lt1"/>
                          </a:solidFill>
                          <a:effectLst/>
                          <a:latin typeface="+mn-lt"/>
                          <a:ea typeface="+mn-ea"/>
                          <a:cs typeface="+mn-cs"/>
                        </a:rPr>
                        <a:t>Qual è lo scopo del backup regolare dei dati critici?</a:t>
                      </a:r>
                      <a:endParaRPr lang="es-ES" sz="1800" b="1" kern="1200" dirty="0">
                        <a:solidFill>
                          <a:schemeClr val="lt1"/>
                        </a:solidFill>
                        <a:effectLst/>
                        <a:latin typeface="+mn-lt"/>
                        <a:ea typeface="+mn-ea"/>
                        <a:cs typeface="+mn-cs"/>
                      </a:endParaRPr>
                    </a:p>
                  </a:txBody>
                  <a:tcPr/>
                </a:tc>
                <a:tc>
                  <a:txBody>
                    <a:bodyPr/>
                    <a:lstStyle/>
                    <a:p>
                      <a:r>
                        <a:rPr lang="it-IT" sz="1800" b="1" kern="1200" dirty="0">
                          <a:solidFill>
                            <a:schemeClr val="lt1"/>
                          </a:solidFill>
                          <a:effectLst/>
                          <a:latin typeface="+mn-lt"/>
                          <a:ea typeface="+mn-ea"/>
                          <a:cs typeface="+mn-cs"/>
                        </a:rPr>
                        <a:t>In che modo una rete privata virtuale (VPN) migliora la sicurezza del lavoro a distanza?</a:t>
                      </a:r>
                      <a:endParaRPr lang="es-ES" sz="1800" b="1" kern="1200" dirty="0">
                        <a:solidFill>
                          <a:schemeClr val="lt1"/>
                        </a:solidFill>
                        <a:effectLst/>
                        <a:latin typeface="+mn-lt"/>
                        <a:ea typeface="+mn-ea"/>
                        <a:cs typeface="+mn-cs"/>
                      </a:endParaRPr>
                    </a:p>
                  </a:txBody>
                  <a:tcPr/>
                </a:tc>
                <a:extLst>
                  <a:ext uri="{0D108BD9-81ED-4DB2-BD59-A6C34878D82A}">
                    <a16:rowId xmlns:a16="http://schemas.microsoft.com/office/drawing/2014/main" val="4178373252"/>
                  </a:ext>
                </a:extLst>
              </a:tr>
              <a:tr h="3567295">
                <a:tc>
                  <a:txBody>
                    <a:bodyPr/>
                    <a:lstStyle/>
                    <a:p>
                      <a:pPr marL="0" indent="0">
                        <a:buNone/>
                      </a:pPr>
                      <a:r>
                        <a:rPr lang="it-IT" sz="1800" kern="1200" dirty="0">
                          <a:solidFill>
                            <a:schemeClr val="dk1"/>
                          </a:solidFill>
                          <a:effectLst/>
                          <a:latin typeface="+mn-lt"/>
                          <a:ea typeface="+mn-ea"/>
                          <a:cs typeface="+mn-cs"/>
                        </a:rPr>
                        <a:t>a) Infezioni da malware</a:t>
                      </a:r>
                    </a:p>
                    <a:p>
                      <a:pPr marL="0" indent="0">
                        <a:buNone/>
                      </a:pPr>
                      <a:r>
                        <a:rPr lang="it-IT" sz="1800" kern="1200" dirty="0">
                          <a:solidFill>
                            <a:schemeClr val="dk1"/>
                          </a:solidFill>
                          <a:effectLst/>
                          <a:latin typeface="+mn-lt"/>
                          <a:ea typeface="+mn-ea"/>
                          <a:cs typeface="+mn-cs"/>
                        </a:rPr>
                        <a:t>b) Attacchi ransomware</a:t>
                      </a:r>
                    </a:p>
                    <a:p>
                      <a:pPr marL="0" indent="0">
                        <a:buNone/>
                      </a:pPr>
                      <a:r>
                        <a:rPr lang="it-IT" sz="1800" kern="1200" dirty="0">
                          <a:solidFill>
                            <a:schemeClr val="dk1"/>
                          </a:solidFill>
                          <a:effectLst/>
                          <a:latin typeface="+mn-lt"/>
                          <a:ea typeface="+mn-ea"/>
                          <a:cs typeface="+mn-cs"/>
                        </a:rPr>
                        <a:t>c) Minacce interne</a:t>
                      </a:r>
                    </a:p>
                    <a:p>
                      <a:pPr marL="0" indent="0">
                        <a:buNone/>
                      </a:pPr>
                      <a:r>
                        <a:rPr lang="it-IT" sz="1800" b="1" kern="1200" dirty="0">
                          <a:solidFill>
                            <a:schemeClr val="dk1"/>
                          </a:solidFill>
                          <a:effectLst/>
                          <a:latin typeface="+mn-lt"/>
                          <a:ea typeface="+mn-ea"/>
                          <a:cs typeface="+mn-cs"/>
                        </a:rPr>
                        <a:t>d) Attacchi di phishing</a:t>
                      </a:r>
                      <a:endParaRPr lang="es-ES" sz="1800" b="1" kern="1200" dirty="0">
                        <a:solidFill>
                          <a:schemeClr val="dk1"/>
                        </a:solidFill>
                        <a:effectLst/>
                        <a:latin typeface="+mn-lt"/>
                        <a:ea typeface="+mn-ea"/>
                        <a:cs typeface="+mn-cs"/>
                      </a:endParaRPr>
                    </a:p>
                  </a:txBody>
                  <a:tcPr/>
                </a:tc>
                <a:tc>
                  <a:txBody>
                    <a:bodyPr/>
                    <a:lstStyle/>
                    <a:p>
                      <a:pPr marL="0" indent="0">
                        <a:buNone/>
                      </a:pPr>
                      <a:r>
                        <a:rPr lang="it-IT" sz="1800" kern="1200" dirty="0">
                          <a:solidFill>
                            <a:schemeClr val="dk1"/>
                          </a:solidFill>
                          <a:effectLst/>
                          <a:latin typeface="+mn-lt"/>
                          <a:ea typeface="+mn-ea"/>
                          <a:cs typeface="+mn-cs"/>
                        </a:rPr>
                        <a:t>a) Attacchi di phishing</a:t>
                      </a:r>
                    </a:p>
                    <a:p>
                      <a:pPr marL="0" indent="0">
                        <a:buNone/>
                      </a:pPr>
                      <a:r>
                        <a:rPr lang="it-IT" sz="1800" kern="1200" dirty="0">
                          <a:solidFill>
                            <a:schemeClr val="dk1"/>
                          </a:solidFill>
                          <a:effectLst/>
                          <a:latin typeface="+mn-lt"/>
                          <a:ea typeface="+mn-ea"/>
                          <a:cs typeface="+mn-cs"/>
                        </a:rPr>
                        <a:t>b) Ingegneria sociale</a:t>
                      </a:r>
                    </a:p>
                    <a:p>
                      <a:pPr marL="0" indent="0">
                        <a:buNone/>
                      </a:pPr>
                      <a:r>
                        <a:rPr lang="it-IT" sz="1800" b="1" kern="1200" dirty="0">
                          <a:solidFill>
                            <a:schemeClr val="dk1"/>
                          </a:solidFill>
                          <a:effectLst/>
                          <a:latin typeface="+mn-lt"/>
                          <a:ea typeface="+mn-ea"/>
                          <a:cs typeface="+mn-cs"/>
                        </a:rPr>
                        <a:t>c) Attacchi ransomware</a:t>
                      </a:r>
                    </a:p>
                    <a:p>
                      <a:pPr marL="0" indent="0">
                        <a:buNone/>
                      </a:pPr>
                      <a:r>
                        <a:rPr lang="it-IT" sz="1800" kern="1200" dirty="0">
                          <a:solidFill>
                            <a:schemeClr val="dk1"/>
                          </a:solidFill>
                          <a:effectLst/>
                          <a:latin typeface="+mn-lt"/>
                          <a:ea typeface="+mn-ea"/>
                          <a:cs typeface="+mn-cs"/>
                        </a:rPr>
                        <a:t>d) Infezioni da malware</a:t>
                      </a:r>
                      <a:endParaRPr lang="es-ES" sz="2000" dirty="0"/>
                    </a:p>
                  </a:txBody>
                  <a:tcPr/>
                </a:tc>
                <a:tc>
                  <a:txBody>
                    <a:bodyPr/>
                    <a:lstStyle/>
                    <a:p>
                      <a:pPr marL="0" indent="0">
                        <a:buNone/>
                      </a:pPr>
                      <a:r>
                        <a:rPr lang="it-IT" sz="1800" kern="1200" dirty="0">
                          <a:solidFill>
                            <a:schemeClr val="dk1"/>
                          </a:solidFill>
                          <a:effectLst/>
                          <a:latin typeface="+mn-lt"/>
                          <a:ea typeface="+mn-ea"/>
                          <a:cs typeface="+mn-cs"/>
                        </a:rPr>
                        <a:t>a) Aumentare le minacce informatiche</a:t>
                      </a:r>
                    </a:p>
                    <a:p>
                      <a:pPr marL="0" indent="0">
                        <a:buNone/>
                      </a:pPr>
                      <a:r>
                        <a:rPr lang="it-IT" sz="1800" b="1" kern="1200" dirty="0">
                          <a:solidFill>
                            <a:schemeClr val="dk1"/>
                          </a:solidFill>
                          <a:effectLst/>
                          <a:latin typeface="+mn-lt"/>
                          <a:ea typeface="+mn-ea"/>
                          <a:cs typeface="+mn-cs"/>
                        </a:rPr>
                        <a:t>b) Identificare le potenziali minacce e vulnerabilità informatiche.</a:t>
                      </a:r>
                    </a:p>
                    <a:p>
                      <a:pPr marL="0" indent="0">
                        <a:buNone/>
                      </a:pPr>
                      <a:r>
                        <a:rPr lang="it-IT" sz="1800" kern="1200" dirty="0">
                          <a:solidFill>
                            <a:schemeClr val="dk1"/>
                          </a:solidFill>
                          <a:effectLst/>
                          <a:latin typeface="+mn-lt"/>
                          <a:ea typeface="+mn-ea"/>
                          <a:cs typeface="+mn-cs"/>
                        </a:rPr>
                        <a:t>c) Eliminare tutti i rischi informatici</a:t>
                      </a:r>
                    </a:p>
                    <a:p>
                      <a:pPr marL="0" indent="0">
                        <a:buNone/>
                      </a:pPr>
                      <a:r>
                        <a:rPr lang="it-IT" sz="1800" kern="1200" dirty="0">
                          <a:solidFill>
                            <a:schemeClr val="dk1"/>
                          </a:solidFill>
                          <a:effectLst/>
                          <a:latin typeface="+mn-lt"/>
                          <a:ea typeface="+mn-ea"/>
                          <a:cs typeface="+mn-cs"/>
                        </a:rPr>
                        <a:t>d) Creare nuove vulnerabilità di sicurezza</a:t>
                      </a:r>
                      <a:endParaRPr lang="es-ES" sz="2000" dirty="0"/>
                    </a:p>
                  </a:txBody>
                  <a:tcPr/>
                </a:tc>
                <a:tc>
                  <a:txBody>
                    <a:bodyPr/>
                    <a:lstStyle/>
                    <a:p>
                      <a:pPr marL="0" indent="0">
                        <a:buNone/>
                      </a:pPr>
                      <a:r>
                        <a:rPr lang="it-IT" sz="1800" kern="1200" dirty="0">
                          <a:solidFill>
                            <a:schemeClr val="dk1"/>
                          </a:solidFill>
                          <a:effectLst/>
                          <a:latin typeface="+mn-lt"/>
                          <a:ea typeface="+mn-ea"/>
                          <a:cs typeface="+mn-cs"/>
                        </a:rPr>
                        <a:t>a) Facilitare l'accesso ai dati</a:t>
                      </a:r>
                    </a:p>
                    <a:p>
                      <a:pPr marL="0" indent="0">
                        <a:buNone/>
                      </a:pPr>
                      <a:r>
                        <a:rPr lang="it-IT" sz="1800" b="1" kern="1200" dirty="0">
                          <a:solidFill>
                            <a:schemeClr val="dk1"/>
                          </a:solidFill>
                          <a:effectLst/>
                          <a:latin typeface="+mn-lt"/>
                          <a:ea typeface="+mn-ea"/>
                          <a:cs typeface="+mn-cs"/>
                        </a:rPr>
                        <a:t>b) Applicare misure di sicurezza adeguate in base alla classificazione dei dati</a:t>
                      </a:r>
                      <a:r>
                        <a:rPr lang="it-IT" sz="1800" kern="1200" dirty="0">
                          <a:solidFill>
                            <a:schemeClr val="dk1"/>
                          </a:solidFill>
                          <a:effectLst/>
                          <a:latin typeface="+mn-lt"/>
                          <a:ea typeface="+mn-ea"/>
                          <a:cs typeface="+mn-cs"/>
                        </a:rPr>
                        <a:t>.</a:t>
                      </a:r>
                    </a:p>
                    <a:p>
                      <a:pPr marL="0" indent="0">
                        <a:buNone/>
                      </a:pPr>
                      <a:r>
                        <a:rPr lang="it-IT" sz="1800" kern="1200" dirty="0">
                          <a:solidFill>
                            <a:schemeClr val="dk1"/>
                          </a:solidFill>
                          <a:effectLst/>
                          <a:latin typeface="+mn-lt"/>
                          <a:ea typeface="+mn-ea"/>
                          <a:cs typeface="+mn-cs"/>
                        </a:rPr>
                        <a:t>c) Aumentare le politiche di conservazione dei dati</a:t>
                      </a:r>
                    </a:p>
                    <a:p>
                      <a:pPr marL="0" indent="0">
                        <a:buNone/>
                      </a:pPr>
                      <a:r>
                        <a:rPr lang="it-IT" sz="1800" kern="1200" dirty="0">
                          <a:solidFill>
                            <a:schemeClr val="dk1"/>
                          </a:solidFill>
                          <a:effectLst/>
                          <a:latin typeface="+mn-lt"/>
                          <a:ea typeface="+mn-ea"/>
                          <a:cs typeface="+mn-cs"/>
                        </a:rPr>
                        <a:t>d) Eliminare le esigenze di crittografia dei dati</a:t>
                      </a:r>
                      <a:endParaRPr lang="es-ES" sz="2000" dirty="0"/>
                    </a:p>
                  </a:txBody>
                  <a:tcPr/>
                </a:tc>
                <a:tc>
                  <a:txBody>
                    <a:bodyPr/>
                    <a:lstStyle/>
                    <a:p>
                      <a:pPr marL="0" indent="0">
                        <a:buNone/>
                      </a:pPr>
                      <a:r>
                        <a:rPr lang="it-IT" sz="1800" kern="1200" dirty="0">
                          <a:solidFill>
                            <a:schemeClr val="dk1"/>
                          </a:solidFill>
                          <a:effectLst/>
                          <a:latin typeface="+mn-lt"/>
                          <a:ea typeface="+mn-ea"/>
                          <a:cs typeface="+mn-cs"/>
                        </a:rPr>
                        <a:t>a) Eliminare la necessità di crittografia dei dati.</a:t>
                      </a:r>
                    </a:p>
                    <a:p>
                      <a:pPr marL="0" indent="0">
                        <a:buNone/>
                      </a:pPr>
                      <a:r>
                        <a:rPr lang="it-IT" sz="1800" kern="1200" dirty="0">
                          <a:solidFill>
                            <a:schemeClr val="dk1"/>
                          </a:solidFill>
                          <a:effectLst/>
                          <a:latin typeface="+mn-lt"/>
                          <a:ea typeface="+mn-ea"/>
                          <a:cs typeface="+mn-cs"/>
                        </a:rPr>
                        <a:t>b) Impedire gli aggiornamenti del software</a:t>
                      </a:r>
                    </a:p>
                    <a:p>
                      <a:pPr marL="0" indent="0">
                        <a:buNone/>
                      </a:pPr>
                      <a:r>
                        <a:rPr lang="it-IT" sz="1800" b="1" kern="1200" dirty="0">
                          <a:solidFill>
                            <a:schemeClr val="dk1"/>
                          </a:solidFill>
                          <a:effectLst/>
                          <a:latin typeface="+mn-lt"/>
                          <a:ea typeface="+mn-ea"/>
                          <a:cs typeface="+mn-cs"/>
                        </a:rPr>
                        <a:t>c) Garantire il ripristino dei dati in caso di perdita degli stessi</a:t>
                      </a:r>
                      <a:r>
                        <a:rPr lang="it-IT" sz="1800" kern="1200" dirty="0">
                          <a:solidFill>
                            <a:schemeClr val="dk1"/>
                          </a:solidFill>
                          <a:effectLst/>
                          <a:latin typeface="+mn-lt"/>
                          <a:ea typeface="+mn-ea"/>
                          <a:cs typeface="+mn-cs"/>
                        </a:rPr>
                        <a:t>.</a:t>
                      </a:r>
                    </a:p>
                    <a:p>
                      <a:pPr marL="0" indent="0">
                        <a:buNone/>
                      </a:pPr>
                      <a:r>
                        <a:rPr lang="it-IT" sz="1800" kern="1200" dirty="0">
                          <a:solidFill>
                            <a:schemeClr val="dk1"/>
                          </a:solidFill>
                          <a:effectLst/>
                          <a:latin typeface="+mn-lt"/>
                          <a:ea typeface="+mn-ea"/>
                          <a:cs typeface="+mn-cs"/>
                        </a:rPr>
                        <a:t>d) Accelerare le prestazioni della rete</a:t>
                      </a:r>
                      <a:endParaRPr lang="es-ES" sz="2000" dirty="0"/>
                    </a:p>
                  </a:txBody>
                  <a:tcPr/>
                </a:tc>
                <a:tc>
                  <a:txBody>
                    <a:bodyPr/>
                    <a:lstStyle/>
                    <a:p>
                      <a:pPr marL="0" indent="0">
                        <a:buNone/>
                      </a:pPr>
                      <a:r>
                        <a:rPr lang="it-IT" sz="1800" kern="1200" dirty="0">
                          <a:solidFill>
                            <a:schemeClr val="dk1"/>
                          </a:solidFill>
                          <a:effectLst/>
                          <a:latin typeface="+mn-lt"/>
                          <a:ea typeface="+mn-ea"/>
                          <a:cs typeface="+mn-cs"/>
                        </a:rPr>
                        <a:t>a) Aumenta la condivisione dei dati</a:t>
                      </a:r>
                    </a:p>
                    <a:p>
                      <a:pPr marL="0" indent="0">
                        <a:buNone/>
                      </a:pPr>
                      <a:r>
                        <a:rPr lang="it-IT" sz="1800" kern="1200" dirty="0">
                          <a:solidFill>
                            <a:schemeClr val="dk1"/>
                          </a:solidFill>
                          <a:effectLst/>
                          <a:latin typeface="+mn-lt"/>
                          <a:ea typeface="+mn-ea"/>
                          <a:cs typeface="+mn-cs"/>
                        </a:rPr>
                        <a:t>b) Elimina la necessità di un'autenticazione a più fattori</a:t>
                      </a:r>
                    </a:p>
                    <a:p>
                      <a:pPr marL="0" indent="0">
                        <a:buNone/>
                      </a:pPr>
                      <a:r>
                        <a:rPr lang="it-IT" sz="1800" b="1" kern="1200" dirty="0">
                          <a:solidFill>
                            <a:schemeClr val="dk1"/>
                          </a:solidFill>
                          <a:effectLst/>
                          <a:latin typeface="+mn-lt"/>
                          <a:ea typeface="+mn-ea"/>
                          <a:cs typeface="+mn-cs"/>
                        </a:rPr>
                        <a:t>c) Fornisce un tunnel sicuro per la trasmissione dei dati.</a:t>
                      </a:r>
                    </a:p>
                    <a:p>
                      <a:pPr marL="0" indent="0">
                        <a:buNone/>
                      </a:pPr>
                      <a:r>
                        <a:rPr lang="it-IT" sz="1800" kern="1200" dirty="0">
                          <a:solidFill>
                            <a:schemeClr val="dk1"/>
                          </a:solidFill>
                          <a:effectLst/>
                          <a:latin typeface="+mn-lt"/>
                          <a:ea typeface="+mn-ea"/>
                          <a:cs typeface="+mn-cs"/>
                        </a:rPr>
                        <a:t>d) Incoraggia l'utilizzo di reti Wi-Fi pubbliche aperte.</a:t>
                      </a:r>
                      <a:endParaRPr lang="es-ES" sz="1800" kern="1200" dirty="0">
                        <a:solidFill>
                          <a:schemeClr val="dk1"/>
                        </a:solidFill>
                        <a:effectLst/>
                        <a:latin typeface="+mn-lt"/>
                        <a:ea typeface="+mn-ea"/>
                        <a:cs typeface="+mn-cs"/>
                      </a:endParaRPr>
                    </a:p>
                  </a:txBody>
                  <a:tcPr/>
                </a:tc>
                <a:extLst>
                  <a:ext uri="{0D108BD9-81ED-4DB2-BD59-A6C34878D82A}">
                    <a16:rowId xmlns:a16="http://schemas.microsoft.com/office/drawing/2014/main" val="232408843"/>
                  </a:ext>
                </a:extLst>
              </a:tr>
            </a:tbl>
          </a:graphicData>
        </a:graphic>
      </p:graphicFrame>
    </p:spTree>
    <p:extLst>
      <p:ext uri="{BB962C8B-B14F-4D97-AF65-F5344CB8AC3E}">
        <p14:creationId xmlns:p14="http://schemas.microsoft.com/office/powerpoint/2010/main" val="4088786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59F9E6D-37B9-D677-B302-6B4692430D8B}"/>
              </a:ext>
            </a:extLst>
          </p:cNvPr>
          <p:cNvSpPr txBox="1"/>
          <p:nvPr/>
        </p:nvSpPr>
        <p:spPr>
          <a:xfrm>
            <a:off x="2133600" y="6057900"/>
            <a:ext cx="14249400" cy="2554545"/>
          </a:xfrm>
          <a:prstGeom prst="rect">
            <a:avLst/>
          </a:prstGeom>
          <a:noFill/>
        </p:spPr>
        <p:txBody>
          <a:bodyPr wrap="square">
            <a:spAutoFit/>
          </a:bodyPr>
          <a:lstStyle/>
          <a:p>
            <a:pPr marL="0" marR="0" lvl="0" indent="0" algn="ctr" defTabSz="914400" rtl="0" eaLnBrk="1" fontAlgn="auto" latinLnBrk="0" hangingPunct="1">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lang="it-IT" sz="8000" b="1" spc="-114"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Grazie</a:t>
            </a:r>
            <a:r>
              <a:rPr lang="en-US" sz="8000" b="1" spc="-114"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 </a:t>
            </a:r>
          </a:p>
          <a:p>
            <a:pPr algn="ctr">
              <a:spcBef>
                <a:spcPts val="5"/>
              </a:spcBef>
              <a:tabLst>
                <a:tab pos="1205230" algn="l"/>
                <a:tab pos="1926589" algn="l"/>
                <a:tab pos="2915920" algn="l"/>
                <a:tab pos="3444875" algn="l"/>
                <a:tab pos="4383405" algn="l"/>
                <a:tab pos="6796405" algn="l"/>
              </a:tabLst>
              <a:defRPr/>
            </a:pPr>
            <a:r>
              <a:rPr lang="it-IT" sz="4000" b="1" dirty="0">
                <a:latin typeface="Microsoft Sans Serif" panose="020B0604020202020204" pitchFamily="34" charset="0"/>
                <a:ea typeface="Microsoft Sans Serif" panose="020B0604020202020204" pitchFamily="34" charset="0"/>
                <a:cs typeface="Microsoft Sans Serif" panose="020B0604020202020204" pitchFamily="34" charset="0"/>
              </a:rPr>
              <a:t>Continua il tuo percorso formativo presso</a:t>
            </a:r>
          </a:p>
          <a:p>
            <a:pPr algn="ctr">
              <a:spcBef>
                <a:spcPts val="5"/>
              </a:spcBef>
              <a:tabLst>
                <a:tab pos="1205230" algn="l"/>
                <a:tab pos="1926589" algn="l"/>
                <a:tab pos="2915920" algn="l"/>
                <a:tab pos="3444875" algn="l"/>
                <a:tab pos="4383405" algn="l"/>
                <a:tab pos="6796405" algn="l"/>
              </a:tabLst>
              <a:defRPr/>
            </a:pPr>
            <a:r>
              <a:rPr lang="es-ES" sz="40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hlinkClick r:id="rId2">
                  <a:extLst>
                    <a:ext uri="{A12FA001-AC4F-418D-AE19-62706E023703}">
                      <ahyp:hlinkClr xmlns:ahyp="http://schemas.microsoft.com/office/drawing/2018/hyperlinkcolor" val="tx"/>
                    </a:ext>
                  </a:extLst>
                </a:hlinkClick>
              </a:rPr>
              <a:t>https://www.digitalmicro2.eu/</a:t>
            </a:r>
            <a:r>
              <a:rPr lang="es-ES" sz="40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  </a:t>
            </a:r>
            <a:endParaRPr lang="en-US" sz="40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38176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F19F49C-3670-C73E-FDDD-54763C807290}"/>
              </a:ext>
            </a:extLst>
          </p:cNvPr>
          <p:cNvSpPr txBox="1"/>
          <p:nvPr/>
        </p:nvSpPr>
        <p:spPr>
          <a:xfrm>
            <a:off x="1371600" y="2858511"/>
            <a:ext cx="2743200" cy="707886"/>
          </a:xfrm>
          <a:prstGeom prst="rect">
            <a:avLst/>
          </a:prstGeom>
          <a:noFill/>
        </p:spPr>
        <p:txBody>
          <a:bodyPr wrap="square" rtlCol="0">
            <a:spAutoFit/>
          </a:bodyPr>
          <a:lstStyle/>
          <a:p>
            <a:r>
              <a:rPr lang="it-IT" sz="40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Indice</a:t>
            </a:r>
          </a:p>
        </p:txBody>
      </p:sp>
      <p:pic>
        <p:nvPicPr>
          <p:cNvPr id="2" name="Imagen 1">
            <a:extLst>
              <a:ext uri="{FF2B5EF4-FFF2-40B4-BE49-F238E27FC236}">
                <a16:creationId xmlns:a16="http://schemas.microsoft.com/office/drawing/2014/main" id="{FC64073F-97D5-77DA-0FD1-F534E0F9DF2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765" t="12159" r="62484" b="72462"/>
          <a:stretch/>
        </p:blipFill>
        <p:spPr>
          <a:xfrm>
            <a:off x="734403" y="2933700"/>
            <a:ext cx="637197" cy="629899"/>
          </a:xfrm>
          <a:prstGeom prst="rect">
            <a:avLst/>
          </a:prstGeom>
        </p:spPr>
      </p:pic>
      <p:graphicFrame>
        <p:nvGraphicFramePr>
          <p:cNvPr id="8" name="Marcador de contenido 11">
            <a:extLst>
              <a:ext uri="{FF2B5EF4-FFF2-40B4-BE49-F238E27FC236}">
                <a16:creationId xmlns:a16="http://schemas.microsoft.com/office/drawing/2014/main" id="{94D7209E-92FF-B48B-E15E-41DFFC8B7713}"/>
              </a:ext>
            </a:extLst>
          </p:cNvPr>
          <p:cNvGraphicFramePr>
            <a:graphicFrameLocks noGrp="1"/>
          </p:cNvGraphicFramePr>
          <p:nvPr>
            <p:ph sz="half" idx="1"/>
            <p:extLst>
              <p:ext uri="{D42A27DB-BD31-4B8C-83A1-F6EECF244321}">
                <p14:modId xmlns:p14="http://schemas.microsoft.com/office/powerpoint/2010/main" val="1355442510"/>
              </p:ext>
            </p:extLst>
          </p:nvPr>
        </p:nvGraphicFramePr>
        <p:xfrm>
          <a:off x="914400" y="3924300"/>
          <a:ext cx="162306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95006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1.1.	Identificazione delle minacce e dei rischi informatici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7" name="CuadroTexto 6">
            <a:extLst>
              <a:ext uri="{FF2B5EF4-FFF2-40B4-BE49-F238E27FC236}">
                <a16:creationId xmlns:a16="http://schemas.microsoft.com/office/drawing/2014/main" id="{99904CF2-CFEF-B0FB-792C-7428F4FC08A8}"/>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8" name="CuadroTexto 7">
            <a:extLst>
              <a:ext uri="{FF2B5EF4-FFF2-40B4-BE49-F238E27FC236}">
                <a16:creationId xmlns:a16="http://schemas.microsoft.com/office/drawing/2014/main" id="{872DF256-CF19-4048-BA14-912F8C9A1084}"/>
              </a:ext>
            </a:extLst>
          </p:cNvPr>
          <p:cNvSpPr txBox="1"/>
          <p:nvPr/>
        </p:nvSpPr>
        <p:spPr>
          <a:xfrm>
            <a:off x="762000" y="3009900"/>
            <a:ext cx="13030200" cy="6463308"/>
          </a:xfrm>
          <a:prstGeom prst="rect">
            <a:avLst/>
          </a:prstGeom>
          <a:noFill/>
        </p:spPr>
        <p:txBody>
          <a:bodyPr wrap="square">
            <a:spAutoFit/>
          </a:bodyPr>
          <a:lstStyle/>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 fondamenti della cybersecurity sono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essenziali per garantire una trasformazione digitale senza problemi delle piccole e medie imprese rurali. </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Le microimprese rurali, come qualsiasi altra azienda, sono vulnerabili a una serie di minacce e rischi informatici. Anche se le loro dimensioni sono minori, l'impatto potenziale può essere comunque significativo.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Ecco le principali minacce e rischi informatici che le microimprese rurali dovrebbero conoscere:</a:t>
            </a: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Attacchi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di phishing:</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Gli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aggressori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inviano</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e-mail ingannevoli per indurre i dipendenti a rivelare informazioni sensibili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come le credenziali di accesso o i dati finanziari.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Infezioni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da malware:</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Il software dannoso (malware) comprende virus, ransomware e spyware che possono infiltrarsi nei sistemi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rubare dati o bloccare i file per ottenere un riscatto.</a:t>
            </a:r>
          </a:p>
          <a:p>
            <a:pPr marL="342900" lvl="0" indent="-342900">
              <a:buFont typeface="Century Gothic" panose="020B0502020202020204" pitchFamily="34" charset="0"/>
              <a:buChar char="-"/>
            </a:pPr>
            <a:endParaRPr lang="it-IT" b="1" dirty="0">
              <a:latin typeface="Century Gothic" panose="020B0502020202020204" pitchFamily="34" charset="0"/>
              <a:ea typeface="Trebuchet MS" panose="020B0603020202020204" pitchFamily="34" charset="0"/>
              <a:cs typeface="Arial" panose="020B0604020202020204" pitchFamily="34" charset="0"/>
            </a:endParaRPr>
          </a:p>
          <a:p>
            <a:pPr lvl="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Attacchi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ransomware: </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Il ransomware cripta i file e richiede il pagamento della chiave di decrittazione, causando potenzialmente la perdita di dati o l'interruzione dell'attività.</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12" name="Imagen 11">
            <a:extLst>
              <a:ext uri="{FF2B5EF4-FFF2-40B4-BE49-F238E27FC236}">
                <a16:creationId xmlns:a16="http://schemas.microsoft.com/office/drawing/2014/main" id="{AF224D69-6928-402A-BD63-7E594BEBDF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65827" y="1671310"/>
            <a:ext cx="3671358" cy="3671358"/>
          </a:xfrm>
          <a:prstGeom prst="rect">
            <a:avLst/>
          </a:prstGeom>
        </p:spPr>
      </p:pic>
    </p:spTree>
    <p:extLst>
      <p:ext uri="{BB962C8B-B14F-4D97-AF65-F5344CB8AC3E}">
        <p14:creationId xmlns:p14="http://schemas.microsoft.com/office/powerpoint/2010/main" val="394844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1.1.	Identificazione delle minacce e dei rischi informatici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676400" y="2781300"/>
            <a:ext cx="12649352" cy="6463308"/>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Ingegneria sociale:</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Manipolazione dei dipendenti attraverso tattiche psicologiche per divulgare informazioni riservate</a:t>
            </a:r>
            <a:r>
              <a:rPr lang="it-IT" sz="1800" dirty="0">
                <a:effectLst/>
                <a:latin typeface="Century Gothic" panose="020B0502020202020204" pitchFamily="34" charset="0"/>
                <a:ea typeface="Trebuchet MS" panose="020B0603020202020204" pitchFamily="34" charset="0"/>
                <a:cs typeface="Arial" panose="020B0604020202020204" pitchFamily="34" charset="0"/>
              </a:rPr>
              <a:t> o eseguire azioni che compromettono la sicurezza.</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Minacce</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interne:</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Dipendenti o appaltatori insoddisfatti che hanno accesso a dati sensibili possono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compromettere la sicurezza intenzionalmente o meno.</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4572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Password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deboli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Le password non sicure facilitano agli aggressori l'accesso non autorizzato </a:t>
            </a:r>
            <a:r>
              <a:rPr lang="en-GB" sz="1800" dirty="0">
                <a:effectLst/>
                <a:latin typeface="Century Gothic" panose="020B0502020202020204" pitchFamily="34" charset="0"/>
                <a:ea typeface="Trebuchet MS" panose="020B0603020202020204" pitchFamily="34" charset="0"/>
                <a:cs typeface="Arial" panose="020B0604020202020204" pitchFamily="34" charset="0"/>
              </a:rPr>
              <a:t>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sistemi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e account.</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p>
          <a:p>
            <a:pPr marL="342900" lvl="0" indent="-342900">
              <a:buFont typeface="Century Gothic" panose="020B0502020202020204" pitchFamily="34" charset="0"/>
              <a:buChar char="-"/>
            </a:pP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Software non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patchato</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La mancata applicazione di aggiornamenti e patch software può rendere i sistemi vulnerabili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 vulnerabilità di sicurezza note.</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Mancanza di crittografia dei dati:</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I dati non criptati possono essere intercettati durante la trasmissione</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esponendo informazioni sensibili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13" name="Imagen 12">
            <a:extLst>
              <a:ext uri="{FF2B5EF4-FFF2-40B4-BE49-F238E27FC236}">
                <a16:creationId xmlns:a16="http://schemas.microsoft.com/office/drawing/2014/main" id="{C4828873-D198-4A35-ADA1-19EB606A9B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7000" y="3848100"/>
            <a:ext cx="3217459" cy="3217459"/>
          </a:xfrm>
          <a:prstGeom prst="rect">
            <a:avLst/>
          </a:prstGeom>
        </p:spPr>
      </p:pic>
      <p:sp>
        <p:nvSpPr>
          <p:cNvPr id="3" name="CuadroTexto 6">
            <a:extLst>
              <a:ext uri="{FF2B5EF4-FFF2-40B4-BE49-F238E27FC236}">
                <a16:creationId xmlns:a16="http://schemas.microsoft.com/office/drawing/2014/main" id="{0184F80A-CC32-2ED3-EE89-1839CDE410CA}"/>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28708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1.1.	Identificazione delle minacce e dei rischi informatici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295400" y="2781300"/>
            <a:ext cx="13373100" cy="6463308"/>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Reti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Wi-Fi non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sicure</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 Le reti Wi-Fi non protette possono essere sfruttate dagli aggressori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origliare le comunicazioni o lanciare attacchi. </a:t>
            </a:r>
          </a:p>
          <a:p>
            <a:pPr lvl="0"/>
            <a:endParaRPr lang="it-IT" b="1" dirty="0">
              <a:latin typeface="Century Gothic" panose="020B0502020202020204" pitchFamily="34" charset="0"/>
              <a:ea typeface="Trebuchet MS" panose="020B0603020202020204" pitchFamily="34" charset="0"/>
              <a:cs typeface="Arial" panose="020B0604020202020204" pitchFamily="34" charset="0"/>
            </a:endParaRPr>
          </a:p>
          <a:p>
            <a:pPr lvl="0"/>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Accesso non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autorizzato</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Controlli</a:t>
            </a:r>
            <a:r>
              <a:rPr lang="en-GB" sz="1800" b="1" dirty="0">
                <a:effectLst/>
                <a:latin typeface="Century Gothic" panose="020B0502020202020204" pitchFamily="34" charset="0"/>
                <a:ea typeface="Trebuchet MS" panose="020B0603020202020204" pitchFamily="34" charset="0"/>
                <a:cs typeface="Arial" panose="020B0604020202020204" pitchFamily="34" charset="0"/>
              </a:rPr>
              <a:t> di accesso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insufficienti</a:t>
            </a:r>
            <a:r>
              <a:rPr lang="en-GB" sz="1800" b="1"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possono portare persone non autorizzate ad accedere a informazioni o sistemi sensibili.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Furto fisico di dispositivi:</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Il furto o lo smarrimento di dispositivi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come computer portatili o smartphone può causare violazioni dei dati se contengono informazioni sensibili. </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Rischi legati ai fornitori e alle terze parti</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Le debolezze nella cybersecurity di fornitori terzi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possono portare ad attacchi alla catena di fornitura che colpiscono le microimprese. </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Mancanza di consapevolezza della sicurezza:</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p>
          <a:p>
            <a:pPr algn="just"/>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 dipendenti che non conoscono i rischi della cybersecurity possono inavvertitamente adottare comportamenti online rischiosi.</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4" name="Imagen 3">
            <a:extLst>
              <a:ext uri="{FF2B5EF4-FFF2-40B4-BE49-F238E27FC236}">
                <a16:creationId xmlns:a16="http://schemas.microsoft.com/office/drawing/2014/main" id="{11CDC7E9-7C1C-428F-A676-62C2398497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65827" y="5337810"/>
            <a:ext cx="3581400" cy="3581400"/>
          </a:xfrm>
          <a:prstGeom prst="rect">
            <a:avLst/>
          </a:prstGeom>
        </p:spPr>
      </p:pic>
      <p:sp>
        <p:nvSpPr>
          <p:cNvPr id="3" name="CuadroTexto 6">
            <a:extLst>
              <a:ext uri="{FF2B5EF4-FFF2-40B4-BE49-F238E27FC236}">
                <a16:creationId xmlns:a16="http://schemas.microsoft.com/office/drawing/2014/main" id="{898F523A-D57A-689F-38D7-BC45F26098F7}"/>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82756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1.1.	Identificazione delle minacce e dei rischi informatici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5621000" cy="5909310"/>
          </a:xfrm>
          <a:prstGeom prst="rect">
            <a:avLst/>
          </a:prstGeom>
          <a:noFill/>
        </p:spPr>
        <p:txBody>
          <a:bodyPr wrap="square">
            <a:spAutoFit/>
          </a:bodyPr>
          <a:lstStyle/>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Violazioni dei dati:</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L'esposizione dei dati dei clienti o dell'azienda a causa di una violazione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può portare a conseguenze legali, finanziarie e di reputazione.</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4572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Vulnerabilità del lavoro remoto: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b="1" dirty="0">
                <a:effectLst/>
                <a:latin typeface="Century Gothic" panose="020B0502020202020204" pitchFamily="34" charset="0"/>
                <a:ea typeface="Trebuchet MS" panose="020B0603020202020204" pitchFamily="34" charset="0"/>
                <a:cs typeface="Arial" panose="020B0604020202020204" pitchFamily="34" charset="0"/>
              </a:rPr>
              <a:t>Le configurazioni di lavoro a distanza possono introdurre vulnerabilità di sicurezza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se non vengono implementate </a:t>
            </a:r>
          </a:p>
          <a:p>
            <a:pPr lvl="0"/>
            <a:r>
              <a:rPr lang="it-IT" sz="1800" dirty="0">
                <a:effectLst/>
                <a:latin typeface="Century Gothic" panose="020B0502020202020204" pitchFamily="34" charset="0"/>
                <a:ea typeface="Trebuchet MS" panose="020B0603020202020204" pitchFamily="34" charset="0"/>
                <a:cs typeface="Arial" panose="020B0604020202020204" pitchFamily="34" charset="0"/>
              </a:rPr>
              <a:t>misure di cybersecurity adeguate.</a:t>
            </a:r>
          </a:p>
          <a:p>
            <a:pPr lvl="0"/>
            <a:endParaRPr lang="it-IT" b="1" dirty="0">
              <a:latin typeface="Century Gothic" panose="020B0502020202020204" pitchFamily="34" charset="0"/>
              <a:ea typeface="Trebuchet MS" panose="020B0603020202020204" pitchFamily="34" charset="0"/>
              <a:cs typeface="Arial" panose="020B0604020202020204" pitchFamily="34" charset="0"/>
            </a:endParaRPr>
          </a:p>
          <a:p>
            <a:pPr lvl="0"/>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Mancanza di backup e ripristino: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Il mancato backup regolare dei dati può causare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la perdita degli stessi durante gli incidenti informatici.</a:t>
            </a:r>
          </a:p>
          <a:p>
            <a:pPr lvl="0"/>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Non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conformità normativa:</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en-GB" sz="1800" dirty="0">
                <a:effectLst/>
                <a:latin typeface="Century Gothic" panose="020B0502020202020204" pitchFamily="34" charset="0"/>
                <a:ea typeface="Trebuchet MS" panose="020B0603020202020204" pitchFamily="34" charset="0"/>
                <a:cs typeface="Arial" panose="020B0604020202020204" pitchFamily="34" charset="0"/>
              </a:rPr>
              <a:t>La </a:t>
            </a:r>
            <a:r>
              <a:rPr lang="en-GB" dirty="0">
                <a:latin typeface="Century Gothic" panose="020B0502020202020204" pitchFamily="34" charset="0"/>
                <a:ea typeface="Trebuchet MS" panose="020B0603020202020204" pitchFamily="34" charset="0"/>
                <a:cs typeface="Arial" panose="020B0604020202020204" pitchFamily="34" charset="0"/>
              </a:rPr>
              <a:t>mancata c</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onformità alle normative specifiche del settore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può</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comportare</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sanzioni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legali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Risorse limitate per la cybersecurity:</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Le microimprese possono non disporre di personale IT dedicato o di budget per misure di cybersecurity solide.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6" name="Imagen 5">
            <a:extLst>
              <a:ext uri="{FF2B5EF4-FFF2-40B4-BE49-F238E27FC236}">
                <a16:creationId xmlns:a16="http://schemas.microsoft.com/office/drawing/2014/main" id="{BC347723-25EF-4027-8F20-FC495DF3A7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11200" y="4762500"/>
            <a:ext cx="3886200" cy="3886200"/>
          </a:xfrm>
          <a:prstGeom prst="rect">
            <a:avLst/>
          </a:prstGeom>
        </p:spPr>
      </p:pic>
      <p:sp>
        <p:nvSpPr>
          <p:cNvPr id="3" name="CuadroTexto 6">
            <a:extLst>
              <a:ext uri="{FF2B5EF4-FFF2-40B4-BE49-F238E27FC236}">
                <a16:creationId xmlns:a16="http://schemas.microsoft.com/office/drawing/2014/main" id="{83658888-245C-CF61-5570-C13FBFD5C7B9}"/>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94111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1.1.	Identificazione delle minacce e dei rischi informatici</a:t>
            </a: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3970318"/>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Vulnerabilità IoT:</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en-GB" sz="1800" b="1" dirty="0">
                <a:effectLst/>
                <a:latin typeface="Century Gothic" panose="020B0502020202020204" pitchFamily="34" charset="0"/>
                <a:ea typeface="Trebuchet MS" panose="020B0603020202020204" pitchFamily="34" charset="0"/>
                <a:cs typeface="Arial" panose="020B0604020202020204" pitchFamily="34" charset="0"/>
              </a:rPr>
              <a:t>I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dispositivi</a:t>
            </a:r>
            <a:r>
              <a:rPr lang="en-GB" sz="1800" b="1" dirty="0">
                <a:effectLst/>
                <a:latin typeface="Century Gothic" panose="020B0502020202020204" pitchFamily="34" charset="0"/>
                <a:ea typeface="Trebuchet MS" panose="020B0603020202020204" pitchFamily="34" charset="0"/>
                <a:cs typeface="Arial" panose="020B0604020202020204" pitchFamily="34" charset="0"/>
              </a:rPr>
              <a:t> Internet of Things (IoT) </a:t>
            </a:r>
            <a:r>
              <a:rPr lang="en-GB" sz="1800" dirty="0">
                <a:effectLst/>
                <a:latin typeface="Century Gothic" panose="020B0502020202020204" pitchFamily="34" charset="0"/>
                <a:ea typeface="Trebuchet MS" panose="020B0603020202020204" pitchFamily="34" charset="0"/>
                <a:cs typeface="Arial" panose="020B0604020202020204" pitchFamily="34" charset="0"/>
              </a:rPr>
              <a:t>p</a:t>
            </a:r>
            <a:r>
              <a:rPr lang="it-IT" sz="1800" dirty="0">
                <a:effectLst/>
                <a:latin typeface="Century Gothic" panose="020B0502020202020204" pitchFamily="34" charset="0"/>
                <a:ea typeface="Trebuchet MS" panose="020B0603020202020204" pitchFamily="34" charset="0"/>
                <a:cs typeface="Arial" panose="020B0604020202020204" pitchFamily="34" charset="0"/>
              </a:rPr>
              <a:t>ossono essere compromessi </a:t>
            </a:r>
            <a:r>
              <a:rPr lang="en-GB" sz="1800" dirty="0">
                <a:effectLst/>
                <a:latin typeface="Century Gothic" panose="020B0502020202020204" pitchFamily="34" charset="0"/>
                <a:ea typeface="Trebuchet MS" panose="020B0603020202020204" pitchFamily="34" charset="0"/>
                <a:cs typeface="Arial" panose="020B0604020202020204" pitchFamily="34" charset="0"/>
              </a:rPr>
              <a:t>e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utilizzati come punti di ingresso </a:t>
            </a:r>
            <a:r>
              <a:rPr lang="en-GB" sz="1800" dirty="0">
                <a:effectLst/>
                <a:latin typeface="Century Gothic" panose="020B0502020202020204" pitchFamily="34" charset="0"/>
                <a:ea typeface="Trebuchet MS" panose="020B0603020202020204" pitchFamily="34" charset="0"/>
                <a:cs typeface="Arial" panose="020B0604020202020204" pitchFamily="34" charset="0"/>
              </a:rPr>
              <a:t>per </a:t>
            </a:r>
            <a:r>
              <a:rPr lang="it-IT" sz="1800" dirty="0">
                <a:effectLst/>
                <a:latin typeface="Century Gothic" panose="020B0502020202020204" pitchFamily="34" charset="0"/>
                <a:ea typeface="Trebuchet MS" panose="020B0603020202020204" pitchFamily="34" charset="0"/>
                <a:cs typeface="Arial" panose="020B0604020202020204" pitchFamily="34" charset="0"/>
              </a:rPr>
              <a:t>gli</a:t>
            </a:r>
            <a:r>
              <a:rPr lang="en-GB" sz="1800" dirty="0">
                <a:effectLst/>
                <a:latin typeface="Century Gothic" panose="020B0502020202020204" pitchFamily="34" charset="0"/>
                <a:ea typeface="Trebuchet MS" panose="020B0603020202020204" pitchFamily="34" charset="0"/>
                <a:cs typeface="Arial" panose="020B0604020202020204" pitchFamily="34" charset="0"/>
              </a:rPr>
              <a:t>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attacchi</a:t>
            </a:r>
            <a:r>
              <a:rPr lang="en-GB" sz="1800" dirty="0">
                <a:effectLst/>
                <a:latin typeface="Century Gothic" panose="020B0502020202020204" pitchFamily="34" charset="0"/>
                <a:ea typeface="Trebuchet MS" panose="020B0603020202020204" pitchFamily="34" charset="0"/>
                <a:cs typeface="Arial" panose="020B0604020202020204" pitchFamily="34" charset="0"/>
              </a:rPr>
              <a:t>.</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Minacce dei </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social media:</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La condivisione di troppe informazioni sulle piattaforme di social media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può fornire agli aggressori spunti per la realizzazione di attacchi mirati.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algn="just"/>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Per mitigare questi rischi, le microimprese rurali dovrebbero investire nella formazione sulla cybersecurity, implementare solide misure di sicurezza, mantenere software aggiornati e dare priorità a un approccio proattivo alla cybersecurity.</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6" name="Imagen 5">
            <a:extLst>
              <a:ext uri="{FF2B5EF4-FFF2-40B4-BE49-F238E27FC236}">
                <a16:creationId xmlns:a16="http://schemas.microsoft.com/office/drawing/2014/main" id="{ED7BF3D2-0EC0-4D00-A201-61343E1D0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30200" y="3467100"/>
            <a:ext cx="4436091" cy="4436091"/>
          </a:xfrm>
          <a:prstGeom prst="rect">
            <a:avLst/>
          </a:prstGeom>
        </p:spPr>
      </p:pic>
      <p:sp>
        <p:nvSpPr>
          <p:cNvPr id="3" name="CuadroTexto 6">
            <a:extLst>
              <a:ext uri="{FF2B5EF4-FFF2-40B4-BE49-F238E27FC236}">
                <a16:creationId xmlns:a16="http://schemas.microsoft.com/office/drawing/2014/main" id="{50C667A8-A4E4-E52E-1051-8A5EE245BF7F}"/>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1448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8D2284-A8C0-0C85-B90C-39529AB65925}"/>
              </a:ext>
            </a:extLst>
          </p:cNvPr>
          <p:cNvSpPr txBox="1"/>
          <p:nvPr/>
        </p:nvSpPr>
        <p:spPr>
          <a:xfrm>
            <a:off x="5029200" y="1409700"/>
            <a:ext cx="10040186" cy="523220"/>
          </a:xfrm>
          <a:prstGeom prst="rect">
            <a:avLst/>
          </a:prstGeom>
          <a:noFill/>
        </p:spPr>
        <p:txBody>
          <a:bodyPr wrap="square" rtlCol="0">
            <a:spAutoFit/>
          </a:bodyPr>
          <a:lstStyle/>
          <a:p>
            <a:r>
              <a:rPr lang="it-IT"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rPr>
              <a:t>1.2. Integrare le misure di cybersecurity nelle attività aziendali</a:t>
            </a:r>
            <a:endParaRPr lang="es-ES" sz="2800" b="1" dirty="0">
              <a:solidFill>
                <a:srgbClr val="0000FE"/>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2" name="Imagen 1">
            <a:extLst>
              <a:ext uri="{FF2B5EF4-FFF2-40B4-BE49-F238E27FC236}">
                <a16:creationId xmlns:a16="http://schemas.microsoft.com/office/drawing/2014/main" id="{B26D8717-2E98-0F32-A6DA-79A193BEFE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8765" t="12159" r="62484" b="72462"/>
          <a:stretch/>
        </p:blipFill>
        <p:spPr>
          <a:xfrm>
            <a:off x="5244059" y="345125"/>
            <a:ext cx="637197" cy="629899"/>
          </a:xfrm>
          <a:prstGeom prst="rect">
            <a:avLst/>
          </a:prstGeom>
        </p:spPr>
      </p:pic>
      <p:sp>
        <p:nvSpPr>
          <p:cNvPr id="8" name="CuadroTexto 7">
            <a:extLst>
              <a:ext uri="{FF2B5EF4-FFF2-40B4-BE49-F238E27FC236}">
                <a16:creationId xmlns:a16="http://schemas.microsoft.com/office/drawing/2014/main" id="{872DF256-CF19-4048-BA14-912F8C9A1084}"/>
              </a:ext>
            </a:extLst>
          </p:cNvPr>
          <p:cNvSpPr txBox="1"/>
          <p:nvPr/>
        </p:nvSpPr>
        <p:spPr>
          <a:xfrm>
            <a:off x="1333500" y="3009900"/>
            <a:ext cx="11391900" cy="5909310"/>
          </a:xfrm>
          <a:prstGeom prst="rect">
            <a:avLst/>
          </a:prstGeom>
          <a:noFill/>
        </p:spPr>
        <p:txBody>
          <a:bodyPr wrap="square">
            <a:spAutoFit/>
          </a:bodyPr>
          <a:lstStyle/>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L'integrazione di misure di cybersecurity nelle attività aziendali delle microimprese rurali (MSME) è fondamentale per proteggere i loro beni digitali e le loro operazioni. </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In questo senso, le MSME rurali dovrebbero eseguire le seguenti operazioni per proteggere la loro attività dalle minacce informatiche:</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Valutazione e gestione del rischio:</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Condurre una </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valutazione completa dei rischi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per identificare le potenziali minacce e vulnerabilità informatiche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a:t>
            </a:r>
            <a:endParaRPr lang="es-ES" dirty="0">
              <a:latin typeface="Trebuchet MS" panose="020B0603020202020204" pitchFamily="34" charset="0"/>
              <a:ea typeface="Trebuchet MS" panose="020B0603020202020204" pitchFamily="34" charset="0"/>
              <a:cs typeface="Trebuchet MS" panose="020B0603020202020204" pitchFamily="34" charset="0"/>
            </a:endParaRPr>
          </a:p>
          <a:p>
            <a:pPr marL="457200" indent="-228600"/>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Sviluppare</a:t>
            </a:r>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r>
              <a:rPr lang="en-GB" sz="1800" b="1" dirty="0">
                <a:effectLst/>
                <a:latin typeface="Century Gothic" panose="020B0502020202020204" pitchFamily="34" charset="0"/>
                <a:ea typeface="Trebuchet MS" panose="020B0603020202020204" pitchFamily="34" charset="0"/>
                <a:cs typeface="Trebuchet MS" panose="020B0603020202020204" pitchFamily="34" charset="0"/>
              </a:rPr>
              <a:t>u</a:t>
            </a:r>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na strategia di gestione del rischio </a:t>
            </a:r>
            <a:r>
              <a:rPr lang="it-IT" sz="1800" dirty="0">
                <a:effectLst/>
                <a:latin typeface="Century Gothic" panose="020B0502020202020204" pitchFamily="34" charset="0"/>
                <a:ea typeface="Trebuchet MS" panose="020B0603020202020204" pitchFamily="34" charset="0"/>
                <a:cs typeface="Trebuchet MS" panose="020B0603020202020204" pitchFamily="34" charset="0"/>
              </a:rPr>
              <a:t>illustri come mitigare, trasferire o accettare i rischi.</a:t>
            </a:r>
          </a:p>
          <a:p>
            <a:pPr marL="457200" indent="-2286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r>
              <a:rPr lang="it-IT" sz="1800" b="1" dirty="0">
                <a:effectLst/>
                <a:latin typeface="Century Gothic" panose="020B0502020202020204" pitchFamily="34" charset="0"/>
                <a:ea typeface="Trebuchet MS" panose="020B0603020202020204" pitchFamily="34" charset="0"/>
                <a:cs typeface="Trebuchet MS" panose="020B0603020202020204" pitchFamily="34" charset="0"/>
              </a:rPr>
              <a:t>Sensibilizzazione e formazione sulla sicurezza:</a:t>
            </a:r>
          </a:p>
          <a:p>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Fornire una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formazione sulla </a:t>
            </a:r>
            <a:r>
              <a:rPr lang="en-GB" sz="1800" b="1" dirty="0">
                <a:effectLst/>
                <a:latin typeface="Century Gothic" panose="020B0502020202020204" pitchFamily="34" charset="0"/>
                <a:ea typeface="Trebuchet MS" panose="020B0603020202020204" pitchFamily="34" charset="0"/>
                <a:cs typeface="Arial" panose="020B0604020202020204" pitchFamily="34" charset="0"/>
              </a:rPr>
              <a:t>cybersecurity </a:t>
            </a:r>
            <a:r>
              <a:rPr lang="it-IT" sz="1800" dirty="0">
                <a:effectLst/>
                <a:latin typeface="Century Gothic" panose="020B0502020202020204" pitchFamily="34" charset="0"/>
                <a:ea typeface="Trebuchet MS" panose="020B0603020202020204" pitchFamily="34" charset="0"/>
                <a:cs typeface="Arial" panose="020B0604020202020204" pitchFamily="34" charset="0"/>
              </a:rPr>
              <a:t>a tutti i dipendenti per aiutarli a riconoscere e rispondere alle minacce informatiche.</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342900" lvl="0" indent="-342900">
              <a:buFont typeface="Century Gothic" panose="020B0502020202020204" pitchFamily="34" charset="0"/>
              <a:buChar char="-"/>
            </a:pPr>
            <a:r>
              <a:rPr lang="it-IT" sz="1800" dirty="0">
                <a:effectLst/>
                <a:latin typeface="Century Gothic" panose="020B0502020202020204" pitchFamily="34" charset="0"/>
                <a:ea typeface="Trebuchet MS" panose="020B0603020202020204" pitchFamily="34" charset="0"/>
                <a:cs typeface="Arial" panose="020B0604020202020204" pitchFamily="34" charset="0"/>
              </a:rPr>
              <a:t>Promuovere una cultura della </a:t>
            </a:r>
            <a:r>
              <a:rPr lang="it-IT" sz="1800" b="1" dirty="0">
                <a:effectLst/>
                <a:latin typeface="Century Gothic" panose="020B0502020202020204" pitchFamily="34" charset="0"/>
                <a:ea typeface="Trebuchet MS" panose="020B0603020202020204" pitchFamily="34" charset="0"/>
                <a:cs typeface="Arial" panose="020B0604020202020204" pitchFamily="34" charset="0"/>
              </a:rPr>
              <a:t>consapevolezza della sicurezza </a:t>
            </a:r>
            <a:r>
              <a:rPr lang="it-IT" sz="1800" dirty="0">
                <a:effectLst/>
                <a:latin typeface="Century Gothic" panose="020B0502020202020204" pitchFamily="34" charset="0"/>
                <a:ea typeface="Trebuchet MS" panose="020B0603020202020204" pitchFamily="34" charset="0"/>
                <a:cs typeface="Arial" panose="020B0604020202020204" pitchFamily="34" charset="0"/>
              </a:rPr>
              <a:t>per garantire che la sicurezza sia una responsabilità di tutti.</a:t>
            </a:r>
            <a:endParaRPr lang="es-ES" sz="1800" dirty="0">
              <a:effectLst/>
              <a:latin typeface="Trebuchet MS" panose="020B0603020202020204" pitchFamily="34" charset="0"/>
              <a:ea typeface="Trebuchet MS" panose="020B0603020202020204" pitchFamily="34" charset="0"/>
              <a:cs typeface="Arial" panose="020B0604020202020204" pitchFamily="34" charset="0"/>
            </a:endParaRPr>
          </a:p>
          <a:p>
            <a:pPr marL="457200"/>
            <a:r>
              <a:rPr lang="en-GB" sz="1800" dirty="0">
                <a:effectLst/>
                <a:latin typeface="Century Gothic" panose="020B0502020202020204" pitchFamily="34" charset="0"/>
                <a:ea typeface="Trebuchet MS" panose="020B0603020202020204" pitchFamily="34" charset="0"/>
                <a:cs typeface="Trebuchet MS" panose="020B0603020202020204" pitchFamily="34" charset="0"/>
              </a:rPr>
              <a:t> </a:t>
            </a:r>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a:p>
            <a:endParaRPr lang="es-ES" sz="1800" dirty="0">
              <a:effectLst/>
              <a:latin typeface="Trebuchet MS" panose="020B0603020202020204" pitchFamily="34" charset="0"/>
              <a:ea typeface="Trebuchet MS" panose="020B0603020202020204" pitchFamily="34" charset="0"/>
              <a:cs typeface="Trebuchet MS" panose="020B0603020202020204" pitchFamily="34" charset="0"/>
            </a:endParaRPr>
          </a:p>
        </p:txBody>
      </p:sp>
      <p:pic>
        <p:nvPicPr>
          <p:cNvPr id="9" name="Imagen 8">
            <a:extLst>
              <a:ext uri="{FF2B5EF4-FFF2-40B4-BE49-F238E27FC236}">
                <a16:creationId xmlns:a16="http://schemas.microsoft.com/office/drawing/2014/main" id="{9C1481B5-B53D-455A-9009-5801EC3BE0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0" y="3736575"/>
            <a:ext cx="3373801" cy="3373801"/>
          </a:xfrm>
          <a:prstGeom prst="rect">
            <a:avLst/>
          </a:prstGeom>
        </p:spPr>
      </p:pic>
      <p:sp>
        <p:nvSpPr>
          <p:cNvPr id="3" name="CuadroTexto 6">
            <a:extLst>
              <a:ext uri="{FF2B5EF4-FFF2-40B4-BE49-F238E27FC236}">
                <a16:creationId xmlns:a16="http://schemas.microsoft.com/office/drawing/2014/main" id="{AEAE9D90-BC7A-F872-0E59-90EF6BB10851}"/>
              </a:ext>
            </a:extLst>
          </p:cNvPr>
          <p:cNvSpPr txBox="1"/>
          <p:nvPr/>
        </p:nvSpPr>
        <p:spPr>
          <a:xfrm>
            <a:off x="5943600" y="150793"/>
            <a:ext cx="11793585" cy="954107"/>
          </a:xfrm>
          <a:prstGeom prst="rect">
            <a:avLst/>
          </a:prstGeom>
          <a:noFill/>
        </p:spPr>
        <p:txBody>
          <a:bodyPr wrap="square">
            <a:spAutoFit/>
          </a:bodyPr>
          <a:lstStyle/>
          <a:p>
            <a:r>
              <a:rPr lang="it-IT"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Unità 1 - Fondamenti di cybersecurity per una trasformazione digitale senza problemi delle piccole e medie imprese rurali</a:t>
            </a:r>
            <a:endParaRPr lang="es-ES" sz="2800" b="1"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74729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83AA36"/>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966</TotalTime>
  <Words>4875</Words>
  <Application>Microsoft Macintosh PowerPoint</Application>
  <PresentationFormat>Personalizzato</PresentationFormat>
  <Paragraphs>472</Paragraphs>
  <Slides>29</Slides>
  <Notes>4</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29</vt:i4>
      </vt:variant>
    </vt:vector>
  </HeadingPairs>
  <TitlesOfParts>
    <vt:vector size="37" baseType="lpstr">
      <vt:lpstr>Arial</vt:lpstr>
      <vt:lpstr>Calibri</vt:lpstr>
      <vt:lpstr>Calibri Light</vt:lpstr>
      <vt:lpstr>Century Gothic</vt:lpstr>
      <vt:lpstr>Microsoft Sans Serif</vt:lpstr>
      <vt:lpstr>Trebuchet MS</vt:lpstr>
      <vt:lpstr>Office Theme</vt:lpstr>
      <vt:lpstr>Diseño personalizado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MICRO2_ PPT TEMPLATE</dc:title>
  <dc:creator>Monia Coppola</dc:creator>
  <cp:keywords>DAFU1hMFrLE,BAEXurJiHZU</cp:keywords>
  <cp:lastModifiedBy>s.natale@studenti.unimc.it</cp:lastModifiedBy>
  <cp:revision>51</cp:revision>
  <dcterms:created xsi:type="dcterms:W3CDTF">2022-12-15T14:43:32Z</dcterms:created>
  <dcterms:modified xsi:type="dcterms:W3CDTF">2023-12-18T08:25:53Z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2022-12-15T00:00:00Z</vt:filetime>
  </property>
  <property fmtid="{D5CDD505-2E9C-101B-9397-08002B2CF9AE}" pid="3" name="Creator">
    <vt:lpwstr>Canva</vt:lpwstr>
  </property>
  <property fmtid="{D5CDD505-2E9C-101B-9397-08002B2CF9AE}" pid="4" name="LastSaved">
    <vt:filetime>2022-12-15T00:00:00Z</vt:filetime>
  </property>
</Properties>
</file>