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2"/>
  </p:notesMasterIdLst>
  <p:sldIdLst>
    <p:sldId id="260" r:id="rId3"/>
    <p:sldId id="261" r:id="rId4"/>
    <p:sldId id="262" r:id="rId5"/>
    <p:sldId id="267"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64" r:id="rId29"/>
    <p:sldId id="266" r:id="rId30"/>
    <p:sldId id="263" r:id="rId3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E"/>
    <a:srgbClr val="7EA82F"/>
    <a:srgbClr val="FF8C00"/>
    <a:srgbClr val="FF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65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AF0E53-CBCF-4C04-A4FB-7AC87E586F76}" type="doc">
      <dgm:prSet loTypeId="urn:microsoft.com/office/officeart/2005/8/layout/hList6" loCatId="list" qsTypeId="urn:microsoft.com/office/officeart/2005/8/quickstyle/simple1" qsCatId="simple" csTypeId="urn:microsoft.com/office/officeart/2005/8/colors/accent2_2" csCatId="accent2" phldr="1"/>
      <dgm:spPr/>
      <dgm:t>
        <a:bodyPr/>
        <a:lstStyle/>
        <a:p>
          <a:endParaRPr lang="es-ES"/>
        </a:p>
      </dgm:t>
    </dgm:pt>
    <dgm:pt modelId="{19D75968-110D-4570-A796-4EFA7A289980}">
      <dgm:prSet phldrT="[Texto]" custT="1"/>
      <dgm:spPr/>
      <dgm:t>
        <a:bodyPr/>
        <a:lstStyle/>
        <a:p>
          <a:pPr algn="l"/>
          <a:endParaRPr lang="es-ES" sz="2400" dirty="0"/>
        </a:p>
        <a:p>
          <a:pPr algn="l"/>
          <a:r>
            <a:rPr lang="es-ES" sz="2400" dirty="0"/>
            <a:t>UNIT 1: </a:t>
          </a:r>
          <a:r>
            <a:rPr lang="en-US" sz="2400" dirty="0"/>
            <a:t>Cybersecurity fundamentals for a smooth digital transformation of rural MSMEs</a:t>
          </a:r>
          <a:endParaRPr lang="es-ES" sz="2400" dirty="0"/>
        </a:p>
        <a:p>
          <a:pPr algn="l"/>
          <a:endParaRPr lang="es-ES" sz="2400" dirty="0"/>
        </a:p>
        <a:p>
          <a:pPr algn="l"/>
          <a:r>
            <a:rPr lang="en-US" sz="2400" dirty="0"/>
            <a:t>Section 1.1. Identifying cyber threats and risks</a:t>
          </a:r>
        </a:p>
        <a:p>
          <a:pPr algn="l"/>
          <a:r>
            <a:rPr lang="en-US" sz="2400" dirty="0"/>
            <a:t>Section 1.2. Integrating cybersecurity measures in business activities</a:t>
          </a:r>
          <a:endParaRPr lang="es-ES" sz="2400" dirty="0"/>
        </a:p>
        <a:p>
          <a:pPr algn="l"/>
          <a:endParaRPr lang="es-ES" sz="2100" dirty="0"/>
        </a:p>
        <a:p>
          <a:pPr algn="ctr"/>
          <a:endParaRPr lang="es-ES" sz="2100" dirty="0"/>
        </a:p>
      </dgm:t>
    </dgm:pt>
    <dgm:pt modelId="{78AFBB9F-F438-4106-A4C3-7D8B2021376F}" type="parTrans" cxnId="{B3CC6CB5-BB5B-4A96-8B1E-A8A3F01CC766}">
      <dgm:prSet/>
      <dgm:spPr/>
      <dgm:t>
        <a:bodyPr/>
        <a:lstStyle/>
        <a:p>
          <a:endParaRPr lang="es-ES"/>
        </a:p>
      </dgm:t>
    </dgm:pt>
    <dgm:pt modelId="{B5F78038-C462-4723-A996-05689A91AF21}" type="sibTrans" cxnId="{B3CC6CB5-BB5B-4A96-8B1E-A8A3F01CC766}">
      <dgm:prSet/>
      <dgm:spPr/>
      <dgm:t>
        <a:bodyPr/>
        <a:lstStyle/>
        <a:p>
          <a:endParaRPr lang="es-ES"/>
        </a:p>
      </dgm:t>
    </dgm:pt>
    <dgm:pt modelId="{609B7737-2F8B-426B-AF67-1EE3ED08022C}">
      <dgm:prSet phldrT="[Texto]" custT="1"/>
      <dgm:spPr/>
      <dgm:t>
        <a:bodyPr/>
        <a:lstStyle/>
        <a:p>
          <a:r>
            <a:rPr lang="es-ES" sz="2400" dirty="0"/>
            <a:t>UNIT 2: </a:t>
          </a:r>
          <a:r>
            <a:rPr lang="en-US" sz="2400" dirty="0"/>
            <a:t>Cybersecurity Best practices to protect personal data and privacy</a:t>
          </a:r>
          <a:endParaRPr lang="es-ES" sz="2400" dirty="0"/>
        </a:p>
        <a:p>
          <a:endParaRPr lang="es-ES" sz="2400" dirty="0"/>
        </a:p>
        <a:p>
          <a:r>
            <a:rPr lang="en-US" sz="2400" dirty="0"/>
            <a:t>Section 2.1. Data Protection measures for rural MSMEs</a:t>
          </a:r>
        </a:p>
        <a:p>
          <a:r>
            <a:rPr lang="en-US" sz="2400" dirty="0"/>
            <a:t>Section 2.2. Remote work cybersecurity guidelines</a:t>
          </a:r>
          <a:endParaRPr lang="es-ES" sz="2400" dirty="0"/>
        </a:p>
        <a:p>
          <a:endParaRPr lang="es-ES" sz="2000" dirty="0"/>
        </a:p>
        <a:p>
          <a:endParaRPr lang="es-ES" sz="2000" dirty="0"/>
        </a:p>
      </dgm:t>
    </dgm:pt>
    <dgm:pt modelId="{975E8B56-3427-4763-936D-3ECC0B455C10}" type="parTrans" cxnId="{ADD302FE-967B-4FE9-B6D1-D27BC1B89707}">
      <dgm:prSet/>
      <dgm:spPr/>
      <dgm:t>
        <a:bodyPr/>
        <a:lstStyle/>
        <a:p>
          <a:endParaRPr lang="es-ES"/>
        </a:p>
      </dgm:t>
    </dgm:pt>
    <dgm:pt modelId="{0E0957BF-B5FA-4EBB-B90A-1ECF37440F7B}" type="sibTrans" cxnId="{ADD302FE-967B-4FE9-B6D1-D27BC1B89707}">
      <dgm:prSet/>
      <dgm:spPr/>
      <dgm:t>
        <a:bodyPr/>
        <a:lstStyle/>
        <a:p>
          <a:endParaRPr lang="es-ES"/>
        </a:p>
      </dgm:t>
    </dgm:pt>
    <dgm:pt modelId="{427D88A5-FE9E-4A81-B85B-4BA062606B5A}">
      <dgm:prSet phldrT="[Texto]"/>
      <dgm:spPr/>
      <dgm:t>
        <a:bodyPr/>
        <a:lstStyle/>
        <a:p>
          <a:endParaRPr lang="es-ES" sz="1600" dirty="0"/>
        </a:p>
      </dgm:t>
    </dgm:pt>
    <dgm:pt modelId="{430E0A2F-B9C1-4196-9CA2-BA453627E747}" type="parTrans" cxnId="{92D38790-3924-4594-8A5E-0AC0D44EA718}">
      <dgm:prSet/>
      <dgm:spPr/>
      <dgm:t>
        <a:bodyPr/>
        <a:lstStyle/>
        <a:p>
          <a:endParaRPr lang="es-ES"/>
        </a:p>
      </dgm:t>
    </dgm:pt>
    <dgm:pt modelId="{473E9935-7E3E-4B63-8A6B-DFA91885A0F3}" type="sibTrans" cxnId="{92D38790-3924-4594-8A5E-0AC0D44EA718}">
      <dgm:prSet/>
      <dgm:spPr/>
      <dgm:t>
        <a:bodyPr/>
        <a:lstStyle/>
        <a:p>
          <a:endParaRPr lang="es-ES"/>
        </a:p>
      </dgm:t>
    </dgm:pt>
    <dgm:pt modelId="{6FB93B61-4A53-45FE-ACC1-D6604E1BAA6B}" type="pres">
      <dgm:prSet presAssocID="{36AF0E53-CBCF-4C04-A4FB-7AC87E586F76}" presName="Name0" presStyleCnt="0">
        <dgm:presLayoutVars>
          <dgm:dir/>
          <dgm:resizeHandles val="exact"/>
        </dgm:presLayoutVars>
      </dgm:prSet>
      <dgm:spPr/>
    </dgm:pt>
    <dgm:pt modelId="{3812FEFD-0534-4CDE-BDFC-5DC8A0A6E211}" type="pres">
      <dgm:prSet presAssocID="{19D75968-110D-4570-A796-4EFA7A289980}" presName="node" presStyleLbl="node1" presStyleIdx="0" presStyleCnt="2">
        <dgm:presLayoutVars>
          <dgm:bulletEnabled val="1"/>
        </dgm:presLayoutVars>
      </dgm:prSet>
      <dgm:spPr/>
    </dgm:pt>
    <dgm:pt modelId="{632743F5-E281-41B2-B8E1-5F853312A20E}" type="pres">
      <dgm:prSet presAssocID="{B5F78038-C462-4723-A996-05689A91AF21}" presName="sibTrans" presStyleCnt="0"/>
      <dgm:spPr/>
    </dgm:pt>
    <dgm:pt modelId="{6A06E1D3-CB2E-499A-A964-4B9EA4634424}" type="pres">
      <dgm:prSet presAssocID="{609B7737-2F8B-426B-AF67-1EE3ED08022C}" presName="node" presStyleLbl="node1" presStyleIdx="1" presStyleCnt="2">
        <dgm:presLayoutVars>
          <dgm:bulletEnabled val="1"/>
        </dgm:presLayoutVars>
      </dgm:prSet>
      <dgm:spPr/>
    </dgm:pt>
  </dgm:ptLst>
  <dgm:cxnLst>
    <dgm:cxn modelId="{E9F9DA4B-601A-4408-897E-D2936CB1FD6F}" type="presOf" srcId="{609B7737-2F8B-426B-AF67-1EE3ED08022C}" destId="{6A06E1D3-CB2E-499A-A964-4B9EA4634424}" srcOrd="0" destOrd="0" presId="urn:microsoft.com/office/officeart/2005/8/layout/hList6"/>
    <dgm:cxn modelId="{92D38790-3924-4594-8A5E-0AC0D44EA718}" srcId="{609B7737-2F8B-426B-AF67-1EE3ED08022C}" destId="{427D88A5-FE9E-4A81-B85B-4BA062606B5A}" srcOrd="0" destOrd="0" parTransId="{430E0A2F-B9C1-4196-9CA2-BA453627E747}" sibTransId="{473E9935-7E3E-4B63-8A6B-DFA91885A0F3}"/>
    <dgm:cxn modelId="{FF7D8E92-146B-4D8B-B3DD-8C252796CD3C}" type="presOf" srcId="{19D75968-110D-4570-A796-4EFA7A289980}" destId="{3812FEFD-0534-4CDE-BDFC-5DC8A0A6E211}" srcOrd="0" destOrd="0" presId="urn:microsoft.com/office/officeart/2005/8/layout/hList6"/>
    <dgm:cxn modelId="{137F2994-1749-4CCE-B026-B431D3A04965}" type="presOf" srcId="{427D88A5-FE9E-4A81-B85B-4BA062606B5A}" destId="{6A06E1D3-CB2E-499A-A964-4B9EA4634424}" srcOrd="0" destOrd="1" presId="urn:microsoft.com/office/officeart/2005/8/layout/hList6"/>
    <dgm:cxn modelId="{39FF2F98-47BE-4045-AFF8-9CE4EC46F901}" type="presOf" srcId="{36AF0E53-CBCF-4C04-A4FB-7AC87E586F76}" destId="{6FB93B61-4A53-45FE-ACC1-D6604E1BAA6B}" srcOrd="0" destOrd="0" presId="urn:microsoft.com/office/officeart/2005/8/layout/hList6"/>
    <dgm:cxn modelId="{B3CC6CB5-BB5B-4A96-8B1E-A8A3F01CC766}" srcId="{36AF0E53-CBCF-4C04-A4FB-7AC87E586F76}" destId="{19D75968-110D-4570-A796-4EFA7A289980}" srcOrd="0" destOrd="0" parTransId="{78AFBB9F-F438-4106-A4C3-7D8B2021376F}" sibTransId="{B5F78038-C462-4723-A996-05689A91AF21}"/>
    <dgm:cxn modelId="{ADD302FE-967B-4FE9-B6D1-D27BC1B89707}" srcId="{36AF0E53-CBCF-4C04-A4FB-7AC87E586F76}" destId="{609B7737-2F8B-426B-AF67-1EE3ED08022C}" srcOrd="1" destOrd="0" parTransId="{975E8B56-3427-4763-936D-3ECC0B455C10}" sibTransId="{0E0957BF-B5FA-4EBB-B90A-1ECF37440F7B}"/>
    <dgm:cxn modelId="{D7731362-DCB1-41AD-9101-C743EC039DED}" type="presParOf" srcId="{6FB93B61-4A53-45FE-ACC1-D6604E1BAA6B}" destId="{3812FEFD-0534-4CDE-BDFC-5DC8A0A6E211}" srcOrd="0" destOrd="0" presId="urn:microsoft.com/office/officeart/2005/8/layout/hList6"/>
    <dgm:cxn modelId="{1510C628-B904-40E0-85A2-12C1717B9591}" type="presParOf" srcId="{6FB93B61-4A53-45FE-ACC1-D6604E1BAA6B}" destId="{632743F5-E281-41B2-B8E1-5F853312A20E}" srcOrd="1" destOrd="0" presId="urn:microsoft.com/office/officeart/2005/8/layout/hList6"/>
    <dgm:cxn modelId="{25473629-D663-4D3D-838B-88C30A6C5219}" type="presParOf" srcId="{6FB93B61-4A53-45FE-ACC1-D6604E1BAA6B}" destId="{6A06E1D3-CB2E-499A-A964-4B9EA4634424}"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A37D0F-0A01-427C-806C-3BDE0C554716}" type="doc">
      <dgm:prSet loTypeId="urn:microsoft.com/office/officeart/2005/8/layout/chevron2" loCatId="process" qsTypeId="urn:microsoft.com/office/officeart/2005/8/quickstyle/simple1" qsCatId="simple" csTypeId="urn:microsoft.com/office/officeart/2005/8/colors/accent2_2" csCatId="accent2" phldr="1"/>
      <dgm:spPr/>
      <dgm:t>
        <a:bodyPr/>
        <a:lstStyle/>
        <a:p>
          <a:endParaRPr lang="es-ES"/>
        </a:p>
      </dgm:t>
    </dgm:pt>
    <dgm:pt modelId="{7991A607-7466-4457-87C8-C0CA40315A23}">
      <dgm:prSet phldrT="[Texto]"/>
      <dgm:spPr>
        <a:xfrm rot="5400000">
          <a:off x="-167351" y="17021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es-ES">
              <a:solidFill>
                <a:sysClr val="window" lastClr="FFFFFF"/>
              </a:solidFill>
              <a:latin typeface="Calibri" panose="020F0502020204030204"/>
              <a:ea typeface="+mn-ea"/>
              <a:cs typeface="+mn-cs"/>
            </a:rPr>
            <a:t>Unit 1</a:t>
          </a:r>
        </a:p>
      </dgm:t>
    </dgm:pt>
    <dgm:pt modelId="{A4499F8F-8C98-4F22-9390-38711BCBAAE2}" type="parTrans" cxnId="{699FF731-067A-414C-87FE-CB60620F8569}">
      <dgm:prSet/>
      <dgm:spPr/>
      <dgm:t>
        <a:bodyPr/>
        <a:lstStyle/>
        <a:p>
          <a:endParaRPr lang="es-ES"/>
        </a:p>
      </dgm:t>
    </dgm:pt>
    <dgm:pt modelId="{C29B2F6D-2BFD-4ACD-96BB-CE9968F61031}" type="sibTrans" cxnId="{699FF731-067A-414C-87FE-CB60620F8569}">
      <dgm:prSet/>
      <dgm:spPr/>
      <dgm:t>
        <a:bodyPr/>
        <a:lstStyle/>
        <a:p>
          <a:endParaRPr lang="es-ES"/>
        </a:p>
      </dgm:t>
    </dgm:pt>
    <dgm:pt modelId="{70ED07A8-1925-4E2A-A3F7-588056F8DA59}">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a:solidFill>
              <a:sysClr val="windowText" lastClr="000000">
                <a:hueOff val="0"/>
                <a:satOff val="0"/>
                <a:lumOff val="0"/>
                <a:alphaOff val="0"/>
              </a:sysClr>
            </a:solidFill>
            <a:latin typeface="Calibri" panose="020F0502020204030204"/>
            <a:ea typeface="+mn-ea"/>
            <a:cs typeface="+mn-cs"/>
          </a:endParaRPr>
        </a:p>
      </dgm:t>
    </dgm:pt>
    <dgm:pt modelId="{BA2AA8D9-8A0B-4C44-AC4A-E229D520682F}" type="parTrans" cxnId="{27E4206D-420D-4A44-8E3D-381C32007183}">
      <dgm:prSet/>
      <dgm:spPr/>
      <dgm:t>
        <a:bodyPr/>
        <a:lstStyle/>
        <a:p>
          <a:endParaRPr lang="es-ES"/>
        </a:p>
      </dgm:t>
    </dgm:pt>
    <dgm:pt modelId="{358BC604-4285-4A45-AB42-ABED8F39E3D2}" type="sibTrans" cxnId="{27E4206D-420D-4A44-8E3D-381C32007183}">
      <dgm:prSet/>
      <dgm:spPr/>
      <dgm:t>
        <a:bodyPr/>
        <a:lstStyle/>
        <a:p>
          <a:endParaRPr lang="es-ES"/>
        </a:p>
      </dgm:t>
    </dgm:pt>
    <dgm:pt modelId="{40F00831-DA0F-4F68-92C8-477728BD919B}">
      <dgm:prSet phldrT="[Texto]" custT="1"/>
      <dgm:spPr>
        <a:xfrm rot="5400000">
          <a:off x="5057091" y="-4273259"/>
          <a:ext cx="725190" cy="9277425"/>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ln>
        <a:effectLst/>
      </dgm:spPr>
      <dgm:t>
        <a:bodyPr/>
        <a:lstStyle/>
        <a:p>
          <a:pPr>
            <a:buChar char="•"/>
          </a:pP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D6E9724A-CE0D-4DE1-A116-EA7736F52CFE}" type="parTrans" cxnId="{5993BA5D-D0CA-4436-B6AD-A82A6FFDD91C}">
      <dgm:prSet/>
      <dgm:spPr/>
      <dgm:t>
        <a:bodyPr/>
        <a:lstStyle/>
        <a:p>
          <a:endParaRPr lang="es-ES"/>
        </a:p>
      </dgm:t>
    </dgm:pt>
    <dgm:pt modelId="{C2A8EAF7-D0E7-4696-A964-90BE9D3087E8}" type="sibTrans" cxnId="{5993BA5D-D0CA-4436-B6AD-A82A6FFDD91C}">
      <dgm:prSet/>
      <dgm:spPr/>
      <dgm:t>
        <a:bodyPr/>
        <a:lstStyle/>
        <a:p>
          <a:endParaRPr lang="es-ES"/>
        </a:p>
      </dgm:t>
    </dgm:pt>
    <dgm:pt modelId="{929949F9-6708-4738-9713-C14A3F26FEC8}">
      <dgm:prSet phldrT="[Texto]"/>
      <dgm:spPr>
        <a:xfrm rot="5400000">
          <a:off x="-167351" y="1137320"/>
          <a:ext cx="1115677" cy="780974"/>
        </a:xfrm>
        <a:prstGeom prst="chevron">
          <a:avLst/>
        </a:prstGeom>
        <a:solidFill>
          <a:srgbClr val="FF8C00"/>
        </a:solidFill>
        <a:ln w="15875" cap="flat" cmpd="sng" algn="ctr">
          <a:solidFill>
            <a:srgbClr val="FF8C00"/>
          </a:solidFill>
          <a:prstDash val="solid"/>
        </a:ln>
        <a:effectLst/>
      </dgm:spPr>
      <dgm:t>
        <a:bodyPr/>
        <a:lstStyle/>
        <a:p>
          <a:pPr>
            <a:buNone/>
          </a:pPr>
          <a:r>
            <a:rPr lang="es-ES">
              <a:solidFill>
                <a:sysClr val="window" lastClr="FFFFFF"/>
              </a:solidFill>
              <a:latin typeface="Calibri" panose="020F0502020204030204"/>
              <a:ea typeface="+mn-ea"/>
              <a:cs typeface="+mn-cs"/>
            </a:rPr>
            <a:t>Unit 2</a:t>
          </a:r>
        </a:p>
      </dgm:t>
    </dgm:pt>
    <dgm:pt modelId="{0F7E1A38-7E70-42A4-AF68-F54EB88D3B4D}" type="parTrans" cxnId="{8AA7AEF0-2C43-4D1F-9795-3D7C3DEEEFE8}">
      <dgm:prSet/>
      <dgm:spPr/>
      <dgm:t>
        <a:bodyPr/>
        <a:lstStyle/>
        <a:p>
          <a:endParaRPr lang="es-ES"/>
        </a:p>
      </dgm:t>
    </dgm:pt>
    <dgm:pt modelId="{ADF06A4A-9857-42CF-BDD4-187E89F55B3D}" type="sibTrans" cxnId="{8AA7AEF0-2C43-4D1F-9795-3D7C3DEEEFE8}">
      <dgm:prSet/>
      <dgm:spPr/>
      <dgm:t>
        <a:bodyPr/>
        <a:lstStyle/>
        <a:p>
          <a:endParaRPr lang="es-ES"/>
        </a:p>
      </dgm:t>
    </dgm:pt>
    <dgm:pt modelId="{8A584B21-BCB2-43BB-B64C-7B360D83A862}">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600">
            <a:solidFill>
              <a:sysClr val="windowText" lastClr="000000">
                <a:hueOff val="0"/>
                <a:satOff val="0"/>
                <a:lumOff val="0"/>
                <a:alphaOff val="0"/>
              </a:sysClr>
            </a:solidFill>
            <a:latin typeface="Calibri" panose="020F0502020204030204"/>
            <a:ea typeface="+mn-ea"/>
            <a:cs typeface="+mn-cs"/>
          </a:endParaRPr>
        </a:p>
      </dgm:t>
    </dgm:pt>
    <dgm:pt modelId="{425E6093-9D9F-4D0D-AF39-692D3F01524A}" type="parTrans" cxnId="{FDC28727-7F33-4001-87F1-D5F76940E233}">
      <dgm:prSet/>
      <dgm:spPr/>
      <dgm:t>
        <a:bodyPr/>
        <a:lstStyle/>
        <a:p>
          <a:endParaRPr lang="es-ES"/>
        </a:p>
      </dgm:t>
    </dgm:pt>
    <dgm:pt modelId="{E714A1FB-4DC7-477F-B50F-618EF34C0C2D}" type="sibTrans" cxnId="{FDC28727-7F33-4001-87F1-D5F76940E233}">
      <dgm:prSet/>
      <dgm:spPr/>
      <dgm:t>
        <a:bodyPr/>
        <a:lstStyle/>
        <a:p>
          <a:endParaRPr lang="es-ES"/>
        </a:p>
      </dgm:t>
    </dgm:pt>
    <dgm:pt modelId="{361EEB7D-5B21-408A-BB12-7E428E32B92C}">
      <dgm:prSet phldrT="[Texto]"/>
      <dgm:spPr>
        <a:xfrm rot="5400000">
          <a:off x="5057091" y="-3306148"/>
          <a:ext cx="725190" cy="9277425"/>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ln>
        <a:effectLst/>
      </dgm:spPr>
      <dgm:t>
        <a:bodyPr/>
        <a:lstStyle/>
        <a:p>
          <a:pPr>
            <a:buChar char="•"/>
          </a:pPr>
          <a:endParaRPr lang="es-ES" sz="1600" dirty="0">
            <a:solidFill>
              <a:sysClr val="windowText" lastClr="000000">
                <a:hueOff val="0"/>
                <a:satOff val="0"/>
                <a:lumOff val="0"/>
                <a:alphaOff val="0"/>
              </a:sysClr>
            </a:solidFill>
            <a:latin typeface="Calibri" panose="020F0502020204030204"/>
            <a:ea typeface="+mn-ea"/>
            <a:cs typeface="+mn-cs"/>
          </a:endParaRPr>
        </a:p>
      </dgm:t>
    </dgm:pt>
    <dgm:pt modelId="{C6E460BF-0736-4975-9F4F-3F64AC6B912E}" type="parTrans" cxnId="{D7C0872C-3BAC-4C76-BDE4-18E020D8E718}">
      <dgm:prSet/>
      <dgm:spPr/>
      <dgm:t>
        <a:bodyPr/>
        <a:lstStyle/>
        <a:p>
          <a:endParaRPr lang="es-ES"/>
        </a:p>
      </dgm:t>
    </dgm:pt>
    <dgm:pt modelId="{C7EA2977-C538-4F39-9F09-A5A5010D2010}" type="sibTrans" cxnId="{D7C0872C-3BAC-4C76-BDE4-18E020D8E718}">
      <dgm:prSet/>
      <dgm:spPr/>
      <dgm:t>
        <a:bodyPr/>
        <a:lstStyle/>
        <a:p>
          <a:endParaRPr lang="es-ES"/>
        </a:p>
      </dgm:t>
    </dgm:pt>
    <dgm:pt modelId="{E84EC1DE-3CAF-43A3-AEE0-816474CD7A92}">
      <dgm:prSet custT="1"/>
      <dgm:spPr/>
      <dgm:t>
        <a:bodyPr/>
        <a:lstStyle/>
        <a:p>
          <a:pPr>
            <a:buChar char="•"/>
          </a:pPr>
          <a:r>
            <a:rPr lang="en-GB" sz="2400" dirty="0"/>
            <a:t>Cybersecurity fundamentals are </a:t>
          </a:r>
          <a:r>
            <a:rPr lang="en-GB" sz="2400" b="1" dirty="0"/>
            <a:t>essential for ensuring a smooth digital transformation of rural MSMEs</a:t>
          </a:r>
          <a:r>
            <a:rPr lang="en-GB" sz="2400" dirty="0"/>
            <a:t>. </a:t>
          </a: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51957393-103D-4C2F-B739-170F43AAFF7D}" type="parTrans" cxnId="{B8A981E0-9A37-4D6A-8473-379DD75B4C9C}">
      <dgm:prSet/>
      <dgm:spPr/>
      <dgm:t>
        <a:bodyPr/>
        <a:lstStyle/>
        <a:p>
          <a:endParaRPr lang="es-ES"/>
        </a:p>
      </dgm:t>
    </dgm:pt>
    <dgm:pt modelId="{F04AD981-464A-4CA7-B10E-017381C06346}" type="sibTrans" cxnId="{B8A981E0-9A37-4D6A-8473-379DD75B4C9C}">
      <dgm:prSet/>
      <dgm:spPr/>
      <dgm:t>
        <a:bodyPr/>
        <a:lstStyle/>
        <a:p>
          <a:endParaRPr lang="es-ES"/>
        </a:p>
      </dgm:t>
    </dgm:pt>
    <dgm:pt modelId="{45EF5200-6796-4F28-B913-A31BC02C6011}">
      <dgm:prSet custT="1"/>
      <dgm:spPr/>
      <dgm:t>
        <a:bodyPr/>
        <a:lstStyle/>
        <a:p>
          <a:pPr>
            <a:buChar char="•"/>
          </a:pPr>
          <a:r>
            <a:rPr lang="en-GB" sz="2400" dirty="0"/>
            <a:t>Rural microenterprises, like any other businesses, are vulnerable to </a:t>
          </a:r>
          <a:r>
            <a:rPr lang="en-GB" sz="2400" b="1" dirty="0"/>
            <a:t>a range of cyber threats and risks</a:t>
          </a:r>
          <a:r>
            <a:rPr lang="en-GB" sz="2400" dirty="0"/>
            <a:t>. While their scale might be smaller, the potential impact can still be significant.</a:t>
          </a: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7D34E8F7-A927-40F6-87A9-BC7791C45798}" type="parTrans" cxnId="{EFC5C0C1-96D7-412E-9525-F666043EA889}">
      <dgm:prSet/>
      <dgm:spPr/>
      <dgm:t>
        <a:bodyPr/>
        <a:lstStyle/>
        <a:p>
          <a:endParaRPr lang="es-ES"/>
        </a:p>
      </dgm:t>
    </dgm:pt>
    <dgm:pt modelId="{A57B9889-2A51-44BD-A30D-1DC1F195CA72}" type="sibTrans" cxnId="{EFC5C0C1-96D7-412E-9525-F666043EA889}">
      <dgm:prSet/>
      <dgm:spPr/>
      <dgm:t>
        <a:bodyPr/>
        <a:lstStyle/>
        <a:p>
          <a:endParaRPr lang="es-ES"/>
        </a:p>
      </dgm:t>
    </dgm:pt>
    <dgm:pt modelId="{C81253D1-B4A3-4025-8139-E9E73CD8975B}">
      <dgm:prSet custT="1"/>
      <dgm:spPr/>
      <dgm:t>
        <a:bodyPr/>
        <a:lstStyle/>
        <a:p>
          <a:r>
            <a:rPr lang="en-GB" sz="2400" b="1" dirty="0"/>
            <a:t>Integrating cybersecurity measures </a:t>
          </a:r>
          <a:r>
            <a:rPr lang="en-GB" sz="2400" dirty="0"/>
            <a:t>into business activities for rural microenterprises (MSMEs) is crucial to protect their digital assets and operations. </a:t>
          </a:r>
          <a:endParaRPr lang="es-ES" sz="2400" dirty="0">
            <a:solidFill>
              <a:sysClr val="windowText" lastClr="000000">
                <a:hueOff val="0"/>
                <a:satOff val="0"/>
                <a:lumOff val="0"/>
                <a:alphaOff val="0"/>
              </a:sysClr>
            </a:solidFill>
            <a:latin typeface="Calibri" panose="020F0502020204030204"/>
            <a:ea typeface="+mn-ea"/>
            <a:cs typeface="+mn-cs"/>
          </a:endParaRPr>
        </a:p>
      </dgm:t>
    </dgm:pt>
    <dgm:pt modelId="{C4D00C84-02CA-473C-9F17-3A6FBAF627A5}" type="parTrans" cxnId="{2B1C2426-56E9-4B37-85F5-76DBE04CCEC7}">
      <dgm:prSet/>
      <dgm:spPr/>
      <dgm:t>
        <a:bodyPr/>
        <a:lstStyle/>
        <a:p>
          <a:endParaRPr lang="es-ES"/>
        </a:p>
      </dgm:t>
    </dgm:pt>
    <dgm:pt modelId="{4D90F483-AA19-43C6-8081-3D13A5F617AD}" type="sibTrans" cxnId="{2B1C2426-56E9-4B37-85F5-76DBE04CCEC7}">
      <dgm:prSet/>
      <dgm:spPr/>
      <dgm:t>
        <a:bodyPr/>
        <a:lstStyle/>
        <a:p>
          <a:endParaRPr lang="es-ES"/>
        </a:p>
      </dgm:t>
    </dgm:pt>
    <dgm:pt modelId="{1C26D5C4-A2C5-4FD1-A796-740DDCDCE621}">
      <dgm:prSet custT="1"/>
      <dgm:spPr/>
      <dgm:t>
        <a:bodyPr/>
        <a:lstStyle/>
        <a:p>
          <a:r>
            <a:rPr lang="en-GB" sz="2200" b="1" dirty="0"/>
            <a:t>Data protection </a:t>
          </a:r>
          <a:r>
            <a:rPr lang="en-GB" sz="2200" dirty="0"/>
            <a:t>is a key concept for all MSMEs being them rural or urban to safeguard sensitive business and customer information. </a:t>
          </a:r>
          <a:endParaRPr lang="es-ES" sz="2200" dirty="0"/>
        </a:p>
      </dgm:t>
    </dgm:pt>
    <dgm:pt modelId="{A2135C49-6106-42CD-A2E3-7BA95F9EF841}" type="parTrans" cxnId="{E8B71E6D-5145-4431-83BB-1E1DE2AA0E23}">
      <dgm:prSet/>
      <dgm:spPr/>
      <dgm:t>
        <a:bodyPr/>
        <a:lstStyle/>
        <a:p>
          <a:endParaRPr lang="es-ES"/>
        </a:p>
      </dgm:t>
    </dgm:pt>
    <dgm:pt modelId="{2FEDFA3A-E7D7-4857-A949-AA437E80F3E6}" type="sibTrans" cxnId="{E8B71E6D-5145-4431-83BB-1E1DE2AA0E23}">
      <dgm:prSet/>
      <dgm:spPr/>
      <dgm:t>
        <a:bodyPr/>
        <a:lstStyle/>
        <a:p>
          <a:endParaRPr lang="es-ES"/>
        </a:p>
      </dgm:t>
    </dgm:pt>
    <dgm:pt modelId="{DBA8FAFC-47B2-4E94-9B95-1778C01D51D6}">
      <dgm:prSet custT="1"/>
      <dgm:spPr/>
      <dgm:t>
        <a:bodyPr/>
        <a:lstStyle/>
        <a:p>
          <a:r>
            <a:rPr lang="en-GB" sz="2200" b="1" dirty="0"/>
            <a:t>Remote work </a:t>
          </a:r>
          <a:r>
            <a:rPr lang="en-GB" sz="2200" dirty="0"/>
            <a:t>has become a prevalent practice also for rural Micro, Small, and Medium Enterprises (MSMEs) therefore it is crucial to have internal cybersecurity guidelines not only for maintaining the integrity of their operations but also for safeguarding sensitive information while their employees operate outside the conventional office environment. </a:t>
          </a:r>
          <a:endParaRPr lang="es-ES" sz="2200" dirty="0"/>
        </a:p>
      </dgm:t>
    </dgm:pt>
    <dgm:pt modelId="{C272D24E-40D8-43AB-AE0A-0861164379C4}" type="parTrans" cxnId="{986E6219-BCFB-4610-BC46-DF37F0F58173}">
      <dgm:prSet/>
      <dgm:spPr/>
      <dgm:t>
        <a:bodyPr/>
        <a:lstStyle/>
        <a:p>
          <a:endParaRPr lang="es-ES"/>
        </a:p>
      </dgm:t>
    </dgm:pt>
    <dgm:pt modelId="{3D4407CF-16CC-4B27-8631-D2D33BF5D2B3}" type="sibTrans" cxnId="{986E6219-BCFB-4610-BC46-DF37F0F58173}">
      <dgm:prSet/>
      <dgm:spPr/>
      <dgm:t>
        <a:bodyPr/>
        <a:lstStyle/>
        <a:p>
          <a:endParaRPr lang="es-ES"/>
        </a:p>
      </dgm:t>
    </dgm:pt>
    <dgm:pt modelId="{49FEBA6B-54F1-40C1-9288-0F2AB2649D67}" type="pres">
      <dgm:prSet presAssocID="{73A37D0F-0A01-427C-806C-3BDE0C554716}" presName="linearFlow" presStyleCnt="0">
        <dgm:presLayoutVars>
          <dgm:dir/>
          <dgm:animLvl val="lvl"/>
          <dgm:resizeHandles val="exact"/>
        </dgm:presLayoutVars>
      </dgm:prSet>
      <dgm:spPr/>
    </dgm:pt>
    <dgm:pt modelId="{207EC565-6A5E-42E7-ADB2-07069A95658F}" type="pres">
      <dgm:prSet presAssocID="{7991A607-7466-4457-87C8-C0CA40315A23}" presName="composite" presStyleCnt="0"/>
      <dgm:spPr/>
    </dgm:pt>
    <dgm:pt modelId="{372C945C-259A-4409-A878-2163FB9FB9E1}" type="pres">
      <dgm:prSet presAssocID="{7991A607-7466-4457-87C8-C0CA40315A23}" presName="parentText" presStyleLbl="alignNode1" presStyleIdx="0" presStyleCnt="2">
        <dgm:presLayoutVars>
          <dgm:chMax val="1"/>
          <dgm:bulletEnabled val="1"/>
        </dgm:presLayoutVars>
      </dgm:prSet>
      <dgm:spPr/>
    </dgm:pt>
    <dgm:pt modelId="{61BF64C8-B481-4665-A533-2C338B5FE312}" type="pres">
      <dgm:prSet presAssocID="{7991A607-7466-4457-87C8-C0CA40315A23}" presName="descendantText" presStyleLbl="alignAcc1" presStyleIdx="0" presStyleCnt="2" custScaleY="124607">
        <dgm:presLayoutVars>
          <dgm:bulletEnabled val="1"/>
        </dgm:presLayoutVars>
      </dgm:prSet>
      <dgm:spPr/>
    </dgm:pt>
    <dgm:pt modelId="{8D0C9BC5-5A25-46DB-B3A1-99F5F9B1E4EB}" type="pres">
      <dgm:prSet presAssocID="{C29B2F6D-2BFD-4ACD-96BB-CE9968F61031}" presName="sp" presStyleCnt="0"/>
      <dgm:spPr/>
    </dgm:pt>
    <dgm:pt modelId="{0C4CA8CF-FA47-4E25-A8FB-B020A38E2677}" type="pres">
      <dgm:prSet presAssocID="{929949F9-6708-4738-9713-C14A3F26FEC8}" presName="composite" presStyleCnt="0"/>
      <dgm:spPr/>
    </dgm:pt>
    <dgm:pt modelId="{8B8D4138-9F8B-48F9-ADD4-2E3053B5D64B}" type="pres">
      <dgm:prSet presAssocID="{929949F9-6708-4738-9713-C14A3F26FEC8}" presName="parentText" presStyleLbl="alignNode1" presStyleIdx="1" presStyleCnt="2">
        <dgm:presLayoutVars>
          <dgm:chMax val="1"/>
          <dgm:bulletEnabled val="1"/>
        </dgm:presLayoutVars>
      </dgm:prSet>
      <dgm:spPr/>
    </dgm:pt>
    <dgm:pt modelId="{EE001D36-7EA7-40EA-B3F8-70F5116F2BEF}" type="pres">
      <dgm:prSet presAssocID="{929949F9-6708-4738-9713-C14A3F26FEC8}" presName="descendantText" presStyleLbl="alignAcc1" presStyleIdx="1" presStyleCnt="2">
        <dgm:presLayoutVars>
          <dgm:bulletEnabled val="1"/>
        </dgm:presLayoutVars>
      </dgm:prSet>
      <dgm:spPr/>
    </dgm:pt>
  </dgm:ptLst>
  <dgm:cxnLst>
    <dgm:cxn modelId="{986E6219-BCFB-4610-BC46-DF37F0F58173}" srcId="{929949F9-6708-4738-9713-C14A3F26FEC8}" destId="{DBA8FAFC-47B2-4E94-9B95-1778C01D51D6}" srcOrd="2" destOrd="0" parTransId="{C272D24E-40D8-43AB-AE0A-0861164379C4}" sibTransId="{3D4407CF-16CC-4B27-8631-D2D33BF5D2B3}"/>
    <dgm:cxn modelId="{2B1C2426-56E9-4B37-85F5-76DBE04CCEC7}" srcId="{7991A607-7466-4457-87C8-C0CA40315A23}" destId="{C81253D1-B4A3-4025-8139-E9E73CD8975B}" srcOrd="3" destOrd="0" parTransId="{C4D00C84-02CA-473C-9F17-3A6FBAF627A5}" sibTransId="{4D90F483-AA19-43C6-8081-3D13A5F617AD}"/>
    <dgm:cxn modelId="{FDC28727-7F33-4001-87F1-D5F76940E233}" srcId="{929949F9-6708-4738-9713-C14A3F26FEC8}" destId="{8A584B21-BCB2-43BB-B64C-7B360D83A862}" srcOrd="0" destOrd="0" parTransId="{425E6093-9D9F-4D0D-AF39-692D3F01524A}" sibTransId="{E714A1FB-4DC7-477F-B50F-618EF34C0C2D}"/>
    <dgm:cxn modelId="{D7C0872C-3BAC-4C76-BDE4-18E020D8E718}" srcId="{929949F9-6708-4738-9713-C14A3F26FEC8}" destId="{361EEB7D-5B21-408A-BB12-7E428E32B92C}" srcOrd="3" destOrd="0" parTransId="{C6E460BF-0736-4975-9F4F-3F64AC6B912E}" sibTransId="{C7EA2977-C538-4F39-9F09-A5A5010D2010}"/>
    <dgm:cxn modelId="{699FF731-067A-414C-87FE-CB60620F8569}" srcId="{73A37D0F-0A01-427C-806C-3BDE0C554716}" destId="{7991A607-7466-4457-87C8-C0CA40315A23}" srcOrd="0" destOrd="0" parTransId="{A4499F8F-8C98-4F22-9390-38711BCBAAE2}" sibTransId="{C29B2F6D-2BFD-4ACD-96BB-CE9968F61031}"/>
    <dgm:cxn modelId="{5993BA5D-D0CA-4436-B6AD-A82A6FFDD91C}" srcId="{7991A607-7466-4457-87C8-C0CA40315A23}" destId="{40F00831-DA0F-4F68-92C8-477728BD919B}" srcOrd="4" destOrd="0" parTransId="{D6E9724A-CE0D-4DE1-A116-EA7736F52CFE}" sibTransId="{C2A8EAF7-D0E7-4696-A964-90BE9D3087E8}"/>
    <dgm:cxn modelId="{9B238A47-504E-404B-8FDD-F758C7F951F6}" type="presOf" srcId="{1C26D5C4-A2C5-4FD1-A796-740DDCDCE621}" destId="{EE001D36-7EA7-40EA-B3F8-70F5116F2BEF}" srcOrd="0" destOrd="1" presId="urn:microsoft.com/office/officeart/2005/8/layout/chevron2"/>
    <dgm:cxn modelId="{287D966A-1002-4878-80E0-687B38B974D5}" type="presOf" srcId="{DBA8FAFC-47B2-4E94-9B95-1778C01D51D6}" destId="{EE001D36-7EA7-40EA-B3F8-70F5116F2BEF}" srcOrd="0" destOrd="2" presId="urn:microsoft.com/office/officeart/2005/8/layout/chevron2"/>
    <dgm:cxn modelId="{E8B71E6D-5145-4431-83BB-1E1DE2AA0E23}" srcId="{929949F9-6708-4738-9713-C14A3F26FEC8}" destId="{1C26D5C4-A2C5-4FD1-A796-740DDCDCE621}" srcOrd="1" destOrd="0" parTransId="{A2135C49-6106-42CD-A2E3-7BA95F9EF841}" sibTransId="{2FEDFA3A-E7D7-4857-A949-AA437E80F3E6}"/>
    <dgm:cxn modelId="{27E4206D-420D-4A44-8E3D-381C32007183}" srcId="{7991A607-7466-4457-87C8-C0CA40315A23}" destId="{70ED07A8-1925-4E2A-A3F7-588056F8DA59}" srcOrd="0" destOrd="0" parTransId="{BA2AA8D9-8A0B-4C44-AC4A-E229D520682F}" sibTransId="{358BC604-4285-4A45-AB42-ABED8F39E3D2}"/>
    <dgm:cxn modelId="{AD670B58-B3EC-4AAA-9548-8E67132A1022}" type="presOf" srcId="{73A37D0F-0A01-427C-806C-3BDE0C554716}" destId="{49FEBA6B-54F1-40C1-9288-0F2AB2649D67}" srcOrd="0" destOrd="0" presId="urn:microsoft.com/office/officeart/2005/8/layout/chevron2"/>
    <dgm:cxn modelId="{C257677C-2E4C-4A10-B8FA-D31A5FABBB4D}" type="presOf" srcId="{E84EC1DE-3CAF-43A3-AEE0-816474CD7A92}" destId="{61BF64C8-B481-4665-A533-2C338B5FE312}" srcOrd="0" destOrd="1" presId="urn:microsoft.com/office/officeart/2005/8/layout/chevron2"/>
    <dgm:cxn modelId="{30145381-78CD-45F1-A2C5-4FA86B038B2D}" type="presOf" srcId="{7991A607-7466-4457-87C8-C0CA40315A23}" destId="{372C945C-259A-4409-A878-2163FB9FB9E1}" srcOrd="0" destOrd="0" presId="urn:microsoft.com/office/officeart/2005/8/layout/chevron2"/>
    <dgm:cxn modelId="{5F7634A8-F0F7-4878-A74D-52317EA83116}" type="presOf" srcId="{8A584B21-BCB2-43BB-B64C-7B360D83A862}" destId="{EE001D36-7EA7-40EA-B3F8-70F5116F2BEF}" srcOrd="0" destOrd="0" presId="urn:microsoft.com/office/officeart/2005/8/layout/chevron2"/>
    <dgm:cxn modelId="{EFC5C0C1-96D7-412E-9525-F666043EA889}" srcId="{7991A607-7466-4457-87C8-C0CA40315A23}" destId="{45EF5200-6796-4F28-B913-A31BC02C6011}" srcOrd="2" destOrd="0" parTransId="{7D34E8F7-A927-40F6-87A9-BC7791C45798}" sibTransId="{A57B9889-2A51-44BD-A30D-1DC1F195CA72}"/>
    <dgm:cxn modelId="{85A44DC3-89E5-4FB2-9455-7BA6947AD639}" type="presOf" srcId="{40F00831-DA0F-4F68-92C8-477728BD919B}" destId="{61BF64C8-B481-4665-A533-2C338B5FE312}" srcOrd="0" destOrd="4" presId="urn:microsoft.com/office/officeart/2005/8/layout/chevron2"/>
    <dgm:cxn modelId="{EAB697C8-AF21-4AED-825D-B6F4EBBB867F}" type="presOf" srcId="{C81253D1-B4A3-4025-8139-E9E73CD8975B}" destId="{61BF64C8-B481-4665-A533-2C338B5FE312}" srcOrd="0" destOrd="3" presId="urn:microsoft.com/office/officeart/2005/8/layout/chevron2"/>
    <dgm:cxn modelId="{602B11CA-F846-4D8B-92B3-0DBBF392E24A}" type="presOf" srcId="{929949F9-6708-4738-9713-C14A3F26FEC8}" destId="{8B8D4138-9F8B-48F9-ADD4-2E3053B5D64B}" srcOrd="0" destOrd="0" presId="urn:microsoft.com/office/officeart/2005/8/layout/chevron2"/>
    <dgm:cxn modelId="{B8A981E0-9A37-4D6A-8473-379DD75B4C9C}" srcId="{7991A607-7466-4457-87C8-C0CA40315A23}" destId="{E84EC1DE-3CAF-43A3-AEE0-816474CD7A92}" srcOrd="1" destOrd="0" parTransId="{51957393-103D-4C2F-B739-170F43AAFF7D}" sibTransId="{F04AD981-464A-4CA7-B10E-017381C06346}"/>
    <dgm:cxn modelId="{48AB24E1-DFEE-448C-A1AA-ACF01BED520E}" type="presOf" srcId="{45EF5200-6796-4F28-B913-A31BC02C6011}" destId="{61BF64C8-B481-4665-A533-2C338B5FE312}" srcOrd="0" destOrd="2" presId="urn:microsoft.com/office/officeart/2005/8/layout/chevron2"/>
    <dgm:cxn modelId="{8AA7AEF0-2C43-4D1F-9795-3D7C3DEEEFE8}" srcId="{73A37D0F-0A01-427C-806C-3BDE0C554716}" destId="{929949F9-6708-4738-9713-C14A3F26FEC8}" srcOrd="1" destOrd="0" parTransId="{0F7E1A38-7E70-42A4-AF68-F54EB88D3B4D}" sibTransId="{ADF06A4A-9857-42CF-BDD4-187E89F55B3D}"/>
    <dgm:cxn modelId="{A78A66F7-08BB-42E0-B03F-F4DC4DD532B6}" type="presOf" srcId="{70ED07A8-1925-4E2A-A3F7-588056F8DA59}" destId="{61BF64C8-B481-4665-A533-2C338B5FE312}" srcOrd="0" destOrd="0" presId="urn:microsoft.com/office/officeart/2005/8/layout/chevron2"/>
    <dgm:cxn modelId="{D8523FF8-2F0D-4D07-B4AF-6A97926EFCD7}" type="presOf" srcId="{361EEB7D-5B21-408A-BB12-7E428E32B92C}" destId="{EE001D36-7EA7-40EA-B3F8-70F5116F2BEF}" srcOrd="0" destOrd="3" presId="urn:microsoft.com/office/officeart/2005/8/layout/chevron2"/>
    <dgm:cxn modelId="{09807F57-12DA-4D52-B57C-4BDD525106D8}" type="presParOf" srcId="{49FEBA6B-54F1-40C1-9288-0F2AB2649D67}" destId="{207EC565-6A5E-42E7-ADB2-07069A95658F}" srcOrd="0" destOrd="0" presId="urn:microsoft.com/office/officeart/2005/8/layout/chevron2"/>
    <dgm:cxn modelId="{97491901-C94B-4FFC-99E6-910F39736E23}" type="presParOf" srcId="{207EC565-6A5E-42E7-ADB2-07069A95658F}" destId="{372C945C-259A-4409-A878-2163FB9FB9E1}" srcOrd="0" destOrd="0" presId="urn:microsoft.com/office/officeart/2005/8/layout/chevron2"/>
    <dgm:cxn modelId="{2FBA76C3-8673-4687-BF2D-D692649B23DD}" type="presParOf" srcId="{207EC565-6A5E-42E7-ADB2-07069A95658F}" destId="{61BF64C8-B481-4665-A533-2C338B5FE312}" srcOrd="1" destOrd="0" presId="urn:microsoft.com/office/officeart/2005/8/layout/chevron2"/>
    <dgm:cxn modelId="{FD308ED2-4D5E-4944-873C-3CFAC0F385CF}" type="presParOf" srcId="{49FEBA6B-54F1-40C1-9288-0F2AB2649D67}" destId="{8D0C9BC5-5A25-46DB-B3A1-99F5F9B1E4EB}" srcOrd="1" destOrd="0" presId="urn:microsoft.com/office/officeart/2005/8/layout/chevron2"/>
    <dgm:cxn modelId="{5F56241B-B13A-4B8F-AD65-D694E2218559}" type="presParOf" srcId="{49FEBA6B-54F1-40C1-9288-0F2AB2649D67}" destId="{0C4CA8CF-FA47-4E25-A8FB-B020A38E2677}" srcOrd="2" destOrd="0" presId="urn:microsoft.com/office/officeart/2005/8/layout/chevron2"/>
    <dgm:cxn modelId="{0DEF7DC1-4560-4022-89E1-FA86916C3BA0}" type="presParOf" srcId="{0C4CA8CF-FA47-4E25-A8FB-B020A38E2677}" destId="{8B8D4138-9F8B-48F9-ADD4-2E3053B5D64B}" srcOrd="0" destOrd="0" presId="urn:microsoft.com/office/officeart/2005/8/layout/chevron2"/>
    <dgm:cxn modelId="{5F1A5EED-385D-4EC0-BE1D-E39F01ACEAC8}" type="presParOf" srcId="{0C4CA8CF-FA47-4E25-A8FB-B020A38E2677}" destId="{EE001D36-7EA7-40EA-B3F8-70F5116F2BE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2FEFD-0534-4CDE-BDFC-5DC8A0A6E211}">
      <dsp:nvSpPr>
        <dsp:cNvPr id="0" name=""/>
        <dsp:cNvSpPr/>
      </dsp:nvSpPr>
      <dsp:spPr>
        <a:xfrm rot="16200000">
          <a:off x="1629196"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ctr" anchorCtr="0">
          <a:noAutofit/>
        </a:bodyPr>
        <a:lstStyle/>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s-ES" sz="2400" kern="1200" dirty="0"/>
            <a:t>UNIT 1: </a:t>
          </a:r>
          <a:r>
            <a:rPr lang="en-US" sz="2400" kern="1200" dirty="0"/>
            <a:t>Cybersecurity fundamentals for a smooth digital transformation of rural MSMEs</a:t>
          </a:r>
          <a:endParaRPr lang="es-ES" sz="2400" kern="1200" dirty="0"/>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n-US" sz="2400" kern="1200" dirty="0"/>
            <a:t>Section 1.1. Identifying cyber threats and risks</a:t>
          </a:r>
        </a:p>
        <a:p>
          <a:pPr marL="0" lvl="0" indent="0" algn="l" defTabSz="1066800">
            <a:lnSpc>
              <a:spcPct val="90000"/>
            </a:lnSpc>
            <a:spcBef>
              <a:spcPct val="0"/>
            </a:spcBef>
            <a:spcAft>
              <a:spcPct val="35000"/>
            </a:spcAft>
            <a:buNone/>
          </a:pPr>
          <a:r>
            <a:rPr lang="en-US" sz="2400" kern="1200" dirty="0"/>
            <a:t>Section 1.2. Integrating cybersecurity measures in business activities</a:t>
          </a:r>
          <a:endParaRPr lang="es-ES" sz="2400" kern="1200" dirty="0"/>
        </a:p>
        <a:p>
          <a:pPr marL="0" lvl="0" indent="0" algn="l" defTabSz="1066800">
            <a:lnSpc>
              <a:spcPct val="90000"/>
            </a:lnSpc>
            <a:spcBef>
              <a:spcPct val="0"/>
            </a:spcBef>
            <a:spcAft>
              <a:spcPct val="35000"/>
            </a:spcAft>
            <a:buNone/>
          </a:pPr>
          <a:endParaRPr lang="es-ES" sz="2100" kern="1200" dirty="0"/>
        </a:p>
        <a:p>
          <a:pPr marL="0" lvl="0" indent="0" algn="ctr" defTabSz="1066800">
            <a:lnSpc>
              <a:spcPct val="90000"/>
            </a:lnSpc>
            <a:spcBef>
              <a:spcPct val="0"/>
            </a:spcBef>
            <a:spcAft>
              <a:spcPct val="35000"/>
            </a:spcAft>
            <a:buNone/>
          </a:pPr>
          <a:endParaRPr lang="es-ES" sz="2100" kern="1200" dirty="0"/>
        </a:p>
      </dsp:txBody>
      <dsp:txXfrm rot="5400000">
        <a:off x="8123" y="914400"/>
        <a:ext cx="7814146" cy="2743200"/>
      </dsp:txXfrm>
    </dsp:sp>
    <dsp:sp modelId="{6A06E1D3-CB2E-499A-A964-4B9EA4634424}">
      <dsp:nvSpPr>
        <dsp:cNvPr id="0" name=""/>
        <dsp:cNvSpPr/>
      </dsp:nvSpPr>
      <dsp:spPr>
        <a:xfrm rot="16200000">
          <a:off x="10029403" y="-1621073"/>
          <a:ext cx="4572000" cy="7814146"/>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s-ES" sz="2400" kern="1200" dirty="0"/>
            <a:t>UNIT 2: </a:t>
          </a:r>
          <a:r>
            <a:rPr lang="en-US" sz="2400" kern="1200" dirty="0"/>
            <a:t>Cybersecurity Best practices to protect personal data and privacy</a:t>
          </a:r>
          <a:endParaRPr lang="es-ES" sz="2400" kern="1200" dirty="0"/>
        </a:p>
        <a:p>
          <a:pPr marL="0" lvl="0" indent="0" algn="l" defTabSz="1066800">
            <a:lnSpc>
              <a:spcPct val="90000"/>
            </a:lnSpc>
            <a:spcBef>
              <a:spcPct val="0"/>
            </a:spcBef>
            <a:spcAft>
              <a:spcPct val="35000"/>
            </a:spcAft>
            <a:buNone/>
          </a:pPr>
          <a:endParaRPr lang="es-ES" sz="2400" kern="1200" dirty="0"/>
        </a:p>
        <a:p>
          <a:pPr marL="0" lvl="0" indent="0" algn="l" defTabSz="1066800">
            <a:lnSpc>
              <a:spcPct val="90000"/>
            </a:lnSpc>
            <a:spcBef>
              <a:spcPct val="0"/>
            </a:spcBef>
            <a:spcAft>
              <a:spcPct val="35000"/>
            </a:spcAft>
            <a:buNone/>
          </a:pPr>
          <a:r>
            <a:rPr lang="en-US" sz="2400" kern="1200" dirty="0"/>
            <a:t>Section 2.1. Data Protection measures for rural MSMEs</a:t>
          </a:r>
        </a:p>
        <a:p>
          <a:pPr marL="0" lvl="0" indent="0" algn="l" defTabSz="1066800">
            <a:lnSpc>
              <a:spcPct val="90000"/>
            </a:lnSpc>
            <a:spcBef>
              <a:spcPct val="0"/>
            </a:spcBef>
            <a:spcAft>
              <a:spcPct val="35000"/>
            </a:spcAft>
            <a:buNone/>
          </a:pPr>
          <a:r>
            <a:rPr lang="en-US" sz="2400" kern="1200" dirty="0"/>
            <a:t>Section 2.2. Remote work cybersecurity guidelines</a:t>
          </a:r>
          <a:endParaRPr lang="es-ES" sz="2400" kern="1200" dirty="0"/>
        </a:p>
        <a:p>
          <a:pPr marL="0" lvl="0" indent="0" algn="l" defTabSz="1066800">
            <a:lnSpc>
              <a:spcPct val="90000"/>
            </a:lnSpc>
            <a:spcBef>
              <a:spcPct val="0"/>
            </a:spcBef>
            <a:spcAft>
              <a:spcPct val="35000"/>
            </a:spcAft>
            <a:buNone/>
          </a:pPr>
          <a:endParaRPr lang="es-ES" sz="2000" kern="1200" dirty="0"/>
        </a:p>
        <a:p>
          <a:pPr marL="0" lvl="0" indent="0" algn="l" defTabSz="1066800">
            <a:lnSpc>
              <a:spcPct val="90000"/>
            </a:lnSpc>
            <a:spcBef>
              <a:spcPct val="0"/>
            </a:spcBef>
            <a:spcAft>
              <a:spcPct val="35000"/>
            </a:spcAft>
            <a:buNone/>
          </a:pPr>
          <a:endParaRPr lang="es-ES" sz="2000" kern="1200" dirty="0"/>
        </a:p>
        <a:p>
          <a:pPr marL="171450" lvl="1" indent="-171450" algn="l" defTabSz="711200">
            <a:lnSpc>
              <a:spcPct val="90000"/>
            </a:lnSpc>
            <a:spcBef>
              <a:spcPct val="0"/>
            </a:spcBef>
            <a:spcAft>
              <a:spcPct val="15000"/>
            </a:spcAft>
            <a:buChar char="•"/>
          </a:pPr>
          <a:endParaRPr lang="es-ES" sz="1600" kern="1200" dirty="0"/>
        </a:p>
      </dsp:txBody>
      <dsp:txXfrm rot="5400000">
        <a:off x="8408330" y="914400"/>
        <a:ext cx="7814146" cy="2743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C945C-259A-4409-A878-2163FB9FB9E1}">
      <dsp:nvSpPr>
        <dsp:cNvPr id="0" name=""/>
        <dsp:cNvSpPr/>
      </dsp:nvSpPr>
      <dsp:spPr>
        <a:xfrm rot="5400000">
          <a:off x="-387013" y="598146"/>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s-ES" sz="5000" kern="1200">
              <a:solidFill>
                <a:sysClr val="window" lastClr="FFFFFF"/>
              </a:solidFill>
              <a:latin typeface="Calibri" panose="020F0502020204030204"/>
              <a:ea typeface="+mn-ea"/>
              <a:cs typeface="+mn-cs"/>
            </a:rPr>
            <a:t>Unit 1</a:t>
          </a:r>
        </a:p>
      </dsp:txBody>
      <dsp:txXfrm rot="-5400000">
        <a:off x="1" y="1114164"/>
        <a:ext cx="1806064" cy="774027"/>
      </dsp:txXfrm>
    </dsp:sp>
    <dsp:sp modelId="{61BF64C8-B481-4665-A533-2C338B5FE312}">
      <dsp:nvSpPr>
        <dsp:cNvPr id="0" name=""/>
        <dsp:cNvSpPr/>
      </dsp:nvSpPr>
      <dsp:spPr>
        <a:xfrm rot="5400000">
          <a:off x="8056564" y="-6245704"/>
          <a:ext cx="2089733" cy="14590734"/>
        </a:xfrm>
        <a:prstGeom prst="round2SameRect">
          <a:avLst/>
        </a:prstGeom>
        <a:solidFill>
          <a:sysClr val="window" lastClr="FFFFFF">
            <a:alpha val="90000"/>
            <a:hueOff val="0"/>
            <a:satOff val="0"/>
            <a:lumOff val="0"/>
            <a:alphaOff val="0"/>
          </a:sysClr>
        </a:solidFill>
        <a:ln w="15875"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es-ES" sz="24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kern="1200" dirty="0"/>
            <a:t>Cybersecurity fundamentals are </a:t>
          </a:r>
          <a:r>
            <a:rPr lang="en-GB" sz="2400" b="1" kern="1200" dirty="0"/>
            <a:t>essential for ensuring a smooth digital transformation of rural MSMEs</a:t>
          </a:r>
          <a:r>
            <a:rPr lang="en-GB" sz="2400" kern="1200" dirty="0"/>
            <a:t>. </a:t>
          </a: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kern="1200" dirty="0"/>
            <a:t>Rural microenterprises, like any other businesses, are vulnerable to </a:t>
          </a:r>
          <a:r>
            <a:rPr lang="en-GB" sz="2400" b="1" kern="1200" dirty="0"/>
            <a:t>a range of cyber threats and risks</a:t>
          </a:r>
          <a:r>
            <a:rPr lang="en-GB" sz="2400" kern="1200" dirty="0"/>
            <a:t>. While their scale might be smaller, the potential impact can still be significant.</a:t>
          </a: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r>
            <a:rPr lang="en-GB" sz="2400" b="1" kern="1200" dirty="0"/>
            <a:t>Integrating cybersecurity measures </a:t>
          </a:r>
          <a:r>
            <a:rPr lang="en-GB" sz="2400" kern="1200" dirty="0"/>
            <a:t>into business activities for rural microenterprises (MSMEs) is crucial to protect their digital assets and operations. </a:t>
          </a:r>
          <a:endParaRPr lang="es-ES" sz="2400" kern="1200" dirty="0">
            <a:solidFill>
              <a:sysClr val="windowText" lastClr="000000">
                <a:hueOff val="0"/>
                <a:satOff val="0"/>
                <a:lumOff val="0"/>
                <a:alphaOff val="0"/>
              </a:sysClr>
            </a:solidFill>
            <a:latin typeface="Calibri" panose="020F0502020204030204"/>
            <a:ea typeface="+mn-ea"/>
            <a:cs typeface="+mn-cs"/>
          </a:endParaRPr>
        </a:p>
        <a:p>
          <a:pPr marL="228600" lvl="1" indent="-228600" algn="l" defTabSz="1066800">
            <a:lnSpc>
              <a:spcPct val="90000"/>
            </a:lnSpc>
            <a:spcBef>
              <a:spcPct val="0"/>
            </a:spcBef>
            <a:spcAft>
              <a:spcPct val="15000"/>
            </a:spcAft>
            <a:buChar char="•"/>
          </a:pPr>
          <a:endParaRPr lang="es-ES" sz="24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106808"/>
        <a:ext cx="14488722" cy="1885709"/>
      </dsp:txXfrm>
    </dsp:sp>
    <dsp:sp modelId="{8B8D4138-9F8B-48F9-ADD4-2E3053B5D64B}">
      <dsp:nvSpPr>
        <dsp:cNvPr id="0" name=""/>
        <dsp:cNvSpPr/>
      </dsp:nvSpPr>
      <dsp:spPr>
        <a:xfrm rot="5400000">
          <a:off x="-387013" y="2907524"/>
          <a:ext cx="2580091" cy="1806064"/>
        </a:xfrm>
        <a:prstGeom prst="chevron">
          <a:avLst/>
        </a:prstGeom>
        <a:solidFill>
          <a:srgbClr val="FF8C00"/>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es-ES" sz="5000" kern="1200">
              <a:solidFill>
                <a:sysClr val="window" lastClr="FFFFFF"/>
              </a:solidFill>
              <a:latin typeface="Calibri" panose="020F0502020204030204"/>
              <a:ea typeface="+mn-ea"/>
              <a:cs typeface="+mn-cs"/>
            </a:rPr>
            <a:t>Unit 2</a:t>
          </a:r>
        </a:p>
      </dsp:txBody>
      <dsp:txXfrm rot="-5400000">
        <a:off x="1" y="3423542"/>
        <a:ext cx="1806064" cy="774027"/>
      </dsp:txXfrm>
    </dsp:sp>
    <dsp:sp modelId="{EE001D36-7EA7-40EA-B3F8-70F5116F2BEF}">
      <dsp:nvSpPr>
        <dsp:cNvPr id="0" name=""/>
        <dsp:cNvSpPr/>
      </dsp:nvSpPr>
      <dsp:spPr>
        <a:xfrm rot="5400000">
          <a:off x="8262901" y="-3936326"/>
          <a:ext cx="1677059" cy="14590734"/>
        </a:xfrm>
        <a:prstGeom prst="round2SameRect">
          <a:avLst/>
        </a:prstGeom>
        <a:solidFill>
          <a:sysClr val="window" lastClr="FFFFFF">
            <a:alpha val="90000"/>
            <a:hueOff val="0"/>
            <a:satOff val="0"/>
            <a:lumOff val="0"/>
            <a:alphaOff val="0"/>
          </a:sysClr>
        </a:solidFill>
        <a:ln w="15875" cap="flat" cmpd="sng" algn="ctr">
          <a:solidFill>
            <a:srgbClr val="FF8C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171450" lvl="1" indent="-171450" algn="l" defTabSz="711200">
            <a:lnSpc>
              <a:spcPct val="90000"/>
            </a:lnSpc>
            <a:spcBef>
              <a:spcPct val="0"/>
            </a:spcBef>
            <a:spcAft>
              <a:spcPct val="15000"/>
            </a:spcAft>
            <a:buChar char="•"/>
          </a:pPr>
          <a:endParaRPr lang="es-ES" sz="1600" kern="1200">
            <a:solidFill>
              <a:sysClr val="windowText" lastClr="000000">
                <a:hueOff val="0"/>
                <a:satOff val="0"/>
                <a:lumOff val="0"/>
                <a:alphaOff val="0"/>
              </a:sysClr>
            </a:solidFill>
            <a:latin typeface="Calibri" panose="020F0502020204030204"/>
            <a:ea typeface="+mn-ea"/>
            <a:cs typeface="+mn-cs"/>
          </a:endParaRPr>
        </a:p>
        <a:p>
          <a:pPr marL="228600" lvl="1" indent="-228600" algn="l" defTabSz="977900">
            <a:lnSpc>
              <a:spcPct val="90000"/>
            </a:lnSpc>
            <a:spcBef>
              <a:spcPct val="0"/>
            </a:spcBef>
            <a:spcAft>
              <a:spcPct val="15000"/>
            </a:spcAft>
            <a:buChar char="•"/>
          </a:pPr>
          <a:r>
            <a:rPr lang="en-GB" sz="2200" b="1" kern="1200" dirty="0"/>
            <a:t>Data protection </a:t>
          </a:r>
          <a:r>
            <a:rPr lang="en-GB" sz="2200" kern="1200" dirty="0"/>
            <a:t>is a key concept for all MSMEs being them rural or urban to safeguard sensitive business and customer information. </a:t>
          </a:r>
          <a:endParaRPr lang="es-ES" sz="2200" kern="1200" dirty="0"/>
        </a:p>
        <a:p>
          <a:pPr marL="228600" lvl="1" indent="-228600" algn="l" defTabSz="977900">
            <a:lnSpc>
              <a:spcPct val="90000"/>
            </a:lnSpc>
            <a:spcBef>
              <a:spcPct val="0"/>
            </a:spcBef>
            <a:spcAft>
              <a:spcPct val="15000"/>
            </a:spcAft>
            <a:buChar char="•"/>
          </a:pPr>
          <a:r>
            <a:rPr lang="en-GB" sz="2200" b="1" kern="1200" dirty="0"/>
            <a:t>Remote work </a:t>
          </a:r>
          <a:r>
            <a:rPr lang="en-GB" sz="2200" kern="1200" dirty="0"/>
            <a:t>has become a prevalent practice also for rural Micro, Small, and Medium Enterprises (MSMEs) therefore it is crucial to have internal cybersecurity guidelines not only for maintaining the integrity of their operations but also for safeguarding sensitive information while their employees operate outside the conventional office environment. </a:t>
          </a:r>
          <a:endParaRPr lang="es-ES" sz="2200" kern="1200" dirty="0"/>
        </a:p>
        <a:p>
          <a:pPr marL="171450" lvl="1" indent="-171450" algn="l" defTabSz="711200">
            <a:lnSpc>
              <a:spcPct val="90000"/>
            </a:lnSpc>
            <a:spcBef>
              <a:spcPct val="0"/>
            </a:spcBef>
            <a:spcAft>
              <a:spcPct val="15000"/>
            </a:spcAft>
            <a:buChar char="•"/>
          </a:pPr>
          <a:endParaRPr lang="es-ES" sz="1600" kern="1200" dirty="0">
            <a:solidFill>
              <a:sysClr val="windowText" lastClr="000000">
                <a:hueOff val="0"/>
                <a:satOff val="0"/>
                <a:lumOff val="0"/>
                <a:alphaOff val="0"/>
              </a:sysClr>
            </a:solidFill>
            <a:latin typeface="Calibri" panose="020F0502020204030204"/>
            <a:ea typeface="+mn-ea"/>
            <a:cs typeface="+mn-cs"/>
          </a:endParaRPr>
        </a:p>
      </dsp:txBody>
      <dsp:txXfrm rot="-5400000">
        <a:off x="1806064" y="2602378"/>
        <a:ext cx="14508867" cy="1513325"/>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AF83BB2D-BFF3-4512-852A-ADC83E812481}" type="datetimeFigureOut">
              <a:rPr lang="es-ES" smtClean="0"/>
              <a:t>27/09/2023</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65CCAE04-102E-4987-8452-DB8C2E58FA98}" type="slidenum">
              <a:rPr lang="es-ES" smtClean="0"/>
              <a:t>‹Nº›</a:t>
            </a:fld>
            <a:endParaRPr lang="es-ES"/>
          </a:p>
        </p:txBody>
      </p:sp>
    </p:spTree>
    <p:extLst>
      <p:ext uri="{BB962C8B-B14F-4D97-AF65-F5344CB8AC3E}">
        <p14:creationId xmlns:p14="http://schemas.microsoft.com/office/powerpoint/2010/main" val="301497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FF5AB7-D75E-4E58-D502-02C4C0C3139E}"/>
              </a:ext>
            </a:extLst>
          </p:cNvPr>
          <p:cNvSpPr>
            <a:spLocks noGrp="1"/>
          </p:cNvSpPr>
          <p:nvPr>
            <p:ph type="title"/>
          </p:nvPr>
        </p:nvSpPr>
        <p:spPr>
          <a:xfrm>
            <a:off x="1260475" y="547688"/>
            <a:ext cx="15773400" cy="1989137"/>
          </a:xfrm>
          <a:prstGeom prst="rect">
            <a:avLst/>
          </a:prstGeo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EA9532B-A2FE-328C-F1D0-61E02BBE23FC}"/>
              </a:ext>
            </a:extLst>
          </p:cNvPr>
          <p:cNvSpPr>
            <a:spLocks noGrp="1"/>
          </p:cNvSpPr>
          <p:nvPr>
            <p:ph type="body" idx="1"/>
          </p:nvPr>
        </p:nvSpPr>
        <p:spPr>
          <a:xfrm>
            <a:off x="1260475" y="2522538"/>
            <a:ext cx="7735888"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C748F10-F70C-A1E8-0878-A544DE14A824}"/>
              </a:ext>
            </a:extLst>
          </p:cNvPr>
          <p:cNvSpPr>
            <a:spLocks noGrp="1"/>
          </p:cNvSpPr>
          <p:nvPr>
            <p:ph sz="half" idx="2"/>
          </p:nvPr>
        </p:nvSpPr>
        <p:spPr>
          <a:xfrm>
            <a:off x="1260475" y="3757613"/>
            <a:ext cx="7735888"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82E4A5B8-459D-7F83-45D9-9F0C84283AC1}"/>
              </a:ext>
            </a:extLst>
          </p:cNvPr>
          <p:cNvSpPr>
            <a:spLocks noGrp="1"/>
          </p:cNvSpPr>
          <p:nvPr>
            <p:ph type="body" sz="quarter" idx="3"/>
          </p:nvPr>
        </p:nvSpPr>
        <p:spPr>
          <a:xfrm>
            <a:off x="9258300" y="2522538"/>
            <a:ext cx="7775575" cy="1235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CCA4BEFF-D959-4E16-790D-07E1BFB873D8}"/>
              </a:ext>
            </a:extLst>
          </p:cNvPr>
          <p:cNvSpPr>
            <a:spLocks noGrp="1"/>
          </p:cNvSpPr>
          <p:nvPr>
            <p:ph sz="quarter" idx="4"/>
          </p:nvPr>
        </p:nvSpPr>
        <p:spPr>
          <a:xfrm>
            <a:off x="9258300" y="3757613"/>
            <a:ext cx="7775575" cy="5527675"/>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5EDE2224-1BC4-3731-E71A-5ECCEA54FEA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8" name="Marcador de pie de página 7">
            <a:extLst>
              <a:ext uri="{FF2B5EF4-FFF2-40B4-BE49-F238E27FC236}">
                <a16:creationId xmlns:a16="http://schemas.microsoft.com/office/drawing/2014/main" id="{F4FF4A19-A492-27E6-F3C5-2CF9F454DA9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9" name="Marcador de número de diapositiva 8">
            <a:extLst>
              <a:ext uri="{FF2B5EF4-FFF2-40B4-BE49-F238E27FC236}">
                <a16:creationId xmlns:a16="http://schemas.microsoft.com/office/drawing/2014/main" id="{E1AEAE52-47B8-AACE-600E-02C05A6ABA50}"/>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834698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4388F5-92D5-5372-8AEC-97259E575F23}"/>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922C6652-7CF5-9EA6-5334-00456CBFB006}"/>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4" name="Marcador de pie de página 3">
            <a:extLst>
              <a:ext uri="{FF2B5EF4-FFF2-40B4-BE49-F238E27FC236}">
                <a16:creationId xmlns:a16="http://schemas.microsoft.com/office/drawing/2014/main" id="{711D69E3-45F4-54F0-1699-20E95FE21F3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5" name="Marcador de número de diapositiva 4">
            <a:extLst>
              <a:ext uri="{FF2B5EF4-FFF2-40B4-BE49-F238E27FC236}">
                <a16:creationId xmlns:a16="http://schemas.microsoft.com/office/drawing/2014/main" id="{71D73FE0-6FFB-C873-F6AA-7BE77320AA5C}"/>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66754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0F0E823-7821-7D45-ED02-AA0B05E8A3D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3" name="Marcador de pie de página 2">
            <a:extLst>
              <a:ext uri="{FF2B5EF4-FFF2-40B4-BE49-F238E27FC236}">
                <a16:creationId xmlns:a16="http://schemas.microsoft.com/office/drawing/2014/main" id="{3DD9C20F-31B8-96F4-8EF9-48372259CCA8}"/>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4" name="Marcador de número de diapositiva 3">
            <a:extLst>
              <a:ext uri="{FF2B5EF4-FFF2-40B4-BE49-F238E27FC236}">
                <a16:creationId xmlns:a16="http://schemas.microsoft.com/office/drawing/2014/main" id="{49BF5D65-3750-447B-60E6-2B56EEF8789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1358334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3F976-94F8-860D-C8E3-7951B03D9E48}"/>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2007E78-7A89-7CE0-61FF-90CF2BDE06EC}"/>
              </a:ext>
            </a:extLst>
          </p:cNvPr>
          <p:cNvSpPr>
            <a:spLocks noGrp="1"/>
          </p:cNvSpPr>
          <p:nvPr>
            <p:ph idx="1"/>
          </p:nvPr>
        </p:nvSpPr>
        <p:spPr>
          <a:xfrm>
            <a:off x="7775575" y="1481138"/>
            <a:ext cx="9258300" cy="7310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9DE5B569-3753-738D-3A2B-35097F65BFB1}"/>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5DCD10-350A-96D0-3F86-724B0392C655}"/>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6" name="Marcador de pie de página 5">
            <a:extLst>
              <a:ext uri="{FF2B5EF4-FFF2-40B4-BE49-F238E27FC236}">
                <a16:creationId xmlns:a16="http://schemas.microsoft.com/office/drawing/2014/main" id="{18A85FDC-35A6-C871-2ABA-5D97E1CFDAD0}"/>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B43783E1-174A-CD6F-7C75-D5596BB1A3B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571383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EB82DB-E590-9E27-9B85-DB3164175DA6}"/>
              </a:ext>
            </a:extLst>
          </p:cNvPr>
          <p:cNvSpPr>
            <a:spLocks noGrp="1"/>
          </p:cNvSpPr>
          <p:nvPr>
            <p:ph type="title"/>
          </p:nvPr>
        </p:nvSpPr>
        <p:spPr>
          <a:xfrm>
            <a:off x="1260475" y="685800"/>
            <a:ext cx="5897563" cy="2400300"/>
          </a:xfrm>
          <a:prstGeom prst="rect">
            <a:avLst/>
          </a:prstGeo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0F5F415-9B66-03F1-A280-F91BECEE2831}"/>
              </a:ext>
            </a:extLst>
          </p:cNvPr>
          <p:cNvSpPr>
            <a:spLocks noGrp="1"/>
          </p:cNvSpPr>
          <p:nvPr>
            <p:ph type="pic" idx="1"/>
          </p:nvPr>
        </p:nvSpPr>
        <p:spPr>
          <a:xfrm>
            <a:off x="7775575" y="1481138"/>
            <a:ext cx="9258300" cy="731043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2D4BD4B-2697-7D24-5240-7C7BD6891A33}"/>
              </a:ext>
            </a:extLst>
          </p:cNvPr>
          <p:cNvSpPr>
            <a:spLocks noGrp="1"/>
          </p:cNvSpPr>
          <p:nvPr>
            <p:ph type="body" sz="half" idx="2"/>
          </p:nvPr>
        </p:nvSpPr>
        <p:spPr>
          <a:xfrm>
            <a:off x="1260475" y="3086100"/>
            <a:ext cx="5897563" cy="5718175"/>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6D7529B-274F-26CA-49F3-8544388D05E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6" name="Marcador de pie de página 5">
            <a:extLst>
              <a:ext uri="{FF2B5EF4-FFF2-40B4-BE49-F238E27FC236}">
                <a16:creationId xmlns:a16="http://schemas.microsoft.com/office/drawing/2014/main" id="{BA563377-E641-DE14-D1BA-CF71D5EDDBD5}"/>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DE86DF9-34D8-143C-6305-6B7E77A962E9}"/>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0724362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D9611-9F96-082F-28B9-FF36EBE1E2E0}"/>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3F33141-576C-EF73-A1EE-7045A1134667}"/>
              </a:ext>
            </a:extLst>
          </p:cNvPr>
          <p:cNvSpPr>
            <a:spLocks noGrp="1"/>
          </p:cNvSpPr>
          <p:nvPr>
            <p:ph type="body" orient="vert" idx="1"/>
          </p:nvPr>
        </p:nvSpPr>
        <p:spPr>
          <a:xfrm>
            <a:off x="1257300" y="2738438"/>
            <a:ext cx="15773400" cy="652780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C955F30-0237-872E-47EA-BC752BEF2AA1}"/>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5" name="Marcador de pie de página 4">
            <a:extLst>
              <a:ext uri="{FF2B5EF4-FFF2-40B4-BE49-F238E27FC236}">
                <a16:creationId xmlns:a16="http://schemas.microsoft.com/office/drawing/2014/main" id="{AB8821BB-505E-3DC6-28E8-CF4C74B9ABB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CF0F72B-E740-65AF-E93C-8BF8813688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148465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04C3291-190C-F01F-3A92-CD968D304079}"/>
              </a:ext>
            </a:extLst>
          </p:cNvPr>
          <p:cNvSpPr>
            <a:spLocks noGrp="1"/>
          </p:cNvSpPr>
          <p:nvPr>
            <p:ph type="title" orient="vert"/>
          </p:nvPr>
        </p:nvSpPr>
        <p:spPr>
          <a:xfrm>
            <a:off x="13087350" y="547688"/>
            <a:ext cx="3943350" cy="8718550"/>
          </a:xfrm>
          <a:prstGeom prst="rect">
            <a:avLst/>
          </a:prstGeo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5B5A940-913A-7146-6844-3CD1BB012F52}"/>
              </a:ext>
            </a:extLst>
          </p:cNvPr>
          <p:cNvSpPr>
            <a:spLocks noGrp="1"/>
          </p:cNvSpPr>
          <p:nvPr>
            <p:ph type="body" orient="vert" idx="1"/>
          </p:nvPr>
        </p:nvSpPr>
        <p:spPr>
          <a:xfrm>
            <a:off x="1257300" y="547688"/>
            <a:ext cx="11677650" cy="8718550"/>
          </a:xfrm>
          <a:prstGeom prst="rect">
            <a:avLst/>
          </a:prstGeo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71214DF-558D-6E0A-CE22-5274EDE70E90}"/>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5" name="Marcador de pie de página 4">
            <a:extLst>
              <a:ext uri="{FF2B5EF4-FFF2-40B4-BE49-F238E27FC236}">
                <a16:creationId xmlns:a16="http://schemas.microsoft.com/office/drawing/2014/main" id="{05F7B708-24C8-A675-64D7-4FE369D2C41A}"/>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DF26958E-3E01-91E5-9F9D-211590B0B266}"/>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744002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lIns="0" tIns="0" rIns="0" bIns="0"/>
          <a:lstStyle>
            <a:lvl1pPr>
              <a:defRPr/>
            </a:lvl1pPr>
          </a:lstStyle>
          <a:p>
            <a:endParaRPr/>
          </a:p>
        </p:txBody>
      </p:sp>
      <p:sp>
        <p:nvSpPr>
          <p:cNvPr id="4" name="Holder 4"/>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5" name="Holder 5"/>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6" name="Holder 6"/>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6" name="Holder 6"/>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7" name="Holder 7"/>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914400" y="411480"/>
            <a:ext cx="16459200" cy="1645920"/>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a:xfrm>
            <a:off x="10700811" y="9206531"/>
            <a:ext cx="6569709"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15" dirty="0"/>
              <a:t>Legal</a:t>
            </a:r>
            <a:r>
              <a:rPr spc="50" dirty="0"/>
              <a:t> </a:t>
            </a:r>
            <a:r>
              <a:rPr spc="-25" dirty="0"/>
              <a:t>description</a:t>
            </a:r>
            <a:r>
              <a:rPr spc="50" dirty="0"/>
              <a:t> </a:t>
            </a:r>
            <a:r>
              <a:rPr spc="20" dirty="0"/>
              <a:t>–</a:t>
            </a:r>
            <a:r>
              <a:rPr spc="55" dirty="0"/>
              <a:t> </a:t>
            </a:r>
            <a:r>
              <a:rPr spc="-15" dirty="0"/>
              <a:t>Creative</a:t>
            </a:r>
            <a:r>
              <a:rPr spc="50" dirty="0"/>
              <a:t> </a:t>
            </a:r>
            <a:r>
              <a:rPr spc="-10" dirty="0"/>
              <a:t>Commons</a:t>
            </a:r>
            <a:r>
              <a:rPr spc="55" dirty="0"/>
              <a:t> </a:t>
            </a:r>
            <a:r>
              <a:rPr spc="-30" dirty="0"/>
              <a:t>licensing:</a:t>
            </a:r>
            <a:r>
              <a:rPr spc="50" dirty="0"/>
              <a:t> </a:t>
            </a:r>
            <a:r>
              <a:rPr spc="-65" dirty="0"/>
              <a:t>The</a:t>
            </a:r>
            <a:r>
              <a:rPr spc="50" dirty="0"/>
              <a:t> </a:t>
            </a:r>
            <a:r>
              <a:rPr spc="-35" dirty="0"/>
              <a:t>materials</a:t>
            </a:r>
            <a:r>
              <a:rPr spc="55" dirty="0"/>
              <a:t> </a:t>
            </a:r>
            <a:r>
              <a:rPr spc="-25" dirty="0"/>
              <a:t>published</a:t>
            </a:r>
            <a:r>
              <a:rPr spc="50" dirty="0"/>
              <a:t> </a:t>
            </a:r>
            <a:r>
              <a:rPr spc="-15" dirty="0"/>
              <a:t>on</a:t>
            </a:r>
            <a:r>
              <a:rPr spc="55" dirty="0"/>
              <a:t> </a:t>
            </a:r>
            <a:r>
              <a:rPr spc="-40" dirty="0"/>
              <a:t>the</a:t>
            </a:r>
            <a:r>
              <a:rPr spc="50" dirty="0"/>
              <a:t> </a:t>
            </a:r>
            <a:r>
              <a:rPr spc="5" dirty="0"/>
              <a:t>Micro2</a:t>
            </a:r>
            <a:r>
              <a:rPr spc="55" dirty="0"/>
              <a:t> </a:t>
            </a:r>
            <a:r>
              <a:rPr spc="-35" dirty="0"/>
              <a:t>project</a:t>
            </a:r>
            <a:r>
              <a:rPr spc="50" dirty="0"/>
              <a:t> </a:t>
            </a:r>
            <a:r>
              <a:rPr spc="-25" dirty="0"/>
              <a:t>website</a:t>
            </a:r>
            <a:r>
              <a:rPr spc="50" dirty="0"/>
              <a:t> </a:t>
            </a:r>
            <a:r>
              <a:rPr spc="-15" dirty="0"/>
              <a:t>are</a:t>
            </a:r>
            <a:r>
              <a:rPr spc="55" dirty="0"/>
              <a:t> </a:t>
            </a:r>
            <a:r>
              <a:rPr spc="-20" dirty="0"/>
              <a:t>classified</a:t>
            </a:r>
          </a:p>
          <a:p>
            <a:pPr marL="12700" marR="8890">
              <a:lnSpc>
                <a:spcPct val="112500"/>
              </a:lnSpc>
            </a:pPr>
            <a:r>
              <a:rPr spc="15" dirty="0"/>
              <a:t>as Open </a:t>
            </a:r>
            <a:r>
              <a:rPr spc="-15" dirty="0"/>
              <a:t>Educational</a:t>
            </a:r>
            <a:r>
              <a:rPr spc="-10" dirty="0"/>
              <a:t> </a:t>
            </a:r>
            <a:r>
              <a:rPr spc="-15" dirty="0"/>
              <a:t>Resources'</a:t>
            </a:r>
            <a:r>
              <a:rPr spc="-10" dirty="0"/>
              <a:t> (OER) </a:t>
            </a:r>
            <a:r>
              <a:rPr dirty="0"/>
              <a:t>and </a:t>
            </a:r>
            <a:r>
              <a:rPr spc="5" dirty="0"/>
              <a:t>can </a:t>
            </a:r>
            <a:r>
              <a:rPr dirty="0"/>
              <a:t>be </a:t>
            </a:r>
            <a:r>
              <a:rPr spc="-45" dirty="0"/>
              <a:t>freely</a:t>
            </a:r>
            <a:r>
              <a:rPr spc="-40" dirty="0"/>
              <a:t> </a:t>
            </a:r>
            <a:r>
              <a:rPr spc="-45" dirty="0"/>
              <a:t>(without</a:t>
            </a:r>
            <a:r>
              <a:rPr spc="-40" dirty="0"/>
              <a:t> </a:t>
            </a:r>
            <a:r>
              <a:rPr spc="-35" dirty="0"/>
              <a:t>permission</a:t>
            </a:r>
            <a:r>
              <a:rPr spc="-30" dirty="0"/>
              <a:t> </a:t>
            </a:r>
            <a:r>
              <a:rPr spc="-15" dirty="0"/>
              <a:t>of</a:t>
            </a:r>
            <a:r>
              <a:rPr spc="-10" dirty="0"/>
              <a:t> </a:t>
            </a:r>
            <a:r>
              <a:rPr spc="-50" dirty="0"/>
              <a:t>their</a:t>
            </a:r>
            <a:r>
              <a:rPr spc="-45" dirty="0"/>
              <a:t> </a:t>
            </a:r>
            <a:r>
              <a:rPr spc="-35" dirty="0"/>
              <a:t>creators):</a:t>
            </a:r>
            <a:r>
              <a:rPr spc="-30" dirty="0"/>
              <a:t> </a:t>
            </a:r>
            <a:r>
              <a:rPr spc="-20" dirty="0"/>
              <a:t>downloaded,</a:t>
            </a:r>
            <a:r>
              <a:rPr spc="-15" dirty="0"/>
              <a:t> </a:t>
            </a:r>
            <a:r>
              <a:rPr spc="-40" dirty="0"/>
              <a:t>used, </a:t>
            </a:r>
            <a:r>
              <a:rPr spc="-290" dirty="0"/>
              <a:t> </a:t>
            </a:r>
            <a:r>
              <a:rPr spc="-40" dirty="0"/>
              <a:t>reused,</a:t>
            </a:r>
            <a:r>
              <a:rPr spc="-35" dirty="0"/>
              <a:t> </a:t>
            </a:r>
            <a:r>
              <a:rPr spc="-25" dirty="0"/>
              <a:t>copied,</a:t>
            </a:r>
            <a:r>
              <a:rPr spc="-30" dirty="0"/>
              <a:t> </a:t>
            </a:r>
            <a:r>
              <a:rPr spc="-15" dirty="0"/>
              <a:t>adapted,</a:t>
            </a:r>
            <a:r>
              <a:rPr spc="-35" dirty="0"/>
              <a:t> </a:t>
            </a:r>
            <a:r>
              <a:rPr dirty="0"/>
              <a:t>and</a:t>
            </a:r>
            <a:r>
              <a:rPr spc="-30" dirty="0"/>
              <a:t> </a:t>
            </a:r>
            <a:r>
              <a:rPr spc="-15" dirty="0"/>
              <a:t>shared</a:t>
            </a:r>
            <a:r>
              <a:rPr spc="-35" dirty="0"/>
              <a:t> by</a:t>
            </a:r>
            <a:r>
              <a:rPr spc="-30" dirty="0"/>
              <a:t> </a:t>
            </a:r>
            <a:r>
              <a:rPr spc="-50" dirty="0"/>
              <a:t>users,</a:t>
            </a:r>
            <a:r>
              <a:rPr spc="-30" dirty="0"/>
              <a:t> </a:t>
            </a:r>
            <a:r>
              <a:rPr spc="-50" dirty="0"/>
              <a:t>with</a:t>
            </a:r>
            <a:r>
              <a:rPr spc="-35" dirty="0"/>
              <a:t> </a:t>
            </a:r>
            <a:r>
              <a:rPr spc="-40" dirty="0"/>
              <a:t>information</a:t>
            </a:r>
            <a:r>
              <a:rPr spc="-30" dirty="0"/>
              <a:t> </a:t>
            </a:r>
            <a:r>
              <a:rPr spc="-15" dirty="0"/>
              <a:t>about</a:t>
            </a:r>
            <a:r>
              <a:rPr spc="-35" dirty="0"/>
              <a:t> </a:t>
            </a:r>
            <a:r>
              <a:rPr spc="-40" dirty="0"/>
              <a:t>the</a:t>
            </a:r>
            <a:r>
              <a:rPr spc="-30" dirty="0"/>
              <a:t> </a:t>
            </a:r>
            <a:r>
              <a:rPr spc="-20" dirty="0"/>
              <a:t>source</a:t>
            </a:r>
            <a:r>
              <a:rPr spc="-35" dirty="0"/>
              <a:t> </a:t>
            </a:r>
            <a:r>
              <a:rPr spc="-15" dirty="0"/>
              <a:t>of</a:t>
            </a:r>
            <a:r>
              <a:rPr spc="-30" dirty="0"/>
              <a:t> </a:t>
            </a:r>
            <a:r>
              <a:rPr spc="-50" dirty="0"/>
              <a:t>their</a:t>
            </a:r>
            <a:r>
              <a:rPr spc="-30" dirty="0"/>
              <a:t> </a:t>
            </a:r>
            <a:r>
              <a:rPr spc="-40" dirty="0"/>
              <a:t>origin.</a:t>
            </a:r>
          </a:p>
        </p:txBody>
      </p:sp>
      <p:sp>
        <p:nvSpPr>
          <p:cNvPr id="4" name="Holder 4"/>
          <p:cNvSpPr>
            <a:spLocks noGrp="1"/>
          </p:cNvSpPr>
          <p:nvPr>
            <p:ph type="dt" sz="half" idx="6"/>
          </p:nvPr>
        </p:nvSpPr>
        <p:spPr>
          <a:xfrm>
            <a:off x="3297668" y="9206531"/>
            <a:ext cx="5481320" cy="520700"/>
          </a:xfrm>
          <a:prstGeom prst="rect">
            <a:avLst/>
          </a:prstGeom>
        </p:spPr>
        <p:txBody>
          <a:bodyPr lIns="0" tIns="0" rIns="0" bIns="0"/>
          <a:lstStyle>
            <a:lvl1pPr>
              <a:defRPr sz="1000" b="0" i="0">
                <a:solidFill>
                  <a:schemeClr val="tx1"/>
                </a:solidFill>
                <a:latin typeface="Trebuchet MS"/>
                <a:cs typeface="Trebuchet MS"/>
              </a:defRPr>
            </a:lvl1pPr>
          </a:lstStyle>
          <a:p>
            <a:pPr marL="12700">
              <a:lnSpc>
                <a:spcPct val="100000"/>
              </a:lnSpc>
              <a:spcBef>
                <a:spcPts val="50"/>
              </a:spcBef>
            </a:pPr>
            <a:r>
              <a:rPr spc="-65" dirty="0"/>
              <a:t>The</a:t>
            </a:r>
            <a:r>
              <a:rPr spc="105" dirty="0"/>
              <a:t> </a:t>
            </a:r>
            <a:r>
              <a:rPr spc="-15" dirty="0"/>
              <a:t>European</a:t>
            </a:r>
            <a:r>
              <a:rPr spc="105" dirty="0"/>
              <a:t> </a:t>
            </a:r>
            <a:r>
              <a:rPr spc="-15" dirty="0"/>
              <a:t>Commission's</a:t>
            </a:r>
            <a:r>
              <a:rPr spc="105" dirty="0"/>
              <a:t> </a:t>
            </a:r>
            <a:r>
              <a:rPr spc="-25" dirty="0"/>
              <a:t>support</a:t>
            </a:r>
            <a:r>
              <a:rPr spc="105" dirty="0"/>
              <a:t> </a:t>
            </a:r>
            <a:r>
              <a:rPr spc="-35" dirty="0"/>
              <a:t>for</a:t>
            </a:r>
            <a:r>
              <a:rPr spc="105" dirty="0"/>
              <a:t> </a:t>
            </a:r>
            <a:r>
              <a:rPr spc="-40" dirty="0"/>
              <a:t>the</a:t>
            </a:r>
            <a:r>
              <a:rPr spc="110" dirty="0"/>
              <a:t> </a:t>
            </a:r>
            <a:r>
              <a:rPr spc="-25" dirty="0"/>
              <a:t>production</a:t>
            </a:r>
            <a:r>
              <a:rPr spc="105" dirty="0"/>
              <a:t> </a:t>
            </a:r>
            <a:r>
              <a:rPr spc="-15" dirty="0"/>
              <a:t>of</a:t>
            </a:r>
            <a:r>
              <a:rPr spc="105" dirty="0"/>
              <a:t> </a:t>
            </a:r>
            <a:r>
              <a:rPr spc="-45" dirty="0"/>
              <a:t>this</a:t>
            </a:r>
            <a:r>
              <a:rPr spc="105" dirty="0"/>
              <a:t> </a:t>
            </a:r>
            <a:r>
              <a:rPr spc="-25" dirty="0"/>
              <a:t>publication</a:t>
            </a:r>
            <a:r>
              <a:rPr spc="105" dirty="0"/>
              <a:t> </a:t>
            </a:r>
            <a:r>
              <a:rPr dirty="0"/>
              <a:t>does</a:t>
            </a:r>
            <a:r>
              <a:rPr spc="110" dirty="0"/>
              <a:t> </a:t>
            </a:r>
            <a:r>
              <a:rPr spc="-35" dirty="0"/>
              <a:t>not</a:t>
            </a:r>
            <a:r>
              <a:rPr spc="105" dirty="0"/>
              <a:t> </a:t>
            </a:r>
            <a:r>
              <a:rPr spc="-35" dirty="0"/>
              <a:t>constitute</a:t>
            </a:r>
            <a:r>
              <a:rPr spc="105" dirty="0"/>
              <a:t> </a:t>
            </a:r>
            <a:r>
              <a:rPr dirty="0"/>
              <a:t>an</a:t>
            </a:r>
          </a:p>
          <a:p>
            <a:pPr marL="12700" marR="5715">
              <a:lnSpc>
                <a:spcPct val="112500"/>
              </a:lnSpc>
            </a:pPr>
            <a:r>
              <a:rPr spc="-30" dirty="0"/>
              <a:t>endorsement</a:t>
            </a:r>
            <a:r>
              <a:rPr spc="175" dirty="0"/>
              <a:t> </a:t>
            </a:r>
            <a:r>
              <a:rPr spc="-15" dirty="0"/>
              <a:t>of</a:t>
            </a:r>
            <a:r>
              <a:rPr spc="180" dirty="0"/>
              <a:t> </a:t>
            </a:r>
            <a:r>
              <a:rPr spc="-40" dirty="0"/>
              <a:t>the</a:t>
            </a:r>
            <a:r>
              <a:rPr spc="180" dirty="0"/>
              <a:t> </a:t>
            </a:r>
            <a:r>
              <a:rPr spc="-40" dirty="0"/>
              <a:t>contents,</a:t>
            </a:r>
            <a:r>
              <a:rPr spc="180" dirty="0"/>
              <a:t> </a:t>
            </a:r>
            <a:r>
              <a:rPr spc="-30" dirty="0"/>
              <a:t>which</a:t>
            </a:r>
            <a:r>
              <a:rPr spc="180" dirty="0"/>
              <a:t> </a:t>
            </a:r>
            <a:r>
              <a:rPr spc="-35" dirty="0"/>
              <a:t>reflect</a:t>
            </a:r>
            <a:r>
              <a:rPr spc="175" dirty="0"/>
              <a:t> </a:t>
            </a:r>
            <a:r>
              <a:rPr spc="-40" dirty="0"/>
              <a:t>the</a:t>
            </a:r>
            <a:r>
              <a:rPr spc="180" dirty="0"/>
              <a:t> </a:t>
            </a:r>
            <a:r>
              <a:rPr spc="-35" dirty="0"/>
              <a:t>views</a:t>
            </a:r>
            <a:r>
              <a:rPr spc="180" dirty="0"/>
              <a:t> </a:t>
            </a:r>
            <a:r>
              <a:rPr spc="-45" dirty="0"/>
              <a:t>only</a:t>
            </a:r>
            <a:r>
              <a:rPr spc="180" dirty="0"/>
              <a:t> </a:t>
            </a:r>
            <a:r>
              <a:rPr spc="-15" dirty="0"/>
              <a:t>of</a:t>
            </a:r>
            <a:r>
              <a:rPr spc="180" dirty="0"/>
              <a:t> </a:t>
            </a:r>
            <a:r>
              <a:rPr spc="-40" dirty="0"/>
              <a:t>the</a:t>
            </a:r>
            <a:r>
              <a:rPr spc="175" dirty="0"/>
              <a:t> </a:t>
            </a:r>
            <a:r>
              <a:rPr spc="-45" dirty="0"/>
              <a:t>authors,</a:t>
            </a:r>
            <a:r>
              <a:rPr spc="180" dirty="0"/>
              <a:t> </a:t>
            </a:r>
            <a:r>
              <a:rPr dirty="0"/>
              <a:t>and</a:t>
            </a:r>
            <a:r>
              <a:rPr spc="180" dirty="0"/>
              <a:t> </a:t>
            </a:r>
            <a:r>
              <a:rPr spc="-40" dirty="0"/>
              <a:t>the</a:t>
            </a:r>
            <a:r>
              <a:rPr spc="180" dirty="0"/>
              <a:t> </a:t>
            </a:r>
            <a:r>
              <a:rPr spc="-20" dirty="0"/>
              <a:t>Commission </a:t>
            </a:r>
            <a:r>
              <a:rPr spc="-285" dirty="0"/>
              <a:t> </a:t>
            </a:r>
            <a:r>
              <a:rPr spc="-15" dirty="0"/>
              <a:t>cannot</a:t>
            </a:r>
            <a:r>
              <a:rPr spc="-35" dirty="0"/>
              <a:t> </a:t>
            </a:r>
            <a:r>
              <a:rPr dirty="0"/>
              <a:t>be</a:t>
            </a:r>
            <a:r>
              <a:rPr spc="-30" dirty="0"/>
              <a:t> held </a:t>
            </a:r>
            <a:r>
              <a:rPr spc="-25" dirty="0"/>
              <a:t>responsible</a:t>
            </a:r>
            <a:r>
              <a:rPr spc="-30" dirty="0"/>
              <a:t> </a:t>
            </a:r>
            <a:r>
              <a:rPr spc="-35" dirty="0"/>
              <a:t>for</a:t>
            </a:r>
            <a:r>
              <a:rPr spc="-30" dirty="0"/>
              <a:t> </a:t>
            </a:r>
            <a:r>
              <a:rPr spc="-25" dirty="0"/>
              <a:t>any</a:t>
            </a:r>
            <a:r>
              <a:rPr spc="-35" dirty="0"/>
              <a:t> </a:t>
            </a:r>
            <a:r>
              <a:rPr spc="-20" dirty="0"/>
              <a:t>use</a:t>
            </a:r>
            <a:r>
              <a:rPr spc="-30" dirty="0"/>
              <a:t> which </a:t>
            </a:r>
            <a:r>
              <a:rPr spc="-35" dirty="0"/>
              <a:t>may</a:t>
            </a:r>
            <a:r>
              <a:rPr spc="-30" dirty="0"/>
              <a:t> </a:t>
            </a:r>
            <a:r>
              <a:rPr dirty="0"/>
              <a:t>be</a:t>
            </a:r>
            <a:r>
              <a:rPr spc="-30" dirty="0"/>
              <a:t> </a:t>
            </a:r>
            <a:r>
              <a:rPr spc="-10" dirty="0"/>
              <a:t>made</a:t>
            </a:r>
            <a:r>
              <a:rPr spc="-35" dirty="0"/>
              <a:t> </a:t>
            </a:r>
            <a:r>
              <a:rPr spc="-15" dirty="0"/>
              <a:t>of</a:t>
            </a:r>
            <a:r>
              <a:rPr spc="-30" dirty="0"/>
              <a:t> </a:t>
            </a:r>
            <a:r>
              <a:rPr spc="-40" dirty="0"/>
              <a:t>the</a:t>
            </a:r>
            <a:r>
              <a:rPr spc="-30" dirty="0"/>
              <a:t> </a:t>
            </a:r>
            <a:r>
              <a:rPr spc="-40" dirty="0"/>
              <a:t>information</a:t>
            </a:r>
            <a:r>
              <a:rPr spc="-30" dirty="0"/>
              <a:t> </a:t>
            </a:r>
            <a:r>
              <a:rPr spc="-15" dirty="0"/>
              <a:t>contained</a:t>
            </a:r>
            <a:r>
              <a:rPr spc="-30" dirty="0"/>
              <a:t> </a:t>
            </a:r>
            <a:r>
              <a:rPr spc="-50" dirty="0"/>
              <a:t>therein.</a:t>
            </a:r>
          </a:p>
        </p:txBody>
      </p:sp>
      <p:sp>
        <p:nvSpPr>
          <p:cNvPr id="5" name="Holder 5"/>
          <p:cNvSpPr>
            <a:spLocks noGrp="1"/>
          </p:cNvSpPr>
          <p:nvPr>
            <p:ph type="sldNum" sz="quarter" idx="7"/>
          </p:nvPr>
        </p:nvSpPr>
        <p:spPr>
          <a:xfrm>
            <a:off x="13167361" y="9566910"/>
            <a:ext cx="4206240" cy="514350"/>
          </a:xfrm>
          <a:prstGeom prst="rect">
            <a:avLst/>
          </a:prstGeom>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5" name="object 11">
            <a:extLst>
              <a:ext uri="{FF2B5EF4-FFF2-40B4-BE49-F238E27FC236}">
                <a16:creationId xmlns:a16="http://schemas.microsoft.com/office/drawing/2014/main" id="{979870EE-4D29-DC65-2793-10B6C92DC796}"/>
              </a:ext>
            </a:extLst>
          </p:cNvPr>
          <p:cNvSpPr txBox="1">
            <a:spLocks/>
          </p:cNvSpPr>
          <p:nvPr userDrawn="1"/>
        </p:nvSpPr>
        <p:spPr>
          <a:xfrm>
            <a:off x="3200400" y="9244624"/>
            <a:ext cx="5481320"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65" dirty="0"/>
              <a:t>The</a:t>
            </a:r>
            <a:r>
              <a:rPr lang="en-US" spc="105" dirty="0"/>
              <a:t> </a:t>
            </a:r>
            <a:r>
              <a:rPr lang="en-US" spc="-15" dirty="0"/>
              <a:t>European</a:t>
            </a:r>
            <a:r>
              <a:rPr lang="en-US" spc="105" dirty="0"/>
              <a:t> </a:t>
            </a:r>
            <a:r>
              <a:rPr lang="en-US" spc="-15" dirty="0"/>
              <a:t>Commission's</a:t>
            </a:r>
            <a:r>
              <a:rPr lang="en-US" spc="105" dirty="0"/>
              <a:t> </a:t>
            </a:r>
            <a:r>
              <a:rPr lang="en-US" spc="-25" dirty="0"/>
              <a:t>support</a:t>
            </a:r>
            <a:r>
              <a:rPr lang="en-US" spc="105" dirty="0"/>
              <a:t> </a:t>
            </a:r>
            <a:r>
              <a:rPr lang="en-US" spc="-35" dirty="0"/>
              <a:t>for</a:t>
            </a:r>
            <a:r>
              <a:rPr lang="en-US" spc="105" dirty="0"/>
              <a:t> </a:t>
            </a:r>
            <a:r>
              <a:rPr lang="en-US" spc="-40" dirty="0"/>
              <a:t>the</a:t>
            </a:r>
            <a:r>
              <a:rPr lang="en-US" spc="110" dirty="0"/>
              <a:t> </a:t>
            </a:r>
            <a:r>
              <a:rPr lang="en-US" spc="-25" dirty="0"/>
              <a:t>production</a:t>
            </a:r>
            <a:r>
              <a:rPr lang="en-US" spc="105" dirty="0"/>
              <a:t> </a:t>
            </a:r>
            <a:r>
              <a:rPr lang="en-US" spc="-15" dirty="0"/>
              <a:t>of</a:t>
            </a:r>
            <a:r>
              <a:rPr lang="en-US" spc="105" dirty="0"/>
              <a:t> </a:t>
            </a:r>
            <a:r>
              <a:rPr lang="en-US" spc="-45" dirty="0"/>
              <a:t>this</a:t>
            </a:r>
            <a:r>
              <a:rPr lang="en-US" spc="105" dirty="0"/>
              <a:t> </a:t>
            </a:r>
            <a:r>
              <a:rPr lang="en-US" spc="-25" dirty="0"/>
              <a:t>publication</a:t>
            </a:r>
            <a:r>
              <a:rPr lang="en-US" spc="105" dirty="0"/>
              <a:t> </a:t>
            </a:r>
            <a:r>
              <a:rPr lang="en-US" dirty="0"/>
              <a:t>does</a:t>
            </a:r>
            <a:r>
              <a:rPr lang="en-US" spc="110" dirty="0"/>
              <a:t> </a:t>
            </a:r>
            <a:r>
              <a:rPr lang="en-US" spc="-35" dirty="0"/>
              <a:t>not</a:t>
            </a:r>
            <a:r>
              <a:rPr lang="en-US" spc="105" dirty="0"/>
              <a:t> </a:t>
            </a:r>
            <a:r>
              <a:rPr lang="en-US" spc="-35" dirty="0"/>
              <a:t>constitute</a:t>
            </a:r>
            <a:r>
              <a:rPr lang="en-US" spc="105" dirty="0"/>
              <a:t> </a:t>
            </a:r>
            <a:r>
              <a:rPr lang="en-US" dirty="0"/>
              <a:t>an</a:t>
            </a:r>
          </a:p>
          <a:p>
            <a:pPr marL="12700" marR="5715">
              <a:lnSpc>
                <a:spcPct val="112500"/>
              </a:lnSpc>
            </a:pPr>
            <a:r>
              <a:rPr lang="en-US" spc="-30" dirty="0"/>
              <a:t>endorsement</a:t>
            </a:r>
            <a:r>
              <a:rPr lang="en-US" spc="175" dirty="0"/>
              <a:t> </a:t>
            </a:r>
            <a:r>
              <a:rPr lang="en-US" spc="-15" dirty="0"/>
              <a:t>of</a:t>
            </a:r>
            <a:r>
              <a:rPr lang="en-US" spc="180" dirty="0"/>
              <a:t> </a:t>
            </a:r>
            <a:r>
              <a:rPr lang="en-US" spc="-40" dirty="0"/>
              <a:t>the</a:t>
            </a:r>
            <a:r>
              <a:rPr lang="en-US" spc="180" dirty="0"/>
              <a:t> </a:t>
            </a:r>
            <a:r>
              <a:rPr lang="en-US" spc="-40" dirty="0"/>
              <a:t>contents,</a:t>
            </a:r>
            <a:r>
              <a:rPr lang="en-US" spc="180" dirty="0"/>
              <a:t> </a:t>
            </a:r>
            <a:r>
              <a:rPr lang="en-US" spc="-30" dirty="0"/>
              <a:t>which</a:t>
            </a:r>
            <a:r>
              <a:rPr lang="en-US" spc="180" dirty="0"/>
              <a:t> </a:t>
            </a:r>
            <a:r>
              <a:rPr lang="en-US" spc="-35" dirty="0"/>
              <a:t>reflect</a:t>
            </a:r>
            <a:r>
              <a:rPr lang="en-US" spc="175" dirty="0"/>
              <a:t> </a:t>
            </a:r>
            <a:r>
              <a:rPr lang="en-US" spc="-40" dirty="0"/>
              <a:t>the</a:t>
            </a:r>
            <a:r>
              <a:rPr lang="en-US" spc="180" dirty="0"/>
              <a:t> </a:t>
            </a:r>
            <a:r>
              <a:rPr lang="en-US" spc="-35" dirty="0"/>
              <a:t>views</a:t>
            </a:r>
            <a:r>
              <a:rPr lang="en-US" spc="180" dirty="0"/>
              <a:t> </a:t>
            </a:r>
            <a:r>
              <a:rPr lang="en-US" spc="-45" dirty="0"/>
              <a:t>only</a:t>
            </a:r>
            <a:r>
              <a:rPr lang="en-US" spc="180" dirty="0"/>
              <a:t> </a:t>
            </a:r>
            <a:r>
              <a:rPr lang="en-US" spc="-15" dirty="0"/>
              <a:t>of</a:t>
            </a:r>
            <a:r>
              <a:rPr lang="en-US" spc="180" dirty="0"/>
              <a:t> </a:t>
            </a:r>
            <a:r>
              <a:rPr lang="en-US" spc="-40" dirty="0"/>
              <a:t>the</a:t>
            </a:r>
            <a:r>
              <a:rPr lang="en-US" spc="175" dirty="0"/>
              <a:t> </a:t>
            </a:r>
            <a:r>
              <a:rPr lang="en-US" spc="-45" dirty="0"/>
              <a:t>authors,</a:t>
            </a:r>
            <a:r>
              <a:rPr lang="en-US" spc="180" dirty="0"/>
              <a:t> </a:t>
            </a:r>
            <a:r>
              <a:rPr lang="en-US" dirty="0"/>
              <a:t>and</a:t>
            </a:r>
            <a:r>
              <a:rPr lang="en-US" spc="180" dirty="0"/>
              <a:t> </a:t>
            </a:r>
            <a:r>
              <a:rPr lang="en-US" spc="-40" dirty="0"/>
              <a:t>the</a:t>
            </a:r>
            <a:r>
              <a:rPr lang="en-US" spc="180" dirty="0"/>
              <a:t> </a:t>
            </a:r>
            <a:r>
              <a:rPr lang="en-US" spc="-20" dirty="0"/>
              <a:t>Commission </a:t>
            </a:r>
            <a:r>
              <a:rPr lang="en-US" spc="-285" dirty="0"/>
              <a:t> </a:t>
            </a:r>
            <a:r>
              <a:rPr lang="en-US" spc="-15" dirty="0"/>
              <a:t>cannot</a:t>
            </a:r>
            <a:r>
              <a:rPr lang="en-US" spc="-35" dirty="0"/>
              <a:t> </a:t>
            </a:r>
            <a:r>
              <a:rPr lang="en-US" dirty="0"/>
              <a:t>be</a:t>
            </a:r>
            <a:r>
              <a:rPr lang="en-US" spc="-30" dirty="0"/>
              <a:t> held </a:t>
            </a:r>
            <a:r>
              <a:rPr lang="en-US" spc="-25" dirty="0"/>
              <a:t>responsible</a:t>
            </a:r>
            <a:r>
              <a:rPr lang="en-US" spc="-30" dirty="0"/>
              <a:t> </a:t>
            </a:r>
            <a:r>
              <a:rPr lang="en-US" spc="-35" dirty="0"/>
              <a:t>for</a:t>
            </a:r>
            <a:r>
              <a:rPr lang="en-US" spc="-30" dirty="0"/>
              <a:t> </a:t>
            </a:r>
            <a:r>
              <a:rPr lang="en-US" spc="-25" dirty="0"/>
              <a:t>any</a:t>
            </a:r>
            <a:r>
              <a:rPr lang="en-US" spc="-35" dirty="0"/>
              <a:t> </a:t>
            </a:r>
            <a:r>
              <a:rPr lang="en-US" spc="-20" dirty="0"/>
              <a:t>use</a:t>
            </a:r>
            <a:r>
              <a:rPr lang="en-US" spc="-30" dirty="0"/>
              <a:t> which </a:t>
            </a:r>
            <a:r>
              <a:rPr lang="en-US" spc="-35" dirty="0"/>
              <a:t>may</a:t>
            </a:r>
            <a:r>
              <a:rPr lang="en-US" spc="-30" dirty="0"/>
              <a:t> </a:t>
            </a:r>
            <a:r>
              <a:rPr lang="en-US" dirty="0"/>
              <a:t>be</a:t>
            </a:r>
            <a:r>
              <a:rPr lang="en-US" spc="-30" dirty="0"/>
              <a:t> </a:t>
            </a:r>
            <a:r>
              <a:rPr lang="en-US" spc="-10" dirty="0"/>
              <a:t>made</a:t>
            </a:r>
            <a:r>
              <a:rPr lang="en-US" spc="-35" dirty="0"/>
              <a:t> </a:t>
            </a:r>
            <a:r>
              <a:rPr lang="en-US" spc="-15" dirty="0"/>
              <a:t>of</a:t>
            </a:r>
            <a:r>
              <a:rPr lang="en-US" spc="-30" dirty="0"/>
              <a:t> </a:t>
            </a:r>
            <a:r>
              <a:rPr lang="en-US" spc="-40" dirty="0"/>
              <a:t>the</a:t>
            </a:r>
            <a:r>
              <a:rPr lang="en-US" spc="-30" dirty="0"/>
              <a:t> </a:t>
            </a:r>
            <a:r>
              <a:rPr lang="en-US" spc="-40" dirty="0"/>
              <a:t>information</a:t>
            </a:r>
            <a:r>
              <a:rPr lang="en-US" spc="-30" dirty="0"/>
              <a:t> </a:t>
            </a:r>
            <a:r>
              <a:rPr lang="en-US" spc="-15" dirty="0"/>
              <a:t>contained</a:t>
            </a:r>
            <a:r>
              <a:rPr lang="en-US" spc="-30" dirty="0"/>
              <a:t> </a:t>
            </a:r>
            <a:r>
              <a:rPr lang="en-US" spc="-50" dirty="0"/>
              <a:t>therein.</a:t>
            </a:r>
          </a:p>
        </p:txBody>
      </p:sp>
      <p:sp>
        <p:nvSpPr>
          <p:cNvPr id="6" name="object 12">
            <a:extLst>
              <a:ext uri="{FF2B5EF4-FFF2-40B4-BE49-F238E27FC236}">
                <a16:creationId xmlns:a16="http://schemas.microsoft.com/office/drawing/2014/main" id="{18815403-EA12-7143-B21E-72EF01BA90A3}"/>
              </a:ext>
            </a:extLst>
          </p:cNvPr>
          <p:cNvSpPr txBox="1">
            <a:spLocks/>
          </p:cNvSpPr>
          <p:nvPr userDrawn="1"/>
        </p:nvSpPr>
        <p:spPr>
          <a:xfrm>
            <a:off x="10451143" y="7581900"/>
            <a:ext cx="6569709" cy="520700"/>
          </a:xfrm>
          <a:prstGeom prst="rect">
            <a:avLst/>
          </a:prstGeom>
        </p:spPr>
        <p:txBody>
          <a:bodyPr vert="horz" wrap="square" lIns="0" tIns="6350" rIns="0" bIns="0" rtlCol="0">
            <a:spAutoFit/>
          </a:bodyPr>
          <a:lstStyle>
            <a:defPPr>
              <a:defRPr lang="es-ES"/>
            </a:defPPr>
            <a:lvl1pPr marL="0" algn="just"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0"/>
              </a:spcBef>
            </a:pPr>
            <a:r>
              <a:rPr lang="en-US" spc="-15"/>
              <a:t>Legal</a:t>
            </a:r>
            <a:r>
              <a:rPr lang="en-US" spc="50"/>
              <a:t> </a:t>
            </a:r>
            <a:r>
              <a:rPr lang="en-US" spc="-25"/>
              <a:t>description</a:t>
            </a:r>
            <a:r>
              <a:rPr lang="en-US" spc="50"/>
              <a:t> </a:t>
            </a:r>
            <a:r>
              <a:rPr lang="en-US" spc="20"/>
              <a:t>–</a:t>
            </a:r>
            <a:r>
              <a:rPr lang="en-US" spc="55"/>
              <a:t> </a:t>
            </a:r>
            <a:r>
              <a:rPr lang="en-US" spc="-15"/>
              <a:t>Creative</a:t>
            </a:r>
            <a:r>
              <a:rPr lang="en-US" spc="50"/>
              <a:t> </a:t>
            </a:r>
            <a:r>
              <a:rPr lang="en-US" spc="-10"/>
              <a:t>Commons</a:t>
            </a:r>
            <a:r>
              <a:rPr lang="en-US" spc="55"/>
              <a:t> </a:t>
            </a:r>
            <a:r>
              <a:rPr lang="en-US" spc="-30"/>
              <a:t>licensing:</a:t>
            </a:r>
            <a:r>
              <a:rPr lang="en-US" spc="50"/>
              <a:t> </a:t>
            </a:r>
            <a:r>
              <a:rPr lang="en-US" spc="-65"/>
              <a:t>The</a:t>
            </a:r>
            <a:r>
              <a:rPr lang="en-US" spc="50"/>
              <a:t> </a:t>
            </a:r>
            <a:r>
              <a:rPr lang="en-US" spc="-35"/>
              <a:t>materials</a:t>
            </a:r>
            <a:r>
              <a:rPr lang="en-US" spc="55"/>
              <a:t> </a:t>
            </a:r>
            <a:r>
              <a:rPr lang="en-US" spc="-25"/>
              <a:t>published</a:t>
            </a:r>
            <a:r>
              <a:rPr lang="en-US" spc="50"/>
              <a:t> </a:t>
            </a:r>
            <a:r>
              <a:rPr lang="en-US" spc="-15"/>
              <a:t>on</a:t>
            </a:r>
            <a:r>
              <a:rPr lang="en-US" spc="55"/>
              <a:t> </a:t>
            </a:r>
            <a:r>
              <a:rPr lang="en-US" spc="-40"/>
              <a:t>the</a:t>
            </a:r>
            <a:r>
              <a:rPr lang="en-US" spc="50"/>
              <a:t> </a:t>
            </a:r>
            <a:r>
              <a:rPr lang="en-US" spc="5"/>
              <a:t>Micro2</a:t>
            </a:r>
            <a:r>
              <a:rPr lang="en-US" spc="55"/>
              <a:t> </a:t>
            </a:r>
            <a:r>
              <a:rPr lang="en-US" spc="-35"/>
              <a:t>project</a:t>
            </a:r>
            <a:r>
              <a:rPr lang="en-US" spc="50"/>
              <a:t> </a:t>
            </a:r>
            <a:r>
              <a:rPr lang="en-US" spc="-25"/>
              <a:t>website</a:t>
            </a:r>
            <a:r>
              <a:rPr lang="en-US" spc="50"/>
              <a:t> </a:t>
            </a:r>
            <a:r>
              <a:rPr lang="en-US" spc="-15"/>
              <a:t>are</a:t>
            </a:r>
            <a:r>
              <a:rPr lang="en-US" spc="55"/>
              <a:t> </a:t>
            </a:r>
            <a:r>
              <a:rPr lang="en-US" spc="-20"/>
              <a:t>classified</a:t>
            </a:r>
          </a:p>
          <a:p>
            <a:pPr marL="12700" marR="8890">
              <a:lnSpc>
                <a:spcPct val="112500"/>
              </a:lnSpc>
            </a:pPr>
            <a:r>
              <a:rPr lang="en-US" spc="15"/>
              <a:t>as Open </a:t>
            </a:r>
            <a:r>
              <a:rPr lang="en-US" spc="-15"/>
              <a:t>Educational</a:t>
            </a:r>
            <a:r>
              <a:rPr lang="en-US" spc="-10"/>
              <a:t> </a:t>
            </a:r>
            <a:r>
              <a:rPr lang="en-US" spc="-15"/>
              <a:t>Resources'</a:t>
            </a:r>
            <a:r>
              <a:rPr lang="en-US" spc="-10"/>
              <a:t> (OER) </a:t>
            </a:r>
            <a:r>
              <a:rPr lang="en-US"/>
              <a:t>and </a:t>
            </a:r>
            <a:r>
              <a:rPr lang="en-US" spc="5"/>
              <a:t>can </a:t>
            </a:r>
            <a:r>
              <a:rPr lang="en-US"/>
              <a:t>be </a:t>
            </a:r>
            <a:r>
              <a:rPr lang="en-US" spc="-45"/>
              <a:t>freely</a:t>
            </a:r>
            <a:r>
              <a:rPr lang="en-US" spc="-40"/>
              <a:t> </a:t>
            </a:r>
            <a:r>
              <a:rPr lang="en-US" spc="-45"/>
              <a:t>(without</a:t>
            </a:r>
            <a:r>
              <a:rPr lang="en-US" spc="-40"/>
              <a:t> </a:t>
            </a:r>
            <a:r>
              <a:rPr lang="en-US" spc="-35"/>
              <a:t>permission</a:t>
            </a:r>
            <a:r>
              <a:rPr lang="en-US" spc="-30"/>
              <a:t> </a:t>
            </a:r>
            <a:r>
              <a:rPr lang="en-US" spc="-15"/>
              <a:t>of</a:t>
            </a:r>
            <a:r>
              <a:rPr lang="en-US" spc="-10"/>
              <a:t> </a:t>
            </a:r>
            <a:r>
              <a:rPr lang="en-US" spc="-50"/>
              <a:t>their</a:t>
            </a:r>
            <a:r>
              <a:rPr lang="en-US" spc="-45"/>
              <a:t> </a:t>
            </a:r>
            <a:r>
              <a:rPr lang="en-US" spc="-35"/>
              <a:t>creators):</a:t>
            </a:r>
            <a:r>
              <a:rPr lang="en-US" spc="-30"/>
              <a:t> </a:t>
            </a:r>
            <a:r>
              <a:rPr lang="en-US" spc="-20"/>
              <a:t>downloaded,</a:t>
            </a:r>
            <a:r>
              <a:rPr lang="en-US" spc="-15"/>
              <a:t> </a:t>
            </a:r>
            <a:r>
              <a:rPr lang="en-US" spc="-40"/>
              <a:t>used, </a:t>
            </a:r>
            <a:r>
              <a:rPr lang="en-US" spc="-290"/>
              <a:t> </a:t>
            </a:r>
            <a:r>
              <a:rPr lang="en-US" spc="-40"/>
              <a:t>reused,</a:t>
            </a:r>
            <a:r>
              <a:rPr lang="en-US" spc="-35"/>
              <a:t> </a:t>
            </a:r>
            <a:r>
              <a:rPr lang="en-US" spc="-25"/>
              <a:t>copied,</a:t>
            </a:r>
            <a:r>
              <a:rPr lang="en-US" spc="-30"/>
              <a:t> </a:t>
            </a:r>
            <a:r>
              <a:rPr lang="en-US" spc="-15"/>
              <a:t>adapted,</a:t>
            </a:r>
            <a:r>
              <a:rPr lang="en-US" spc="-35"/>
              <a:t> </a:t>
            </a:r>
            <a:r>
              <a:rPr lang="en-US"/>
              <a:t>and</a:t>
            </a:r>
            <a:r>
              <a:rPr lang="en-US" spc="-30"/>
              <a:t> </a:t>
            </a:r>
            <a:r>
              <a:rPr lang="en-US" spc="-15"/>
              <a:t>shared</a:t>
            </a:r>
            <a:r>
              <a:rPr lang="en-US" spc="-35"/>
              <a:t> by</a:t>
            </a:r>
            <a:r>
              <a:rPr lang="en-US" spc="-30"/>
              <a:t> </a:t>
            </a:r>
            <a:r>
              <a:rPr lang="en-US" spc="-50"/>
              <a:t>users,</a:t>
            </a:r>
            <a:r>
              <a:rPr lang="en-US" spc="-30"/>
              <a:t> </a:t>
            </a:r>
            <a:r>
              <a:rPr lang="en-US" spc="-50"/>
              <a:t>with</a:t>
            </a:r>
            <a:r>
              <a:rPr lang="en-US" spc="-35"/>
              <a:t> </a:t>
            </a:r>
            <a:r>
              <a:rPr lang="en-US" spc="-40"/>
              <a:t>information</a:t>
            </a:r>
            <a:r>
              <a:rPr lang="en-US" spc="-30"/>
              <a:t> </a:t>
            </a:r>
            <a:r>
              <a:rPr lang="en-US" spc="-15"/>
              <a:t>about</a:t>
            </a:r>
            <a:r>
              <a:rPr lang="en-US" spc="-35"/>
              <a:t> </a:t>
            </a:r>
            <a:r>
              <a:rPr lang="en-US" spc="-40"/>
              <a:t>the</a:t>
            </a:r>
            <a:r>
              <a:rPr lang="en-US" spc="-30"/>
              <a:t> </a:t>
            </a:r>
            <a:r>
              <a:rPr lang="en-US" spc="-20"/>
              <a:t>source</a:t>
            </a:r>
            <a:r>
              <a:rPr lang="en-US" spc="-35"/>
              <a:t> </a:t>
            </a:r>
            <a:r>
              <a:rPr lang="en-US" spc="-15"/>
              <a:t>of</a:t>
            </a:r>
            <a:r>
              <a:rPr lang="en-US" spc="-30"/>
              <a:t> </a:t>
            </a:r>
            <a:r>
              <a:rPr lang="en-US" spc="-50"/>
              <a:t>their</a:t>
            </a:r>
            <a:r>
              <a:rPr lang="en-US" spc="-30"/>
              <a:t> </a:t>
            </a:r>
            <a:r>
              <a:rPr lang="en-US" spc="-40"/>
              <a:t>origin.</a:t>
            </a:r>
            <a:endParaRPr lang="en-US" spc="-4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E07BD0-E473-3F7F-DE6C-C0EDF03A44C0}"/>
              </a:ext>
            </a:extLst>
          </p:cNvPr>
          <p:cNvSpPr>
            <a:spLocks noGrp="1"/>
          </p:cNvSpPr>
          <p:nvPr>
            <p:ph type="ctrTitle"/>
          </p:nvPr>
        </p:nvSpPr>
        <p:spPr>
          <a:xfrm>
            <a:off x="2286000" y="1684338"/>
            <a:ext cx="13716000" cy="35814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A64B8E7-C4E2-91E1-D9F8-E4E0A972C925}"/>
              </a:ext>
            </a:extLst>
          </p:cNvPr>
          <p:cNvSpPr>
            <a:spLocks noGrp="1"/>
          </p:cNvSpPr>
          <p:nvPr>
            <p:ph type="subTitle" idx="1"/>
          </p:nvPr>
        </p:nvSpPr>
        <p:spPr>
          <a:xfrm>
            <a:off x="2286000" y="5403850"/>
            <a:ext cx="13716000" cy="2482850"/>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4630068-3435-CF07-07F9-01E46F2365F9}"/>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5" name="Marcador de pie de página 4">
            <a:extLst>
              <a:ext uri="{FF2B5EF4-FFF2-40B4-BE49-F238E27FC236}">
                <a16:creationId xmlns:a16="http://schemas.microsoft.com/office/drawing/2014/main" id="{BBEBC193-83A6-693A-65B0-1F38044453F2}"/>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9D786918-D5B2-1578-F26E-615EE0647F7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688352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4B9E2B-ABC6-09FE-5AF8-352FEE1A2161}"/>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433D778-1F54-AFD3-4CBE-61877299833E}"/>
              </a:ext>
            </a:extLst>
          </p:cNvPr>
          <p:cNvSpPr>
            <a:spLocks noGrp="1"/>
          </p:cNvSpPr>
          <p:nvPr>
            <p:ph idx="1"/>
          </p:nvPr>
        </p:nvSpPr>
        <p:spPr>
          <a:xfrm>
            <a:off x="1257300" y="2738438"/>
            <a:ext cx="157734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FC01CDE-EEBB-6F14-1342-6CC7DD1B21F4}"/>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5" name="Marcador de pie de página 4">
            <a:extLst>
              <a:ext uri="{FF2B5EF4-FFF2-40B4-BE49-F238E27FC236}">
                <a16:creationId xmlns:a16="http://schemas.microsoft.com/office/drawing/2014/main" id="{94822B40-8FB0-170C-BF80-48112C1D4BAF}"/>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F4EAB399-6085-ECD7-3B67-9805BB90519B}"/>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422094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5088A6-E61A-8FDE-C86B-EA71A10F6448}"/>
              </a:ext>
            </a:extLst>
          </p:cNvPr>
          <p:cNvSpPr>
            <a:spLocks noGrp="1"/>
          </p:cNvSpPr>
          <p:nvPr>
            <p:ph type="title"/>
          </p:nvPr>
        </p:nvSpPr>
        <p:spPr>
          <a:xfrm>
            <a:off x="1247775" y="2565400"/>
            <a:ext cx="15773400" cy="4278313"/>
          </a:xfrm>
          <a:prstGeom prst="rect">
            <a:avLst/>
          </a:prstGeo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56DF4DC8-9A72-DE63-11F7-26FDF2B3ED67}"/>
              </a:ext>
            </a:extLst>
          </p:cNvPr>
          <p:cNvSpPr>
            <a:spLocks noGrp="1"/>
          </p:cNvSpPr>
          <p:nvPr>
            <p:ph type="body" idx="1"/>
          </p:nvPr>
        </p:nvSpPr>
        <p:spPr>
          <a:xfrm>
            <a:off x="1247775" y="6884988"/>
            <a:ext cx="15773400" cy="22494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601E7F0-8E76-70CB-1088-23632019846E}"/>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5" name="Marcador de pie de página 4">
            <a:extLst>
              <a:ext uri="{FF2B5EF4-FFF2-40B4-BE49-F238E27FC236}">
                <a16:creationId xmlns:a16="http://schemas.microsoft.com/office/drawing/2014/main" id="{F7E90A80-26DB-6949-B1C8-5908C7796B4C}"/>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6" name="Marcador de número de diapositiva 5">
            <a:extLst>
              <a:ext uri="{FF2B5EF4-FFF2-40B4-BE49-F238E27FC236}">
                <a16:creationId xmlns:a16="http://schemas.microsoft.com/office/drawing/2014/main" id="{6D8A717E-3D89-C14A-92CF-075FDE598134}"/>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396616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7CDEB8-0D56-8C9B-E959-68AC44260C08}"/>
              </a:ext>
            </a:extLst>
          </p:cNvPr>
          <p:cNvSpPr>
            <a:spLocks noGrp="1"/>
          </p:cNvSpPr>
          <p:nvPr>
            <p:ph type="title"/>
          </p:nvPr>
        </p:nvSpPr>
        <p:spPr>
          <a:xfrm>
            <a:off x="1257300" y="547688"/>
            <a:ext cx="15773400" cy="1989137"/>
          </a:xfrm>
          <a:prstGeom prst="rect">
            <a:avLst/>
          </a:prstGeom>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13A7F69-5BC4-E9EB-BC38-54C6E790926E}"/>
              </a:ext>
            </a:extLst>
          </p:cNvPr>
          <p:cNvSpPr>
            <a:spLocks noGrp="1"/>
          </p:cNvSpPr>
          <p:nvPr>
            <p:ph sz="half" idx="1"/>
          </p:nvPr>
        </p:nvSpPr>
        <p:spPr>
          <a:xfrm>
            <a:off x="12573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B85DF15-975A-2EBF-BF62-F9E4F56C237B}"/>
              </a:ext>
            </a:extLst>
          </p:cNvPr>
          <p:cNvSpPr>
            <a:spLocks noGrp="1"/>
          </p:cNvSpPr>
          <p:nvPr>
            <p:ph sz="half" idx="2"/>
          </p:nvPr>
        </p:nvSpPr>
        <p:spPr>
          <a:xfrm>
            <a:off x="9220200" y="2738438"/>
            <a:ext cx="7810500" cy="6527800"/>
          </a:xfrm>
          <a:prstGeom prst="rect">
            <a:avLst/>
          </a:prstGeo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F7D556-D60E-4546-4282-A4ABD15A93E2}"/>
              </a:ext>
            </a:extLst>
          </p:cNvPr>
          <p:cNvSpPr>
            <a:spLocks noGrp="1"/>
          </p:cNvSpPr>
          <p:nvPr>
            <p:ph type="dt" sz="half" idx="10"/>
          </p:nvPr>
        </p:nvSpPr>
        <p:spPr>
          <a:xfrm>
            <a:off x="1257300" y="9534525"/>
            <a:ext cx="4114800" cy="547688"/>
          </a:xfrm>
          <a:prstGeom prst="rect">
            <a:avLst/>
          </a:prstGeom>
        </p:spPr>
        <p:txBody>
          <a:bodyPr/>
          <a:lstStyle/>
          <a:p>
            <a:fld id="{256B26EC-E7C4-4815-9B16-07CE113F3B9D}" type="datetimeFigureOut">
              <a:rPr lang="es-ES" smtClean="0"/>
              <a:t>27/09/2023</a:t>
            </a:fld>
            <a:endParaRPr lang="es-ES"/>
          </a:p>
        </p:txBody>
      </p:sp>
      <p:sp>
        <p:nvSpPr>
          <p:cNvPr id="6" name="Marcador de pie de página 5">
            <a:extLst>
              <a:ext uri="{FF2B5EF4-FFF2-40B4-BE49-F238E27FC236}">
                <a16:creationId xmlns:a16="http://schemas.microsoft.com/office/drawing/2014/main" id="{EDDC9E15-8380-FC0F-6A00-4116082FDDAB}"/>
              </a:ext>
            </a:extLst>
          </p:cNvPr>
          <p:cNvSpPr>
            <a:spLocks noGrp="1"/>
          </p:cNvSpPr>
          <p:nvPr>
            <p:ph type="ftr" sz="quarter" idx="11"/>
          </p:nvPr>
        </p:nvSpPr>
        <p:spPr>
          <a:xfrm>
            <a:off x="6057900" y="9534525"/>
            <a:ext cx="6172200" cy="547688"/>
          </a:xfrm>
          <a:prstGeom prst="rect">
            <a:avLst/>
          </a:prstGeom>
        </p:spPr>
        <p:txBody>
          <a:bodyPr/>
          <a:lstStyle/>
          <a:p>
            <a:endParaRPr lang="es-ES"/>
          </a:p>
        </p:txBody>
      </p:sp>
      <p:sp>
        <p:nvSpPr>
          <p:cNvPr id="7" name="Marcador de número de diapositiva 6">
            <a:extLst>
              <a:ext uri="{FF2B5EF4-FFF2-40B4-BE49-F238E27FC236}">
                <a16:creationId xmlns:a16="http://schemas.microsoft.com/office/drawing/2014/main" id="{ECAFC098-A1DC-14DD-8FF9-BC278C98AA5D}"/>
              </a:ext>
            </a:extLst>
          </p:cNvPr>
          <p:cNvSpPr>
            <a:spLocks noGrp="1"/>
          </p:cNvSpPr>
          <p:nvPr>
            <p:ph type="sldNum" sz="quarter" idx="12"/>
          </p:nvPr>
        </p:nvSpPr>
        <p:spPr>
          <a:xfrm>
            <a:off x="12915900" y="9534525"/>
            <a:ext cx="4114800" cy="547688"/>
          </a:xfrm>
          <a:prstGeom prst="rect">
            <a:avLst/>
          </a:prstGeom>
        </p:spPr>
        <p:txBody>
          <a:bodyPr/>
          <a:lstStyle/>
          <a:p>
            <a:fld id="{F1D43407-8CD3-481A-B416-92F55874309F}" type="slidenum">
              <a:rPr lang="es-ES" smtClean="0"/>
              <a:t>‹Nº›</a:t>
            </a:fld>
            <a:endParaRPr lang="es-ES"/>
          </a:p>
        </p:txBody>
      </p:sp>
    </p:spTree>
    <p:extLst>
      <p:ext uri="{BB962C8B-B14F-4D97-AF65-F5344CB8AC3E}">
        <p14:creationId xmlns:p14="http://schemas.microsoft.com/office/powerpoint/2010/main" val="245342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www.digitalmicro2.eu/" TargetMode="External"/><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2.jp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hyperlink" Target="http://www.digitalmicro2.eu/" TargetMode="Externa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1.jp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B976516C-862E-030F-BEDE-3D65341988F5}"/>
              </a:ext>
            </a:extLst>
          </p:cNvPr>
          <p:cNvSpPr/>
          <p:nvPr userDrawn="1"/>
        </p:nvSpPr>
        <p:spPr>
          <a:xfrm>
            <a:off x="3428" y="4162860"/>
            <a:ext cx="6756400" cy="114300"/>
          </a:xfrm>
          <a:custGeom>
            <a:avLst/>
            <a:gdLst/>
            <a:ahLst/>
            <a:cxnLst/>
            <a:rect l="l" t="t" r="r" b="b"/>
            <a:pathLst>
              <a:path w="6756400" h="114300">
                <a:moveTo>
                  <a:pt x="6755893" y="114299"/>
                </a:moveTo>
                <a:lnTo>
                  <a:pt x="0" y="114299"/>
                </a:lnTo>
                <a:lnTo>
                  <a:pt x="0" y="0"/>
                </a:lnTo>
                <a:lnTo>
                  <a:pt x="6755893" y="0"/>
                </a:lnTo>
                <a:lnTo>
                  <a:pt x="6755893" y="114299"/>
                </a:lnTo>
                <a:close/>
              </a:path>
            </a:pathLst>
          </a:custGeom>
          <a:solidFill>
            <a:srgbClr val="0403FE"/>
          </a:solidFill>
        </p:spPr>
        <p:txBody>
          <a:bodyPr wrap="square" lIns="0" tIns="0" rIns="0" bIns="0" rtlCol="0"/>
          <a:lstStyle/>
          <a:p>
            <a:endParaRPr/>
          </a:p>
        </p:txBody>
      </p:sp>
      <p:grpSp>
        <p:nvGrpSpPr>
          <p:cNvPr id="8" name="object 3">
            <a:extLst>
              <a:ext uri="{FF2B5EF4-FFF2-40B4-BE49-F238E27FC236}">
                <a16:creationId xmlns:a16="http://schemas.microsoft.com/office/drawing/2014/main" id="{DF3CCC96-1883-E888-C9ED-0856436D29A5}"/>
              </a:ext>
            </a:extLst>
          </p:cNvPr>
          <p:cNvGrpSpPr/>
          <p:nvPr userDrawn="1"/>
        </p:nvGrpSpPr>
        <p:grpSpPr>
          <a:xfrm>
            <a:off x="6611228" y="1"/>
            <a:ext cx="11677015" cy="5424805"/>
            <a:chOff x="6611228" y="1"/>
            <a:chExt cx="11677015" cy="5424805"/>
          </a:xfrm>
        </p:grpSpPr>
        <p:sp>
          <p:nvSpPr>
            <p:cNvPr id="9" name="object 4">
              <a:extLst>
                <a:ext uri="{FF2B5EF4-FFF2-40B4-BE49-F238E27FC236}">
                  <a16:creationId xmlns:a16="http://schemas.microsoft.com/office/drawing/2014/main" id="{D7528494-678E-2A9B-5877-4C0C83D3E940}"/>
                </a:ext>
              </a:extLst>
            </p:cNvPr>
            <p:cNvSpPr/>
            <p:nvPr/>
          </p:nvSpPr>
          <p:spPr>
            <a:xfrm>
              <a:off x="8368610" y="3502653"/>
              <a:ext cx="9919970" cy="114300"/>
            </a:xfrm>
            <a:custGeom>
              <a:avLst/>
              <a:gdLst/>
              <a:ahLst/>
              <a:cxnLst/>
              <a:rect l="l" t="t" r="r" b="b"/>
              <a:pathLst>
                <a:path w="9919969" h="114300">
                  <a:moveTo>
                    <a:pt x="9919549" y="114299"/>
                  </a:moveTo>
                  <a:lnTo>
                    <a:pt x="0" y="114299"/>
                  </a:lnTo>
                  <a:lnTo>
                    <a:pt x="0" y="0"/>
                  </a:lnTo>
                  <a:lnTo>
                    <a:pt x="9919549" y="0"/>
                  </a:lnTo>
                  <a:lnTo>
                    <a:pt x="9919549" y="114299"/>
                  </a:lnTo>
                  <a:close/>
                </a:path>
              </a:pathLst>
            </a:custGeom>
            <a:solidFill>
              <a:srgbClr val="FF0000"/>
            </a:solidFill>
          </p:spPr>
          <p:txBody>
            <a:bodyPr wrap="square" lIns="0" tIns="0" rIns="0" bIns="0" rtlCol="0"/>
            <a:lstStyle/>
            <a:p>
              <a:endParaRPr/>
            </a:p>
          </p:txBody>
        </p:sp>
        <p:pic>
          <p:nvPicPr>
            <p:cNvPr id="10" name="object 5">
              <a:extLst>
                <a:ext uri="{FF2B5EF4-FFF2-40B4-BE49-F238E27FC236}">
                  <a16:creationId xmlns:a16="http://schemas.microsoft.com/office/drawing/2014/main" id="{298910E6-DDC3-E8ED-DAFB-73DE9B025EA8}"/>
                </a:ext>
              </a:extLst>
            </p:cNvPr>
            <p:cNvPicPr/>
            <p:nvPr/>
          </p:nvPicPr>
          <p:blipFill>
            <a:blip r:embed="rId7" cstate="print"/>
            <a:stretch>
              <a:fillRect/>
            </a:stretch>
          </p:blipFill>
          <p:spPr>
            <a:xfrm>
              <a:off x="6611228" y="2989214"/>
              <a:ext cx="5448299" cy="2047874"/>
            </a:xfrm>
            <a:prstGeom prst="rect">
              <a:avLst/>
            </a:prstGeom>
          </p:spPr>
        </p:pic>
        <p:sp>
          <p:nvSpPr>
            <p:cNvPr id="11" name="object 6">
              <a:extLst>
                <a:ext uri="{FF2B5EF4-FFF2-40B4-BE49-F238E27FC236}">
                  <a16:creationId xmlns:a16="http://schemas.microsoft.com/office/drawing/2014/main" id="{11A40C4D-E392-F19A-696C-4FE3FBF45AA7}"/>
                </a:ext>
              </a:extLst>
            </p:cNvPr>
            <p:cNvSpPr/>
            <p:nvPr/>
          </p:nvSpPr>
          <p:spPr>
            <a:xfrm>
              <a:off x="7316729" y="1"/>
              <a:ext cx="114300" cy="3321050"/>
            </a:xfrm>
            <a:custGeom>
              <a:avLst/>
              <a:gdLst/>
              <a:ahLst/>
              <a:cxnLst/>
              <a:rect l="l" t="t" r="r" b="b"/>
              <a:pathLst>
                <a:path w="114300" h="3321050">
                  <a:moveTo>
                    <a:pt x="0" y="0"/>
                  </a:moveTo>
                  <a:lnTo>
                    <a:pt x="114299" y="0"/>
                  </a:lnTo>
                  <a:lnTo>
                    <a:pt x="114299" y="3320821"/>
                  </a:lnTo>
                  <a:lnTo>
                    <a:pt x="0" y="3320821"/>
                  </a:lnTo>
                  <a:lnTo>
                    <a:pt x="0" y="0"/>
                  </a:lnTo>
                  <a:close/>
                </a:path>
              </a:pathLst>
            </a:custGeom>
            <a:solidFill>
              <a:srgbClr val="FF8B00"/>
            </a:solidFill>
          </p:spPr>
          <p:txBody>
            <a:bodyPr wrap="square" lIns="0" tIns="0" rIns="0" bIns="0" rtlCol="0"/>
            <a:lstStyle/>
            <a:p>
              <a:endParaRPr/>
            </a:p>
          </p:txBody>
        </p:sp>
        <p:sp>
          <p:nvSpPr>
            <p:cNvPr id="12" name="object 7">
              <a:extLst>
                <a:ext uri="{FF2B5EF4-FFF2-40B4-BE49-F238E27FC236}">
                  <a16:creationId xmlns:a16="http://schemas.microsoft.com/office/drawing/2014/main" id="{2BAB6333-8049-CF5E-0561-689559740288}"/>
                </a:ext>
              </a:extLst>
            </p:cNvPr>
            <p:cNvSpPr/>
            <p:nvPr/>
          </p:nvSpPr>
          <p:spPr>
            <a:xfrm>
              <a:off x="7628394" y="4760721"/>
              <a:ext cx="669925" cy="664210"/>
            </a:xfrm>
            <a:custGeom>
              <a:avLst/>
              <a:gdLst/>
              <a:ahLst/>
              <a:cxnLst/>
              <a:rect l="l" t="t" r="r" b="b"/>
              <a:pathLst>
                <a:path w="669925" h="664210">
                  <a:moveTo>
                    <a:pt x="669886" y="549643"/>
                  </a:moveTo>
                  <a:lnTo>
                    <a:pt x="114300" y="549643"/>
                  </a:lnTo>
                  <a:lnTo>
                    <a:pt x="114300" y="0"/>
                  </a:lnTo>
                  <a:lnTo>
                    <a:pt x="0" y="0"/>
                  </a:lnTo>
                  <a:lnTo>
                    <a:pt x="0" y="551980"/>
                  </a:lnTo>
                  <a:lnTo>
                    <a:pt x="3683" y="551980"/>
                  </a:lnTo>
                  <a:lnTo>
                    <a:pt x="3683" y="663943"/>
                  </a:lnTo>
                  <a:lnTo>
                    <a:pt x="669886" y="663943"/>
                  </a:lnTo>
                  <a:lnTo>
                    <a:pt x="669886" y="549643"/>
                  </a:lnTo>
                  <a:close/>
                </a:path>
              </a:pathLst>
            </a:custGeom>
            <a:solidFill>
              <a:srgbClr val="83AA36"/>
            </a:solidFill>
          </p:spPr>
          <p:txBody>
            <a:bodyPr wrap="square" lIns="0" tIns="0" rIns="0" bIns="0" rtlCol="0"/>
            <a:lstStyle/>
            <a:p>
              <a:endParaRPr/>
            </a:p>
          </p:txBody>
        </p:sp>
      </p:grpSp>
      <p:sp>
        <p:nvSpPr>
          <p:cNvPr id="13" name="object 8">
            <a:extLst>
              <a:ext uri="{FF2B5EF4-FFF2-40B4-BE49-F238E27FC236}">
                <a16:creationId xmlns:a16="http://schemas.microsoft.com/office/drawing/2014/main" id="{CA5E5151-08CF-887B-0DAF-001554672B87}"/>
              </a:ext>
            </a:extLst>
          </p:cNvPr>
          <p:cNvSpPr txBox="1"/>
          <p:nvPr userDrawn="1"/>
        </p:nvSpPr>
        <p:spPr>
          <a:xfrm>
            <a:off x="8529577" y="5134468"/>
            <a:ext cx="2344420" cy="319405"/>
          </a:xfrm>
          <a:prstGeom prst="rect">
            <a:avLst/>
          </a:prstGeom>
        </p:spPr>
        <p:txBody>
          <a:bodyPr vert="horz" wrap="square" lIns="0" tIns="15875" rIns="0" bIns="0" rtlCol="0">
            <a:spAutoFit/>
          </a:bodyPr>
          <a:lstStyle/>
          <a:p>
            <a:pPr marL="12700">
              <a:lnSpc>
                <a:spcPct val="100000"/>
              </a:lnSpc>
              <a:spcBef>
                <a:spcPts val="125"/>
              </a:spcBef>
            </a:pPr>
            <a:r>
              <a:rPr sz="1900" spc="-20" dirty="0">
                <a:solidFill>
                  <a:srgbClr val="83AA36"/>
                </a:solidFill>
                <a:latin typeface="Trebuchet MS"/>
                <a:cs typeface="Trebuchet MS"/>
                <a:hlinkClick r:id="rId8"/>
              </a:rPr>
              <a:t>www</a:t>
            </a:r>
            <a:r>
              <a:rPr sz="1900" spc="-185" dirty="0">
                <a:solidFill>
                  <a:srgbClr val="83AA36"/>
                </a:solidFill>
                <a:latin typeface="Trebuchet MS"/>
                <a:cs typeface="Trebuchet MS"/>
                <a:hlinkClick r:id="rId8"/>
              </a:rPr>
              <a:t>.</a:t>
            </a:r>
            <a:r>
              <a:rPr sz="1900" spc="40" dirty="0">
                <a:solidFill>
                  <a:srgbClr val="83AA36"/>
                </a:solidFill>
                <a:latin typeface="Trebuchet MS"/>
                <a:cs typeface="Trebuchet MS"/>
                <a:hlinkClick r:id="rId8"/>
              </a:rPr>
              <a:t>d</a:t>
            </a:r>
            <a:r>
              <a:rPr sz="1900" spc="-105" dirty="0">
                <a:solidFill>
                  <a:srgbClr val="83AA36"/>
                </a:solidFill>
                <a:latin typeface="Trebuchet MS"/>
                <a:cs typeface="Trebuchet MS"/>
                <a:hlinkClick r:id="rId8"/>
              </a:rPr>
              <a:t>i</a:t>
            </a:r>
            <a:r>
              <a:rPr sz="1900" spc="155" dirty="0">
                <a:solidFill>
                  <a:srgbClr val="83AA36"/>
                </a:solidFill>
                <a:latin typeface="Trebuchet MS"/>
                <a:cs typeface="Trebuchet MS"/>
                <a:hlinkClick r:id="rId8"/>
              </a:rPr>
              <a:t>g</a:t>
            </a:r>
            <a:r>
              <a:rPr sz="1900" spc="-105" dirty="0">
                <a:solidFill>
                  <a:srgbClr val="83AA36"/>
                </a:solidFill>
                <a:latin typeface="Trebuchet MS"/>
                <a:cs typeface="Trebuchet MS"/>
                <a:hlinkClick r:id="rId8"/>
              </a:rPr>
              <a:t>i</a:t>
            </a:r>
            <a:r>
              <a:rPr sz="1900" spc="-120" dirty="0">
                <a:solidFill>
                  <a:srgbClr val="83AA36"/>
                </a:solidFill>
                <a:latin typeface="Trebuchet MS"/>
                <a:cs typeface="Trebuchet MS"/>
                <a:hlinkClick r:id="rId8"/>
              </a:rPr>
              <a:t>t</a:t>
            </a:r>
            <a:r>
              <a:rPr sz="1900" spc="100" dirty="0">
                <a:solidFill>
                  <a:srgbClr val="83AA36"/>
                </a:solidFill>
                <a:latin typeface="Trebuchet MS"/>
                <a:cs typeface="Trebuchet MS"/>
                <a:hlinkClick r:id="rId8"/>
              </a:rPr>
              <a:t>a</a:t>
            </a:r>
            <a:r>
              <a:rPr sz="1900" spc="-140" dirty="0">
                <a:solidFill>
                  <a:srgbClr val="83AA36"/>
                </a:solidFill>
                <a:latin typeface="Trebuchet MS"/>
                <a:cs typeface="Trebuchet MS"/>
                <a:hlinkClick r:id="rId8"/>
              </a:rPr>
              <a:t>l</a:t>
            </a:r>
            <a:r>
              <a:rPr sz="1900" spc="-110" dirty="0">
                <a:solidFill>
                  <a:srgbClr val="83AA36"/>
                </a:solidFill>
                <a:latin typeface="Trebuchet MS"/>
                <a:cs typeface="Trebuchet MS"/>
                <a:hlinkClick r:id="rId8"/>
              </a:rPr>
              <a:t>m</a:t>
            </a:r>
            <a:r>
              <a:rPr sz="1900" spc="-105" dirty="0">
                <a:solidFill>
                  <a:srgbClr val="83AA36"/>
                </a:solidFill>
                <a:latin typeface="Trebuchet MS"/>
                <a:cs typeface="Trebuchet MS"/>
                <a:hlinkClick r:id="rId8"/>
              </a:rPr>
              <a:t>i</a:t>
            </a:r>
            <a:r>
              <a:rPr sz="1900" spc="60" dirty="0">
                <a:solidFill>
                  <a:srgbClr val="83AA36"/>
                </a:solidFill>
                <a:latin typeface="Trebuchet MS"/>
                <a:cs typeface="Trebuchet MS"/>
                <a:hlinkClick r:id="rId8"/>
              </a:rPr>
              <a:t>c</a:t>
            </a:r>
            <a:r>
              <a:rPr sz="1900" spc="-140" dirty="0">
                <a:solidFill>
                  <a:srgbClr val="83AA36"/>
                </a:solidFill>
                <a:latin typeface="Trebuchet MS"/>
                <a:cs typeface="Trebuchet MS"/>
                <a:hlinkClick r:id="rId8"/>
              </a:rPr>
              <a:t>r</a:t>
            </a:r>
            <a:r>
              <a:rPr sz="1900" spc="40" dirty="0">
                <a:solidFill>
                  <a:srgbClr val="83AA36"/>
                </a:solidFill>
                <a:latin typeface="Trebuchet MS"/>
                <a:cs typeface="Trebuchet MS"/>
                <a:hlinkClick r:id="rId8"/>
              </a:rPr>
              <a:t>o</a:t>
            </a:r>
            <a:r>
              <a:rPr sz="1900" spc="185" dirty="0">
                <a:solidFill>
                  <a:srgbClr val="83AA36"/>
                </a:solidFill>
                <a:latin typeface="Trebuchet MS"/>
                <a:cs typeface="Trebuchet MS"/>
                <a:hlinkClick r:id="rId8"/>
              </a:rPr>
              <a:t>2</a:t>
            </a:r>
            <a:r>
              <a:rPr sz="1900" spc="-185" dirty="0">
                <a:solidFill>
                  <a:srgbClr val="83AA36"/>
                </a:solidFill>
                <a:latin typeface="Trebuchet MS"/>
                <a:cs typeface="Trebuchet MS"/>
                <a:hlinkClick r:id="rId8"/>
              </a:rPr>
              <a:t>.</a:t>
            </a:r>
            <a:r>
              <a:rPr sz="1900" spc="10" dirty="0">
                <a:solidFill>
                  <a:srgbClr val="83AA36"/>
                </a:solidFill>
                <a:latin typeface="Trebuchet MS"/>
                <a:cs typeface="Trebuchet MS"/>
                <a:hlinkClick r:id="rId8"/>
              </a:rPr>
              <a:t>e</a:t>
            </a:r>
            <a:r>
              <a:rPr sz="1900" spc="-60" dirty="0">
                <a:solidFill>
                  <a:srgbClr val="83AA36"/>
                </a:solidFill>
                <a:latin typeface="Trebuchet MS"/>
                <a:cs typeface="Trebuchet MS"/>
                <a:hlinkClick r:id="rId8"/>
              </a:rPr>
              <a:t>u</a:t>
            </a:r>
            <a:endParaRPr sz="1900">
              <a:latin typeface="Trebuchet MS"/>
              <a:cs typeface="Trebuchet MS"/>
            </a:endParaRPr>
          </a:p>
        </p:txBody>
      </p:sp>
      <p:pic>
        <p:nvPicPr>
          <p:cNvPr id="22" name="object 2">
            <a:extLst>
              <a:ext uri="{FF2B5EF4-FFF2-40B4-BE49-F238E27FC236}">
                <a16:creationId xmlns:a16="http://schemas.microsoft.com/office/drawing/2014/main" id="{FDC2FEF9-6295-E169-7C15-AB6F22DB87BF}"/>
              </a:ext>
            </a:extLst>
          </p:cNvPr>
          <p:cNvPicPr/>
          <p:nvPr userDrawn="1"/>
        </p:nvPicPr>
        <p:blipFill>
          <a:blip r:embed="rId9" cstate="print"/>
          <a:stretch>
            <a:fillRect/>
          </a:stretch>
        </p:blipFill>
        <p:spPr>
          <a:xfrm>
            <a:off x="9057644" y="9243513"/>
            <a:ext cx="1371599" cy="485774"/>
          </a:xfrm>
          <a:prstGeom prst="rect">
            <a:avLst/>
          </a:prstGeom>
        </p:spPr>
      </p:pic>
      <p:pic>
        <p:nvPicPr>
          <p:cNvPr id="23" name="object 3">
            <a:extLst>
              <a:ext uri="{FF2B5EF4-FFF2-40B4-BE49-F238E27FC236}">
                <a16:creationId xmlns:a16="http://schemas.microsoft.com/office/drawing/2014/main" id="{7222EB32-1B6F-BD5C-FBF9-740D9C52D126}"/>
              </a:ext>
            </a:extLst>
          </p:cNvPr>
          <p:cNvPicPr/>
          <p:nvPr userDrawn="1"/>
        </p:nvPicPr>
        <p:blipFill>
          <a:blip r:embed="rId10" cstate="print"/>
          <a:stretch>
            <a:fillRect/>
          </a:stretch>
        </p:blipFill>
        <p:spPr>
          <a:xfrm>
            <a:off x="1028700" y="9273088"/>
            <a:ext cx="2190749" cy="457199"/>
          </a:xfrm>
          <a:prstGeom prst="rect">
            <a:avLst/>
          </a:prstGeom>
        </p:spPr>
      </p:pic>
      <p:sp>
        <p:nvSpPr>
          <p:cNvPr id="24" name="object 11">
            <a:extLst>
              <a:ext uri="{FF2B5EF4-FFF2-40B4-BE49-F238E27FC236}">
                <a16:creationId xmlns:a16="http://schemas.microsoft.com/office/drawing/2014/main" id="{F90DECA0-E583-3009-8FC0-C25EDF236488}"/>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25" name="object 12">
            <a:extLst>
              <a:ext uri="{FF2B5EF4-FFF2-40B4-BE49-F238E27FC236}">
                <a16:creationId xmlns:a16="http://schemas.microsoft.com/office/drawing/2014/main" id="{4D52EA39-0E2E-6D8B-5D75-EB3566DD1604}"/>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object 2">
            <a:extLst>
              <a:ext uri="{FF2B5EF4-FFF2-40B4-BE49-F238E27FC236}">
                <a16:creationId xmlns:a16="http://schemas.microsoft.com/office/drawing/2014/main" id="{9CA91D68-3D95-5DA5-8458-8E7C0996C784}"/>
              </a:ext>
            </a:extLst>
          </p:cNvPr>
          <p:cNvPicPr/>
          <p:nvPr userDrawn="1"/>
        </p:nvPicPr>
        <p:blipFill>
          <a:blip r:embed="rId13" cstate="print"/>
          <a:stretch>
            <a:fillRect/>
          </a:stretch>
        </p:blipFill>
        <p:spPr>
          <a:xfrm>
            <a:off x="9057644" y="9243513"/>
            <a:ext cx="1371599" cy="485774"/>
          </a:xfrm>
          <a:prstGeom prst="rect">
            <a:avLst/>
          </a:prstGeom>
        </p:spPr>
      </p:pic>
      <p:pic>
        <p:nvPicPr>
          <p:cNvPr id="8" name="object 3">
            <a:extLst>
              <a:ext uri="{FF2B5EF4-FFF2-40B4-BE49-F238E27FC236}">
                <a16:creationId xmlns:a16="http://schemas.microsoft.com/office/drawing/2014/main" id="{4FBA9ED2-D601-FE7D-0A67-3FF91FC7BA48}"/>
              </a:ext>
            </a:extLst>
          </p:cNvPr>
          <p:cNvPicPr/>
          <p:nvPr userDrawn="1"/>
        </p:nvPicPr>
        <p:blipFill>
          <a:blip r:embed="rId14" cstate="print"/>
          <a:stretch>
            <a:fillRect/>
          </a:stretch>
        </p:blipFill>
        <p:spPr>
          <a:xfrm>
            <a:off x="1028700" y="9273088"/>
            <a:ext cx="2190749" cy="457199"/>
          </a:xfrm>
          <a:prstGeom prst="rect">
            <a:avLst/>
          </a:prstGeom>
        </p:spPr>
      </p:pic>
      <p:grpSp>
        <p:nvGrpSpPr>
          <p:cNvPr id="9" name="object 4">
            <a:extLst>
              <a:ext uri="{FF2B5EF4-FFF2-40B4-BE49-F238E27FC236}">
                <a16:creationId xmlns:a16="http://schemas.microsoft.com/office/drawing/2014/main" id="{8A54CEDF-571B-5F98-63D0-7DF21AC5A21A}"/>
              </a:ext>
            </a:extLst>
          </p:cNvPr>
          <p:cNvGrpSpPr/>
          <p:nvPr userDrawn="1"/>
        </p:nvGrpSpPr>
        <p:grpSpPr>
          <a:xfrm>
            <a:off x="0" y="1"/>
            <a:ext cx="18275935" cy="2587625"/>
            <a:chOff x="0" y="1"/>
            <a:chExt cx="18275935" cy="2587625"/>
          </a:xfrm>
        </p:grpSpPr>
        <p:sp>
          <p:nvSpPr>
            <p:cNvPr id="10" name="object 5">
              <a:extLst>
                <a:ext uri="{FF2B5EF4-FFF2-40B4-BE49-F238E27FC236}">
                  <a16:creationId xmlns:a16="http://schemas.microsoft.com/office/drawing/2014/main" id="{AB1352E5-DE9A-32C3-0CCC-FCEAE04C80B8}"/>
                </a:ext>
              </a:extLst>
            </p:cNvPr>
            <p:cNvSpPr/>
            <p:nvPr/>
          </p:nvSpPr>
          <p:spPr>
            <a:xfrm>
              <a:off x="0" y="1609445"/>
              <a:ext cx="917575" cy="85725"/>
            </a:xfrm>
            <a:custGeom>
              <a:avLst/>
              <a:gdLst/>
              <a:ahLst/>
              <a:cxnLst/>
              <a:rect l="l" t="t" r="r" b="b"/>
              <a:pathLst>
                <a:path w="917575" h="85725">
                  <a:moveTo>
                    <a:pt x="0" y="0"/>
                  </a:moveTo>
                  <a:lnTo>
                    <a:pt x="917395" y="0"/>
                  </a:lnTo>
                  <a:lnTo>
                    <a:pt x="917395" y="85724"/>
                  </a:lnTo>
                  <a:lnTo>
                    <a:pt x="0" y="85724"/>
                  </a:lnTo>
                  <a:lnTo>
                    <a:pt x="0" y="0"/>
                  </a:lnTo>
                  <a:close/>
                </a:path>
              </a:pathLst>
            </a:custGeom>
            <a:solidFill>
              <a:srgbClr val="0403FE"/>
            </a:solidFill>
          </p:spPr>
          <p:txBody>
            <a:bodyPr wrap="square" lIns="0" tIns="0" rIns="0" bIns="0" rtlCol="0"/>
            <a:lstStyle/>
            <a:p>
              <a:endParaRPr/>
            </a:p>
          </p:txBody>
        </p:sp>
        <p:sp>
          <p:nvSpPr>
            <p:cNvPr id="11" name="object 6">
              <a:extLst>
                <a:ext uri="{FF2B5EF4-FFF2-40B4-BE49-F238E27FC236}">
                  <a16:creationId xmlns:a16="http://schemas.microsoft.com/office/drawing/2014/main" id="{4FD419B0-A7F0-0CA9-EF58-4D1E3AF6B0CF}"/>
                </a:ext>
              </a:extLst>
            </p:cNvPr>
            <p:cNvSpPr/>
            <p:nvPr/>
          </p:nvSpPr>
          <p:spPr>
            <a:xfrm>
              <a:off x="2174655" y="1096177"/>
              <a:ext cx="16101060" cy="85725"/>
            </a:xfrm>
            <a:custGeom>
              <a:avLst/>
              <a:gdLst/>
              <a:ahLst/>
              <a:cxnLst/>
              <a:rect l="l" t="t" r="r" b="b"/>
              <a:pathLst>
                <a:path w="16101060" h="85725">
                  <a:moveTo>
                    <a:pt x="16101001" y="85724"/>
                  </a:moveTo>
                  <a:lnTo>
                    <a:pt x="0" y="85724"/>
                  </a:lnTo>
                  <a:lnTo>
                    <a:pt x="0" y="0"/>
                  </a:lnTo>
                  <a:lnTo>
                    <a:pt x="16101001" y="0"/>
                  </a:lnTo>
                  <a:lnTo>
                    <a:pt x="16101001" y="85724"/>
                  </a:lnTo>
                  <a:close/>
                </a:path>
              </a:pathLst>
            </a:custGeom>
            <a:solidFill>
              <a:srgbClr val="FF0000"/>
            </a:solidFill>
          </p:spPr>
          <p:txBody>
            <a:bodyPr wrap="square" lIns="0" tIns="0" rIns="0" bIns="0" rtlCol="0"/>
            <a:lstStyle/>
            <a:p>
              <a:endParaRPr/>
            </a:p>
          </p:txBody>
        </p:sp>
        <p:pic>
          <p:nvPicPr>
            <p:cNvPr id="12" name="object 7">
              <a:extLst>
                <a:ext uri="{FF2B5EF4-FFF2-40B4-BE49-F238E27FC236}">
                  <a16:creationId xmlns:a16="http://schemas.microsoft.com/office/drawing/2014/main" id="{761E1C92-7B1F-59CF-8E15-55D46A93E4CA}"/>
                </a:ext>
              </a:extLst>
            </p:cNvPr>
            <p:cNvPicPr/>
            <p:nvPr/>
          </p:nvPicPr>
          <p:blipFill>
            <a:blip r:embed="rId15" cstate="print"/>
            <a:stretch>
              <a:fillRect/>
            </a:stretch>
          </p:blipFill>
          <p:spPr>
            <a:xfrm>
              <a:off x="802896" y="697012"/>
              <a:ext cx="4238624" cy="1590674"/>
            </a:xfrm>
            <a:prstGeom prst="rect">
              <a:avLst/>
            </a:prstGeom>
          </p:spPr>
        </p:pic>
        <p:sp>
          <p:nvSpPr>
            <p:cNvPr id="13" name="object 8">
              <a:extLst>
                <a:ext uri="{FF2B5EF4-FFF2-40B4-BE49-F238E27FC236}">
                  <a16:creationId xmlns:a16="http://schemas.microsoft.com/office/drawing/2014/main" id="{52B49F5C-FF10-59CF-2EA3-152C27CB01A2}"/>
                </a:ext>
              </a:extLst>
            </p:cNvPr>
            <p:cNvSpPr/>
            <p:nvPr/>
          </p:nvSpPr>
          <p:spPr>
            <a:xfrm>
              <a:off x="1354510" y="1"/>
              <a:ext cx="85725" cy="953769"/>
            </a:xfrm>
            <a:custGeom>
              <a:avLst/>
              <a:gdLst/>
              <a:ahLst/>
              <a:cxnLst/>
              <a:rect l="l" t="t" r="r" b="b"/>
              <a:pathLst>
                <a:path w="85725" h="953769">
                  <a:moveTo>
                    <a:pt x="0" y="0"/>
                  </a:moveTo>
                  <a:lnTo>
                    <a:pt x="85724" y="0"/>
                  </a:lnTo>
                  <a:lnTo>
                    <a:pt x="85724" y="953484"/>
                  </a:lnTo>
                  <a:lnTo>
                    <a:pt x="0" y="953484"/>
                  </a:lnTo>
                  <a:lnTo>
                    <a:pt x="0" y="0"/>
                  </a:lnTo>
                  <a:close/>
                </a:path>
              </a:pathLst>
            </a:custGeom>
            <a:solidFill>
              <a:srgbClr val="FF8B00"/>
            </a:solidFill>
          </p:spPr>
          <p:txBody>
            <a:bodyPr wrap="square" lIns="0" tIns="0" rIns="0" bIns="0" rtlCol="0"/>
            <a:lstStyle/>
            <a:p>
              <a:endParaRPr/>
            </a:p>
          </p:txBody>
        </p:sp>
        <p:sp>
          <p:nvSpPr>
            <p:cNvPr id="14" name="object 9">
              <a:extLst>
                <a:ext uri="{FF2B5EF4-FFF2-40B4-BE49-F238E27FC236}">
                  <a16:creationId xmlns:a16="http://schemas.microsoft.com/office/drawing/2014/main" id="{42A8B4F5-AB2F-94AE-54C4-F175D466A322}"/>
                </a:ext>
              </a:extLst>
            </p:cNvPr>
            <p:cNvSpPr/>
            <p:nvPr/>
          </p:nvSpPr>
          <p:spPr>
            <a:xfrm>
              <a:off x="1596656" y="2074303"/>
              <a:ext cx="513715" cy="513080"/>
            </a:xfrm>
            <a:custGeom>
              <a:avLst/>
              <a:gdLst/>
              <a:ahLst/>
              <a:cxnLst/>
              <a:rect l="l" t="t" r="r" b="b"/>
              <a:pathLst>
                <a:path w="513714" h="513080">
                  <a:moveTo>
                    <a:pt x="513689" y="427253"/>
                  </a:moveTo>
                  <a:lnTo>
                    <a:pt x="85877" y="427253"/>
                  </a:lnTo>
                  <a:lnTo>
                    <a:pt x="85877" y="0"/>
                  </a:lnTo>
                  <a:lnTo>
                    <a:pt x="152" y="0"/>
                  </a:lnTo>
                  <a:lnTo>
                    <a:pt x="152" y="427253"/>
                  </a:lnTo>
                  <a:lnTo>
                    <a:pt x="0" y="427253"/>
                  </a:lnTo>
                  <a:lnTo>
                    <a:pt x="0" y="512978"/>
                  </a:lnTo>
                  <a:lnTo>
                    <a:pt x="513689" y="512978"/>
                  </a:lnTo>
                  <a:lnTo>
                    <a:pt x="513689" y="427253"/>
                  </a:lnTo>
                  <a:close/>
                </a:path>
              </a:pathLst>
            </a:custGeom>
            <a:solidFill>
              <a:srgbClr val="83AA36"/>
            </a:solidFill>
          </p:spPr>
          <p:txBody>
            <a:bodyPr wrap="square" lIns="0" tIns="0" rIns="0" bIns="0" rtlCol="0"/>
            <a:lstStyle/>
            <a:p>
              <a:endParaRPr/>
            </a:p>
          </p:txBody>
        </p:sp>
      </p:grpSp>
      <p:sp>
        <p:nvSpPr>
          <p:cNvPr id="15" name="object 10">
            <a:extLst>
              <a:ext uri="{FF2B5EF4-FFF2-40B4-BE49-F238E27FC236}">
                <a16:creationId xmlns:a16="http://schemas.microsoft.com/office/drawing/2014/main" id="{71A36CFA-168B-0C0F-A222-08765EFCF3E6}"/>
              </a:ext>
            </a:extLst>
          </p:cNvPr>
          <p:cNvSpPr txBox="1"/>
          <p:nvPr userDrawn="1"/>
        </p:nvSpPr>
        <p:spPr>
          <a:xfrm>
            <a:off x="2291459" y="2361979"/>
            <a:ext cx="1828164" cy="254000"/>
          </a:xfrm>
          <a:prstGeom prst="rect">
            <a:avLst/>
          </a:prstGeom>
        </p:spPr>
        <p:txBody>
          <a:bodyPr vert="horz" wrap="square" lIns="0" tIns="12065" rIns="0" bIns="0" rtlCol="0">
            <a:spAutoFit/>
          </a:bodyPr>
          <a:lstStyle/>
          <a:p>
            <a:pPr marL="12700">
              <a:lnSpc>
                <a:spcPct val="100000"/>
              </a:lnSpc>
              <a:spcBef>
                <a:spcPts val="95"/>
              </a:spcBef>
            </a:pPr>
            <a:r>
              <a:rPr sz="1500" spc="-40" dirty="0">
                <a:solidFill>
                  <a:srgbClr val="83AA36"/>
                </a:solidFill>
                <a:latin typeface="Trebuchet MS"/>
                <a:cs typeface="Trebuchet MS"/>
                <a:hlinkClick r:id="rId16"/>
              </a:rPr>
              <a:t>www.digitalmicro2.eu</a:t>
            </a:r>
            <a:endParaRPr sz="1500">
              <a:latin typeface="Trebuchet MS"/>
              <a:cs typeface="Trebuchet MS"/>
            </a:endParaRPr>
          </a:p>
        </p:txBody>
      </p:sp>
      <p:sp>
        <p:nvSpPr>
          <p:cNvPr id="18" name="object 11">
            <a:extLst>
              <a:ext uri="{FF2B5EF4-FFF2-40B4-BE49-F238E27FC236}">
                <a16:creationId xmlns:a16="http://schemas.microsoft.com/office/drawing/2014/main" id="{5AC0B17A-CFF1-D8B9-3A89-1FE6A76E94C5}"/>
              </a:ext>
            </a:extLst>
          </p:cNvPr>
          <p:cNvSpPr txBox="1">
            <a:spLocks/>
          </p:cNvSpPr>
          <p:nvPr userDrawn="1"/>
        </p:nvSpPr>
        <p:spPr>
          <a:xfrm>
            <a:off x="3298958" y="9243986"/>
            <a:ext cx="5481320"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65" dirty="0"/>
              <a:t>The</a:t>
            </a:r>
            <a:r>
              <a:rPr lang="en-US" sz="1100" spc="105" dirty="0"/>
              <a:t> </a:t>
            </a:r>
            <a:r>
              <a:rPr lang="en-US" sz="1100" spc="-15" dirty="0"/>
              <a:t>European</a:t>
            </a:r>
            <a:r>
              <a:rPr lang="en-US" sz="1100" spc="105" dirty="0"/>
              <a:t> </a:t>
            </a:r>
            <a:r>
              <a:rPr lang="en-US" sz="1100" spc="-15" dirty="0"/>
              <a:t>Commission's</a:t>
            </a:r>
            <a:r>
              <a:rPr lang="en-US" sz="1100" spc="105" dirty="0"/>
              <a:t> </a:t>
            </a:r>
            <a:r>
              <a:rPr lang="en-US" sz="1100" spc="-25" dirty="0"/>
              <a:t>support</a:t>
            </a:r>
            <a:r>
              <a:rPr lang="en-US" sz="1100" spc="105" dirty="0"/>
              <a:t> </a:t>
            </a:r>
            <a:r>
              <a:rPr lang="en-US" sz="1100" spc="-35" dirty="0"/>
              <a:t>for</a:t>
            </a:r>
            <a:r>
              <a:rPr lang="en-US" sz="1100" spc="105" dirty="0"/>
              <a:t> </a:t>
            </a:r>
            <a:r>
              <a:rPr lang="en-US" sz="1100" spc="-40" dirty="0"/>
              <a:t>the</a:t>
            </a:r>
            <a:r>
              <a:rPr lang="en-US" sz="1100" spc="110" dirty="0"/>
              <a:t> </a:t>
            </a:r>
            <a:r>
              <a:rPr lang="en-US" sz="1100" spc="-25" dirty="0"/>
              <a:t>production</a:t>
            </a:r>
            <a:r>
              <a:rPr lang="en-US" sz="1100" spc="105" dirty="0"/>
              <a:t> </a:t>
            </a:r>
            <a:r>
              <a:rPr lang="en-US" sz="1100" spc="-15" dirty="0"/>
              <a:t>of</a:t>
            </a:r>
            <a:r>
              <a:rPr lang="en-US" sz="1100" spc="105" dirty="0"/>
              <a:t> </a:t>
            </a:r>
            <a:r>
              <a:rPr lang="en-US" sz="1100" spc="-45" dirty="0"/>
              <a:t>this</a:t>
            </a:r>
            <a:r>
              <a:rPr lang="en-US" sz="1100" spc="105" dirty="0"/>
              <a:t> </a:t>
            </a:r>
            <a:r>
              <a:rPr lang="en-US" sz="1100" spc="-25" dirty="0"/>
              <a:t>publication</a:t>
            </a:r>
            <a:r>
              <a:rPr lang="en-US" sz="1100" spc="105" dirty="0"/>
              <a:t> </a:t>
            </a:r>
            <a:r>
              <a:rPr lang="en-US" sz="1100" dirty="0"/>
              <a:t>does</a:t>
            </a:r>
            <a:r>
              <a:rPr lang="en-US" sz="1100" spc="110" dirty="0"/>
              <a:t> </a:t>
            </a:r>
            <a:r>
              <a:rPr lang="en-US" sz="1100" spc="-35" dirty="0"/>
              <a:t>not</a:t>
            </a:r>
            <a:r>
              <a:rPr lang="en-US" sz="1100" spc="105" dirty="0"/>
              <a:t> </a:t>
            </a:r>
            <a:r>
              <a:rPr lang="en-US" sz="1100" spc="-35" dirty="0"/>
              <a:t>constitute</a:t>
            </a:r>
            <a:r>
              <a:rPr lang="en-US" sz="1100" spc="105" dirty="0"/>
              <a:t> </a:t>
            </a:r>
            <a:r>
              <a:rPr lang="en-US" sz="1100" dirty="0"/>
              <a:t>an</a:t>
            </a:r>
          </a:p>
          <a:p>
            <a:pPr marL="12700" marR="5715" algn="just">
              <a:lnSpc>
                <a:spcPct val="112500"/>
              </a:lnSpc>
            </a:pPr>
            <a:r>
              <a:rPr lang="en-US" sz="1100" spc="-30" dirty="0"/>
              <a:t>endorsement</a:t>
            </a:r>
            <a:r>
              <a:rPr lang="en-US" sz="1100" spc="175" dirty="0"/>
              <a:t> </a:t>
            </a:r>
            <a:r>
              <a:rPr lang="en-US" sz="1100" spc="-15" dirty="0"/>
              <a:t>of</a:t>
            </a:r>
            <a:r>
              <a:rPr lang="en-US" sz="1100" spc="180" dirty="0"/>
              <a:t> </a:t>
            </a:r>
            <a:r>
              <a:rPr lang="en-US" sz="1100" spc="-40" dirty="0"/>
              <a:t>the</a:t>
            </a:r>
            <a:r>
              <a:rPr lang="en-US" sz="1100" spc="180" dirty="0"/>
              <a:t> </a:t>
            </a:r>
            <a:r>
              <a:rPr lang="en-US" sz="1100" spc="-40" dirty="0"/>
              <a:t>contents,</a:t>
            </a:r>
            <a:r>
              <a:rPr lang="en-US" sz="1100" spc="180" dirty="0"/>
              <a:t> </a:t>
            </a:r>
            <a:r>
              <a:rPr lang="en-US" sz="1100" spc="-30" dirty="0"/>
              <a:t>which</a:t>
            </a:r>
            <a:r>
              <a:rPr lang="en-US" sz="1100" spc="180" dirty="0"/>
              <a:t> </a:t>
            </a:r>
            <a:r>
              <a:rPr lang="en-US" sz="1100" spc="-35" dirty="0"/>
              <a:t>reflect</a:t>
            </a:r>
            <a:r>
              <a:rPr lang="en-US" sz="1100" spc="175" dirty="0"/>
              <a:t> </a:t>
            </a:r>
            <a:r>
              <a:rPr lang="en-US" sz="1100" spc="-40" dirty="0"/>
              <a:t>the</a:t>
            </a:r>
            <a:r>
              <a:rPr lang="en-US" sz="1100" spc="180" dirty="0"/>
              <a:t> </a:t>
            </a:r>
            <a:r>
              <a:rPr lang="en-US" sz="1100" spc="-35" dirty="0"/>
              <a:t>views</a:t>
            </a:r>
            <a:r>
              <a:rPr lang="en-US" sz="1100" spc="180" dirty="0"/>
              <a:t> </a:t>
            </a:r>
            <a:r>
              <a:rPr lang="en-US" sz="1100" spc="-45" dirty="0"/>
              <a:t>only</a:t>
            </a:r>
            <a:r>
              <a:rPr lang="en-US" sz="1100" spc="180" dirty="0"/>
              <a:t> </a:t>
            </a:r>
            <a:r>
              <a:rPr lang="en-US" sz="1100" spc="-15" dirty="0"/>
              <a:t>of</a:t>
            </a:r>
            <a:r>
              <a:rPr lang="en-US" sz="1100" spc="180" dirty="0"/>
              <a:t> </a:t>
            </a:r>
            <a:r>
              <a:rPr lang="en-US" sz="1100" spc="-40" dirty="0"/>
              <a:t>the</a:t>
            </a:r>
            <a:r>
              <a:rPr lang="en-US" sz="1100" spc="175" dirty="0"/>
              <a:t> </a:t>
            </a:r>
            <a:r>
              <a:rPr lang="en-US" sz="1100" spc="-45" dirty="0"/>
              <a:t>authors,</a:t>
            </a:r>
            <a:r>
              <a:rPr lang="en-US" sz="1100" spc="180" dirty="0"/>
              <a:t> </a:t>
            </a:r>
            <a:r>
              <a:rPr lang="en-US" sz="1100" dirty="0"/>
              <a:t>and</a:t>
            </a:r>
            <a:r>
              <a:rPr lang="en-US" sz="1100" spc="180" dirty="0"/>
              <a:t> </a:t>
            </a:r>
            <a:r>
              <a:rPr lang="en-US" sz="1100" spc="-40" dirty="0"/>
              <a:t>the</a:t>
            </a:r>
            <a:r>
              <a:rPr lang="en-US" sz="1100" spc="180" dirty="0"/>
              <a:t> </a:t>
            </a:r>
            <a:r>
              <a:rPr lang="en-US" sz="1100" spc="-20" dirty="0"/>
              <a:t>Commission </a:t>
            </a:r>
            <a:r>
              <a:rPr lang="en-US" sz="1100" spc="-285" dirty="0"/>
              <a:t> </a:t>
            </a:r>
            <a:r>
              <a:rPr lang="en-US" sz="1100" spc="-15" dirty="0"/>
              <a:t>cannot</a:t>
            </a:r>
            <a:r>
              <a:rPr lang="en-US" sz="1100" spc="-35" dirty="0"/>
              <a:t> </a:t>
            </a:r>
            <a:r>
              <a:rPr lang="en-US" sz="1100" dirty="0"/>
              <a:t>be</a:t>
            </a:r>
            <a:r>
              <a:rPr lang="en-US" sz="1100" spc="-30" dirty="0"/>
              <a:t> held </a:t>
            </a:r>
            <a:r>
              <a:rPr lang="en-US" sz="1100" spc="-25" dirty="0"/>
              <a:t>responsible</a:t>
            </a:r>
            <a:r>
              <a:rPr lang="en-US" sz="1100" spc="-30" dirty="0"/>
              <a:t> </a:t>
            </a:r>
            <a:r>
              <a:rPr lang="en-US" sz="1100" spc="-35" dirty="0"/>
              <a:t>for</a:t>
            </a:r>
            <a:r>
              <a:rPr lang="en-US" sz="1100" spc="-30" dirty="0"/>
              <a:t> </a:t>
            </a:r>
            <a:r>
              <a:rPr lang="en-US" sz="1100" spc="-25" dirty="0"/>
              <a:t>any</a:t>
            </a:r>
            <a:r>
              <a:rPr lang="en-US" sz="1100" spc="-35" dirty="0"/>
              <a:t> </a:t>
            </a:r>
            <a:r>
              <a:rPr lang="en-US" sz="1100" spc="-20" dirty="0"/>
              <a:t>use</a:t>
            </a:r>
            <a:r>
              <a:rPr lang="en-US" sz="1100" spc="-30" dirty="0"/>
              <a:t> which </a:t>
            </a:r>
            <a:r>
              <a:rPr lang="en-US" sz="1100" spc="-35" dirty="0"/>
              <a:t>may</a:t>
            </a:r>
            <a:r>
              <a:rPr lang="en-US" sz="1100" spc="-30" dirty="0"/>
              <a:t> </a:t>
            </a:r>
            <a:r>
              <a:rPr lang="en-US" sz="1100" dirty="0"/>
              <a:t>be</a:t>
            </a:r>
            <a:r>
              <a:rPr lang="en-US" sz="1100" spc="-30" dirty="0"/>
              <a:t> </a:t>
            </a:r>
            <a:r>
              <a:rPr lang="en-US" sz="1100" spc="-10" dirty="0"/>
              <a:t>made</a:t>
            </a:r>
            <a:r>
              <a:rPr lang="en-US" sz="1100" spc="-35" dirty="0"/>
              <a:t> </a:t>
            </a:r>
            <a:r>
              <a:rPr lang="en-US" sz="1100" spc="-15" dirty="0"/>
              <a:t>of</a:t>
            </a:r>
            <a:r>
              <a:rPr lang="en-US" sz="1100" spc="-30" dirty="0"/>
              <a:t> </a:t>
            </a:r>
            <a:r>
              <a:rPr lang="en-US" sz="1100" spc="-40" dirty="0"/>
              <a:t>the</a:t>
            </a:r>
            <a:r>
              <a:rPr lang="en-US" sz="1100" spc="-30" dirty="0"/>
              <a:t> </a:t>
            </a:r>
            <a:r>
              <a:rPr lang="en-US" sz="1100" spc="-40" dirty="0"/>
              <a:t>information</a:t>
            </a:r>
            <a:r>
              <a:rPr lang="en-US" sz="1100" spc="-30" dirty="0"/>
              <a:t> </a:t>
            </a:r>
            <a:r>
              <a:rPr lang="en-US" sz="1100" spc="-15" dirty="0"/>
              <a:t>contained</a:t>
            </a:r>
            <a:r>
              <a:rPr lang="en-US" sz="1100" spc="-30" dirty="0"/>
              <a:t> </a:t>
            </a:r>
            <a:r>
              <a:rPr lang="en-US" sz="1100" spc="-50" dirty="0"/>
              <a:t>therein.</a:t>
            </a:r>
          </a:p>
        </p:txBody>
      </p:sp>
      <p:sp>
        <p:nvSpPr>
          <p:cNvPr id="19" name="object 12">
            <a:extLst>
              <a:ext uri="{FF2B5EF4-FFF2-40B4-BE49-F238E27FC236}">
                <a16:creationId xmlns:a16="http://schemas.microsoft.com/office/drawing/2014/main" id="{BB3CA3E2-5527-6903-9404-F9D639CD487B}"/>
              </a:ext>
            </a:extLst>
          </p:cNvPr>
          <p:cNvSpPr txBox="1">
            <a:spLocks/>
          </p:cNvSpPr>
          <p:nvPr userDrawn="1"/>
        </p:nvSpPr>
        <p:spPr>
          <a:xfrm>
            <a:off x="10702101" y="9243986"/>
            <a:ext cx="6569709" cy="547714"/>
          </a:xfrm>
          <a:prstGeom prst="rect">
            <a:avLst/>
          </a:prstGeom>
        </p:spPr>
        <p:txBody>
          <a:bodyPr vert="horz" wrap="square" lIns="0" tIns="635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gn="just">
              <a:spcBef>
                <a:spcPts val="50"/>
              </a:spcBef>
            </a:pPr>
            <a:r>
              <a:rPr lang="en-US" sz="1100" spc="-15" dirty="0"/>
              <a:t>Legal</a:t>
            </a:r>
            <a:r>
              <a:rPr lang="en-US" sz="1100" spc="50" dirty="0"/>
              <a:t> </a:t>
            </a:r>
            <a:r>
              <a:rPr lang="en-US" sz="1100" spc="-25" dirty="0"/>
              <a:t>description</a:t>
            </a:r>
            <a:r>
              <a:rPr lang="en-US" sz="1100" spc="50" dirty="0"/>
              <a:t> </a:t>
            </a:r>
            <a:r>
              <a:rPr lang="en-US" sz="1100" spc="20" dirty="0"/>
              <a:t>–</a:t>
            </a:r>
            <a:r>
              <a:rPr lang="en-US" sz="1100" spc="55" dirty="0"/>
              <a:t> </a:t>
            </a:r>
            <a:r>
              <a:rPr lang="en-US" sz="1100" spc="-15" dirty="0"/>
              <a:t>Creative</a:t>
            </a:r>
            <a:r>
              <a:rPr lang="en-US" sz="1100" spc="50" dirty="0"/>
              <a:t> </a:t>
            </a:r>
            <a:r>
              <a:rPr lang="en-US" sz="1100" spc="-10" dirty="0"/>
              <a:t>Commons</a:t>
            </a:r>
            <a:r>
              <a:rPr lang="en-US" sz="1100" spc="55" dirty="0"/>
              <a:t> </a:t>
            </a:r>
            <a:r>
              <a:rPr lang="en-US" sz="1100" spc="-30" dirty="0"/>
              <a:t>licensing:</a:t>
            </a:r>
            <a:r>
              <a:rPr lang="en-US" sz="1100" spc="50" dirty="0"/>
              <a:t> </a:t>
            </a:r>
            <a:r>
              <a:rPr lang="en-US" sz="1100" spc="-65" dirty="0"/>
              <a:t>The</a:t>
            </a:r>
            <a:r>
              <a:rPr lang="en-US" sz="1100" spc="50" dirty="0"/>
              <a:t> </a:t>
            </a:r>
            <a:r>
              <a:rPr lang="en-US" sz="1100" spc="-35" dirty="0"/>
              <a:t>materials</a:t>
            </a:r>
            <a:r>
              <a:rPr lang="en-US" sz="1100" spc="55" dirty="0"/>
              <a:t> </a:t>
            </a:r>
            <a:r>
              <a:rPr lang="en-US" sz="1100" spc="-25" dirty="0"/>
              <a:t>published</a:t>
            </a:r>
            <a:r>
              <a:rPr lang="en-US" sz="1100" spc="50" dirty="0"/>
              <a:t> </a:t>
            </a:r>
            <a:r>
              <a:rPr lang="en-US" sz="1100" spc="-15" dirty="0"/>
              <a:t>on</a:t>
            </a:r>
            <a:r>
              <a:rPr lang="en-US" sz="1100" spc="55" dirty="0"/>
              <a:t> </a:t>
            </a:r>
            <a:r>
              <a:rPr lang="en-US" sz="1100" spc="-40" dirty="0"/>
              <a:t>the</a:t>
            </a:r>
            <a:r>
              <a:rPr lang="en-US" sz="1100" spc="50" dirty="0"/>
              <a:t> </a:t>
            </a:r>
            <a:r>
              <a:rPr lang="en-US" sz="1100" spc="5" dirty="0"/>
              <a:t>Micro2</a:t>
            </a:r>
            <a:r>
              <a:rPr lang="en-US" sz="1100" spc="55" dirty="0"/>
              <a:t> </a:t>
            </a:r>
            <a:r>
              <a:rPr lang="en-US" sz="1100" spc="-35" dirty="0"/>
              <a:t>project</a:t>
            </a:r>
            <a:r>
              <a:rPr lang="en-US" sz="1100" spc="50" dirty="0"/>
              <a:t> </a:t>
            </a:r>
            <a:r>
              <a:rPr lang="en-US" sz="1100" spc="-25" dirty="0"/>
              <a:t>website</a:t>
            </a:r>
            <a:r>
              <a:rPr lang="en-US" sz="1100" spc="50" dirty="0"/>
              <a:t> </a:t>
            </a:r>
            <a:r>
              <a:rPr lang="en-US" sz="1100" spc="-15" dirty="0"/>
              <a:t>are</a:t>
            </a:r>
            <a:r>
              <a:rPr lang="en-US" sz="1100" spc="55" dirty="0"/>
              <a:t> </a:t>
            </a:r>
            <a:r>
              <a:rPr lang="en-US" sz="1100" spc="-20" dirty="0"/>
              <a:t>classified</a:t>
            </a:r>
          </a:p>
          <a:p>
            <a:pPr marL="12700" marR="8890" algn="just">
              <a:lnSpc>
                <a:spcPct val="112500"/>
              </a:lnSpc>
            </a:pPr>
            <a:r>
              <a:rPr lang="en-US" sz="1100" spc="15" dirty="0"/>
              <a:t>as Open </a:t>
            </a:r>
            <a:r>
              <a:rPr lang="en-US" sz="1100" spc="-15" dirty="0"/>
              <a:t>Educational</a:t>
            </a:r>
            <a:r>
              <a:rPr lang="en-US" sz="1100" spc="-10" dirty="0"/>
              <a:t> </a:t>
            </a:r>
            <a:r>
              <a:rPr lang="en-US" sz="1100" spc="-15" dirty="0"/>
              <a:t>Resources'</a:t>
            </a:r>
            <a:r>
              <a:rPr lang="en-US" sz="1100" spc="-10" dirty="0"/>
              <a:t> (OER) </a:t>
            </a:r>
            <a:r>
              <a:rPr lang="en-US" sz="1100" dirty="0"/>
              <a:t>and </a:t>
            </a:r>
            <a:r>
              <a:rPr lang="en-US" sz="1100" spc="5" dirty="0"/>
              <a:t>can </a:t>
            </a:r>
            <a:r>
              <a:rPr lang="en-US" sz="1100" dirty="0"/>
              <a:t>be </a:t>
            </a:r>
            <a:r>
              <a:rPr lang="en-US" sz="1100" spc="-45" dirty="0"/>
              <a:t>freely</a:t>
            </a:r>
            <a:r>
              <a:rPr lang="en-US" sz="1100" spc="-40" dirty="0"/>
              <a:t> </a:t>
            </a:r>
            <a:r>
              <a:rPr lang="en-US" sz="1100" spc="-45" dirty="0"/>
              <a:t>(without</a:t>
            </a:r>
            <a:r>
              <a:rPr lang="en-US" sz="1100" spc="-40" dirty="0"/>
              <a:t> </a:t>
            </a:r>
            <a:r>
              <a:rPr lang="en-US" sz="1100" spc="-35" dirty="0"/>
              <a:t>permission</a:t>
            </a:r>
            <a:r>
              <a:rPr lang="en-US" sz="1100" spc="-30" dirty="0"/>
              <a:t> </a:t>
            </a:r>
            <a:r>
              <a:rPr lang="en-US" sz="1100" spc="-15" dirty="0"/>
              <a:t>of</a:t>
            </a:r>
            <a:r>
              <a:rPr lang="en-US" sz="1100" spc="-10" dirty="0"/>
              <a:t> </a:t>
            </a:r>
            <a:r>
              <a:rPr lang="en-US" sz="1100" spc="-50" dirty="0"/>
              <a:t>their</a:t>
            </a:r>
            <a:r>
              <a:rPr lang="en-US" sz="1100" spc="-45" dirty="0"/>
              <a:t> </a:t>
            </a:r>
            <a:r>
              <a:rPr lang="en-US" sz="1100" spc="-35" dirty="0"/>
              <a:t>creators):</a:t>
            </a:r>
            <a:r>
              <a:rPr lang="en-US" sz="1100" spc="-30" dirty="0"/>
              <a:t> </a:t>
            </a:r>
            <a:r>
              <a:rPr lang="en-US" sz="1100" spc="-20" dirty="0"/>
              <a:t>downloaded,</a:t>
            </a:r>
            <a:r>
              <a:rPr lang="en-US" sz="1100" spc="-15" dirty="0"/>
              <a:t> </a:t>
            </a:r>
            <a:r>
              <a:rPr lang="en-US" sz="1100" spc="-40" dirty="0"/>
              <a:t>used, </a:t>
            </a:r>
            <a:r>
              <a:rPr lang="en-US" sz="1100" spc="-290" dirty="0"/>
              <a:t> </a:t>
            </a:r>
            <a:r>
              <a:rPr lang="en-US" sz="1100" spc="-40" dirty="0"/>
              <a:t>reused,</a:t>
            </a:r>
            <a:r>
              <a:rPr lang="en-US" sz="1100" spc="-35" dirty="0"/>
              <a:t> </a:t>
            </a:r>
            <a:r>
              <a:rPr lang="en-US" sz="1100" spc="-25" dirty="0"/>
              <a:t>copied,</a:t>
            </a:r>
            <a:r>
              <a:rPr lang="en-US" sz="1100" spc="-30" dirty="0"/>
              <a:t> </a:t>
            </a:r>
            <a:r>
              <a:rPr lang="en-US" sz="1100" spc="-15" dirty="0"/>
              <a:t>adapted,</a:t>
            </a:r>
            <a:r>
              <a:rPr lang="en-US" sz="1100" spc="-35" dirty="0"/>
              <a:t> </a:t>
            </a:r>
            <a:r>
              <a:rPr lang="en-US" sz="1100" dirty="0"/>
              <a:t>and</a:t>
            </a:r>
            <a:r>
              <a:rPr lang="en-US" sz="1100" spc="-30" dirty="0"/>
              <a:t> </a:t>
            </a:r>
            <a:r>
              <a:rPr lang="en-US" sz="1100" spc="-15" dirty="0"/>
              <a:t>shared</a:t>
            </a:r>
            <a:r>
              <a:rPr lang="en-US" sz="1100" spc="-35" dirty="0"/>
              <a:t> by</a:t>
            </a:r>
            <a:r>
              <a:rPr lang="en-US" sz="1100" spc="-30" dirty="0"/>
              <a:t> </a:t>
            </a:r>
            <a:r>
              <a:rPr lang="en-US" sz="1100" spc="-50" dirty="0"/>
              <a:t>users,</a:t>
            </a:r>
            <a:r>
              <a:rPr lang="en-US" sz="1100" spc="-30" dirty="0"/>
              <a:t> </a:t>
            </a:r>
            <a:r>
              <a:rPr lang="en-US" sz="1100" spc="-50" dirty="0"/>
              <a:t>with</a:t>
            </a:r>
            <a:r>
              <a:rPr lang="en-US" sz="1100" spc="-35" dirty="0"/>
              <a:t> </a:t>
            </a:r>
            <a:r>
              <a:rPr lang="en-US" sz="1100" spc="-40" dirty="0"/>
              <a:t>information</a:t>
            </a:r>
            <a:r>
              <a:rPr lang="en-US" sz="1100" spc="-30" dirty="0"/>
              <a:t> </a:t>
            </a:r>
            <a:r>
              <a:rPr lang="en-US" sz="1100" spc="-15" dirty="0"/>
              <a:t>about</a:t>
            </a:r>
            <a:r>
              <a:rPr lang="en-US" sz="1100" spc="-35" dirty="0"/>
              <a:t> </a:t>
            </a:r>
            <a:r>
              <a:rPr lang="en-US" sz="1100" spc="-40" dirty="0"/>
              <a:t>the</a:t>
            </a:r>
            <a:r>
              <a:rPr lang="en-US" sz="1100" spc="-30" dirty="0"/>
              <a:t> </a:t>
            </a:r>
            <a:r>
              <a:rPr lang="en-US" sz="1100" spc="-20" dirty="0"/>
              <a:t>source</a:t>
            </a:r>
            <a:r>
              <a:rPr lang="en-US" sz="1100" spc="-35" dirty="0"/>
              <a:t> </a:t>
            </a:r>
            <a:r>
              <a:rPr lang="en-US" sz="1100" spc="-15" dirty="0"/>
              <a:t>of</a:t>
            </a:r>
            <a:r>
              <a:rPr lang="en-US" sz="1100" spc="-30" dirty="0"/>
              <a:t> </a:t>
            </a:r>
            <a:r>
              <a:rPr lang="en-US" sz="1100" spc="-50" dirty="0"/>
              <a:t>their</a:t>
            </a:r>
            <a:r>
              <a:rPr lang="en-US" sz="1100" spc="-30" dirty="0"/>
              <a:t> </a:t>
            </a:r>
            <a:r>
              <a:rPr lang="en-US" sz="1100" spc="-40" dirty="0"/>
              <a:t>origin.</a:t>
            </a:r>
          </a:p>
        </p:txBody>
      </p:sp>
    </p:spTree>
    <p:extLst>
      <p:ext uri="{BB962C8B-B14F-4D97-AF65-F5344CB8AC3E}">
        <p14:creationId xmlns:p14="http://schemas.microsoft.com/office/powerpoint/2010/main" val="3428492891"/>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www.digitalmicro2.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A4AD56D-2BD0-7805-B7D1-773979F84915}"/>
              </a:ext>
            </a:extLst>
          </p:cNvPr>
          <p:cNvSpPr txBox="1"/>
          <p:nvPr/>
        </p:nvSpPr>
        <p:spPr>
          <a:xfrm>
            <a:off x="4267200" y="5516463"/>
            <a:ext cx="10629900" cy="5324535"/>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3600" dirty="0"/>
              <a:t>Cybersecurity Essentials for Rural Micro-Enterprises: Securing digital and business transformation in the post-COVID era</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3200" b="1" dirty="0" err="1">
                <a:latin typeface="+mn-lt"/>
              </a:rPr>
              <a:t>Author</a:t>
            </a:r>
            <a:r>
              <a:rPr lang="es-ES" sz="3200" b="1" dirty="0">
                <a:latin typeface="+mn-lt"/>
              </a:rPr>
              <a:t> </a:t>
            </a:r>
            <a:r>
              <a:rPr lang="es-ES" sz="3200" b="1" dirty="0" err="1">
                <a:latin typeface="+mn-lt"/>
              </a:rPr>
              <a:t>partner</a:t>
            </a:r>
            <a:r>
              <a:rPr lang="es-ES" sz="3200" b="1" dirty="0">
                <a:latin typeface="+mn-lt"/>
              </a:rPr>
              <a:t>: IWS</a:t>
            </a:r>
          </a:p>
          <a:p>
            <a:pPr algn="ctr">
              <a:spcBef>
                <a:spcPts val="5"/>
              </a:spcBef>
              <a:tabLst>
                <a:tab pos="1205230" algn="l"/>
                <a:tab pos="1926589" algn="l"/>
                <a:tab pos="2915920" algn="l"/>
                <a:tab pos="3444875" algn="l"/>
                <a:tab pos="4383405" algn="l"/>
                <a:tab pos="6796405" algn="l"/>
              </a:tabLst>
              <a:defRPr/>
            </a:pPr>
            <a:endParaRPr lang="es-ES" sz="3200" b="1" dirty="0">
              <a:latin typeface="+mn-lt"/>
            </a:endParaRPr>
          </a:p>
          <a:p>
            <a:pPr marR="0" lvl="0" indent="0" algn="ctr" fontAlgn="auto">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s-E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MICRO2 </a:t>
            </a:r>
            <a:r>
              <a:rPr lang="en-US" sz="24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Enhancing Digital Entrepreneurship of Micro Enterprises in Rural Areas in a Post Pandemic World</a:t>
            </a:r>
          </a:p>
          <a:p>
            <a:pPr algn="ctr">
              <a:spcBef>
                <a:spcPts val="5"/>
              </a:spcBef>
              <a:tabLst>
                <a:tab pos="1205230" algn="l"/>
                <a:tab pos="1926589" algn="l"/>
                <a:tab pos="2915920" algn="l"/>
                <a:tab pos="3444875" algn="l"/>
                <a:tab pos="4383405" algn="l"/>
                <a:tab pos="6796405" algn="l"/>
              </a:tabLst>
              <a:defRPr/>
            </a:pPr>
            <a:r>
              <a:rPr lang="en-US" sz="2000" b="1" dirty="0">
                <a:latin typeface="Microsoft Sans Serif" panose="020B0604020202020204" pitchFamily="34" charset="0"/>
                <a:ea typeface="Microsoft Sans Serif" panose="020B0604020202020204" pitchFamily="34" charset="0"/>
                <a:cs typeface="Microsoft Sans Serif" panose="020B0604020202020204" pitchFamily="34" charset="0"/>
              </a:rPr>
              <a:t>2022-1-IE01-KA220-VET-000088074</a:t>
            </a:r>
          </a:p>
          <a:p>
            <a:pPr algn="ctr">
              <a:spcBef>
                <a:spcPts val="5"/>
              </a:spcBef>
              <a:tabLst>
                <a:tab pos="1205230" algn="l"/>
                <a:tab pos="1926589" algn="l"/>
                <a:tab pos="2915920" algn="l"/>
                <a:tab pos="3444875" algn="l"/>
                <a:tab pos="4383405" algn="l"/>
                <a:tab pos="6796405" algn="l"/>
              </a:tabLst>
              <a:defRPr/>
            </a:pPr>
            <a:endParaRPr lang="sk-SK" sz="4400" dirty="0">
              <a:latin typeface="+mn-lt"/>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endParaRPr kumimoji="0" lang="pt-BR" sz="4400" b="1" i="0" u="none" strike="noStrike" kern="1200" cap="none" spc="0" normalizeH="0" baseline="0" noProof="0" dirty="0">
              <a:ln>
                <a:noFill/>
              </a:ln>
              <a:solidFill>
                <a:srgbClr val="FF0000"/>
              </a:solidFill>
              <a:effectLst/>
              <a:uLnTx/>
              <a:uFillTx/>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154223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Protection and Privacy: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Implement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strong data protection measures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including encryption, access controls, and data classification</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Ensure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compliance with data privacy regulations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and communicate data usage policies to employees.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Network Infrastructure: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Implement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robust firewalls, intrusion detection systems, and intrusion prevention systems to safeguard the network</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Endpoint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Install and regularly update antivirus and antimalware software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on all devices.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Enforce strong password policies and implement multi-factor authentication</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(MFA) for accessing systems.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4AB80F63-0564-432B-A6C4-F93C05BC35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35000" y="3543300"/>
            <a:ext cx="3886200" cy="3886200"/>
          </a:xfrm>
          <a:prstGeom prst="rect">
            <a:avLst/>
          </a:prstGeom>
        </p:spPr>
      </p:pic>
    </p:spTree>
    <p:extLst>
      <p:ext uri="{BB962C8B-B14F-4D97-AF65-F5344CB8AC3E}">
        <p14:creationId xmlns:p14="http://schemas.microsoft.com/office/powerpoint/2010/main" val="120566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Software Development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Follow secure coding practices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minimize vulnerabilities in software applications.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Regularly update and patch software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address known security vulnerabilities.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Backup and Recovery: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Regularly back up critical data and</a:t>
            </a:r>
            <a:r>
              <a:rPr lang="en-GB" sz="1800" dirty="0">
                <a:effectLst/>
                <a:latin typeface="Century Gothic" panose="020B0502020202020204" pitchFamily="34" charset="0"/>
                <a:ea typeface="Trebuchet MS" panose="020B0603020202020204" pitchFamily="34" charset="0"/>
                <a:cs typeface="Arial" panose="020B0604020202020204" pitchFamily="34" charset="0"/>
              </a:rPr>
              <a:t> systems to ensure data can be restored in case of a cyber incident.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Test the restoration process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verify the effectiveness of backups.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Incident Response Plan: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Develop a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well-defined incident response plan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that outlines steps to take in case of a cybersecurity incident.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Designate roles and responsibilities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for incident response team members.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2E93E33-6BF8-4280-B883-8B1E587077E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Tree>
    <p:extLst>
      <p:ext uri="{BB962C8B-B14F-4D97-AF65-F5344CB8AC3E}">
        <p14:creationId xmlns:p14="http://schemas.microsoft.com/office/powerpoint/2010/main" val="257458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186309"/>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Cloud Adoption: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Choose reputable cloud service providers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with strong security measures.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proper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access controls and encryption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for data stored in the cloud.</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Vendor Risk Management: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Assess and manage the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cybersecurity risks associated with third-party vendors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and partners.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Include cybersecurity requirements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in vendor contracts.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Physical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physical access to the premises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where digital assets are located.</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Implement security measures such as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access controls, surveillance, and visitor management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Regulatory Compliance: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Stay informed about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relevant cybersecurity regulations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and industry standards.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Ensure compliance with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applicable regulations to avoid legal</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and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financial consequences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8AAB235-6E6A-4AEC-920A-D44932774B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3924300"/>
            <a:ext cx="3581740" cy="3581740"/>
          </a:xfrm>
          <a:prstGeom prst="rect">
            <a:avLst/>
          </a:prstGeom>
        </p:spPr>
      </p:pic>
    </p:spTree>
    <p:extLst>
      <p:ext uri="{BB962C8B-B14F-4D97-AF65-F5344CB8AC3E}">
        <p14:creationId xmlns:p14="http://schemas.microsoft.com/office/powerpoint/2010/main" val="320996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355312"/>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Continuous Monitoring and Improvement: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Regularly monitor systems and networks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for signs of unauthorized access or suspicious activity.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Continuously update and improve cybersecurity measures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based on evolving threats.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Security Audits and Assessments: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Conduct regular security audits and assessments to identify weaknesses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and areas for improvement.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Use the results to enhance the cybersecurity</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posture of the organization.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Employee Training and Awareness: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Regularly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train employees on cybersecurity</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best practices.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Conduct workshops on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identifying phishing emails and social engineering tactics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Promote a culture of security awareness through ongoing communication.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63A69E1-FDC4-4612-85E0-7ED10FFD82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82600" y="3924300"/>
            <a:ext cx="3352495" cy="3352495"/>
          </a:xfrm>
          <a:prstGeom prst="rect">
            <a:avLst/>
          </a:prstGeom>
        </p:spPr>
      </p:pic>
    </p:spTree>
    <p:extLst>
      <p:ext uri="{BB962C8B-B14F-4D97-AF65-F5344CB8AC3E}">
        <p14:creationId xmlns:p14="http://schemas.microsoft.com/office/powerpoint/2010/main" val="3831017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456177" y="2857500"/>
            <a:ext cx="11391900" cy="6186309"/>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Strong Password Policies: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Enforce strong password policies for</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all accounts.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Use password managers to generate and store complex passwords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Enable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multi-factor authentication (MFA)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for added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Regular Software Updates: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Set up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automatic updates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for operating systems and software.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Apply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security patches </a:t>
            </a:r>
            <a:r>
              <a:rPr lang="en-GB" sz="1800" dirty="0">
                <a:effectLst/>
                <a:latin typeface="Century Gothic" panose="020B0502020202020204" pitchFamily="34" charset="0"/>
                <a:ea typeface="Trebuchet MS" panose="020B0603020202020204" pitchFamily="34" charset="0"/>
                <a:cs typeface="Arial" panose="020B0604020202020204" pitchFamily="34" charset="0"/>
              </a:rPr>
              <a:t>promptly to address known vulnerabilities.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Firewall and Network Segmentation: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Install firewalls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to filter incoming and outgoing network traffic.</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Segment the network to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restrict access to sensitive systems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Endpoint Protection: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Install and update antivirus and antimalware software on all devices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Use endpoint detection and response (EDR)</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tools for real-time threat monitoring.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EFD7987-1A6D-4FE7-B011-19E2DCE7CC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49000" y="4000500"/>
            <a:ext cx="3657295" cy="3657295"/>
          </a:xfrm>
          <a:prstGeom prst="rect">
            <a:avLst/>
          </a:prstGeom>
        </p:spPr>
      </p:pic>
    </p:spTree>
    <p:extLst>
      <p:ext uri="{BB962C8B-B14F-4D97-AF65-F5344CB8AC3E}">
        <p14:creationId xmlns:p14="http://schemas.microsoft.com/office/powerpoint/2010/main" val="924378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Encryption: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Encrypt sensitive data</a:t>
            </a:r>
            <a:r>
              <a:rPr lang="en-GB" sz="1800" dirty="0">
                <a:effectLst/>
                <a:latin typeface="Century Gothic" panose="020B0502020202020204" pitchFamily="34" charset="0"/>
                <a:ea typeface="Trebuchet MS" panose="020B0603020202020204" pitchFamily="34" charset="0"/>
                <a:cs typeface="Arial" panose="020B0604020202020204" pitchFamily="34" charset="0"/>
              </a:rPr>
              <a:t> both during transmission and storage.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encryption for emails, databases, and files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Cyber Insurance: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Consider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purchasing cyber insurance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cover financial losses from cyber incidents.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User Access Controls: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Assign permissions based</a:t>
            </a:r>
            <a:r>
              <a:rPr lang="en-GB" sz="1800" dirty="0">
                <a:effectLst/>
                <a:latin typeface="Century Gothic" panose="020B0502020202020204" pitchFamily="34" charset="0"/>
                <a:ea typeface="Trebuchet MS" panose="020B0603020202020204" pitchFamily="34" charset="0"/>
                <a:cs typeface="Arial" panose="020B0604020202020204" pitchFamily="34" charset="0"/>
              </a:rPr>
              <a:t> on the principle of least privilege.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Regularly review and revoke unnecessary access rights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Patch Management: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a patch management process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ensure timely updates.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Test patches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before deployment to prevent system disruptions.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9FBD1D07-45FE-49B9-B8DD-DDC928E024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82600" y="3771900"/>
            <a:ext cx="3373801" cy="3373801"/>
          </a:xfrm>
          <a:prstGeom prst="rect">
            <a:avLst/>
          </a:prstGeom>
        </p:spPr>
      </p:pic>
    </p:spTree>
    <p:extLst>
      <p:ext uri="{BB962C8B-B14F-4D97-AF65-F5344CB8AC3E}">
        <p14:creationId xmlns:p14="http://schemas.microsoft.com/office/powerpoint/2010/main" val="207985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078313"/>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Security Awareness Programs: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Conduct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ongoing security awareness programs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educate employees.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Provide resources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like posters, newsletters, and training materials.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Cybersecurity Policies and Procedures: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Develop and document cybersecurity policies and procedures.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Clearly communicate these policies to all employees.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Integration of these measures requires commitment from leadership, ongoing employee training, and a proactive approach to cybersecurity. Regular assessment and adaptation are essential to address emerging threats and maintain a secure digital environment for rural MSMEs.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By implementing these cybersecurity fundamentals, rural MSMEs can transform digitally with confidence, knowing that their digital assets, customer data, and operations are secure against cyber threats.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CB8CB12-6182-47A3-A465-C9586E21C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8338" y="3771900"/>
            <a:ext cx="3962095" cy="3962095"/>
          </a:xfrm>
          <a:prstGeom prst="rect">
            <a:avLst/>
          </a:prstGeom>
        </p:spPr>
      </p:pic>
    </p:spTree>
    <p:extLst>
      <p:ext uri="{BB962C8B-B14F-4D97-AF65-F5344CB8AC3E}">
        <p14:creationId xmlns:p14="http://schemas.microsoft.com/office/powerpoint/2010/main" val="2461339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Data Protection measures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6463308"/>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Data protection is a key concept for all MSMEs being them rural or urban to safeguard sensitive business and customer information.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Apart from the general cybersecurity measures that we have mentioned so far, there is a series of specific data protection measures that rural MSMEs should implement to strengthen their data protection efforts, such as: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Classification: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Classify data based on its sensitivity and importance.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Apply appropriate security measures based on data classification.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Implement Encryption: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Encrypt sensitive data both at rest and during transmission.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Use encryption tools to protect customer information and business secrets.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Access Controls: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role-based access controls (RBAC) to restrict data access.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Grant access only to authorized personnel based on their job roles.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2594CD13-7F2C-4FAB-BF48-912DB1D9AB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20600" y="4076700"/>
            <a:ext cx="3733495" cy="3733495"/>
          </a:xfrm>
          <a:prstGeom prst="rect">
            <a:avLst/>
          </a:prstGeom>
        </p:spPr>
      </p:pic>
    </p:spTree>
    <p:extLst>
      <p:ext uri="{BB962C8B-B14F-4D97-AF65-F5344CB8AC3E}">
        <p14:creationId xmlns:p14="http://schemas.microsoft.com/office/powerpoint/2010/main" val="53543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Data Protection measures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Regular Data Backups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Regularly back up critical data to secure offsite locations.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Test data restoration to ensure backups are viable in case of data loss.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Data Disposal:</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Develop procedures for securely disposing of old hardware and storage devices.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Use data wiping tools to ensure data cannot be recovered.</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User Training: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Educate employees about the importance of data protection.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Train them on secure data handling practices, such as not sharing passwords.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Security Policies: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Develop data protection and privacy policies.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Clearly communicate these policies to all employees.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8107D20C-ECF2-45FB-AFBE-C400022406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60979" y="3619500"/>
            <a:ext cx="3809695" cy="3809695"/>
          </a:xfrm>
          <a:prstGeom prst="rect">
            <a:avLst/>
          </a:prstGeom>
        </p:spPr>
      </p:pic>
    </p:spTree>
    <p:extLst>
      <p:ext uri="{BB962C8B-B14F-4D97-AF65-F5344CB8AC3E}">
        <p14:creationId xmlns:p14="http://schemas.microsoft.com/office/powerpoint/2010/main" val="113118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Data Protection measures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Minimization: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Collect and retain only the data necessary for business operations.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Delete outdated or unnecessary data.</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Employee Accountability: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Hold employees accountable for adhering to data protection policies.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consequences for violating data protection rules.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Monitoring and Logging: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Implement monitoring tools to track data access and usage.</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Maintain logs for auditing and incident investigations.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Remote Work:</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Provide guidelines for securing data when working remotely.</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Encourage the use of virtual private networks (VPNs) for secure connections.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713B5818-40F6-480F-A24E-117E9033D4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30445" y="3467100"/>
            <a:ext cx="4038941" cy="4038941"/>
          </a:xfrm>
          <a:prstGeom prst="rect">
            <a:avLst/>
          </a:prstGeom>
        </p:spPr>
      </p:pic>
    </p:spTree>
    <p:extLst>
      <p:ext uri="{BB962C8B-B14F-4D97-AF65-F5344CB8AC3E}">
        <p14:creationId xmlns:p14="http://schemas.microsoft.com/office/powerpoint/2010/main" val="237087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1433945" y="3587406"/>
            <a:ext cx="10040186" cy="523220"/>
          </a:xfrm>
          <a:prstGeom prst="rect">
            <a:avLst/>
          </a:prstGeom>
          <a:noFill/>
        </p:spPr>
        <p:txBody>
          <a:bodyPr wrap="square" rtlCol="0">
            <a:spAutoFit/>
          </a:bodyPr>
          <a:lstStyle/>
          <a:p>
            <a:r>
              <a:rPr lang="es-ES" sz="28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At the end of this module, you will be able to:</a:t>
            </a:r>
          </a:p>
        </p:txBody>
      </p:sp>
      <p:sp>
        <p:nvSpPr>
          <p:cNvPr id="6" name="CuadroTexto 5">
            <a:extLst>
              <a:ext uri="{FF2B5EF4-FFF2-40B4-BE49-F238E27FC236}">
                <a16:creationId xmlns:a16="http://schemas.microsoft.com/office/drawing/2014/main" id="{F96592D9-B145-037C-BE20-419D6767C7BC}"/>
              </a:ext>
            </a:extLst>
          </p:cNvPr>
          <p:cNvSpPr txBox="1"/>
          <p:nvPr/>
        </p:nvSpPr>
        <p:spPr>
          <a:xfrm>
            <a:off x="1399309" y="4134871"/>
            <a:ext cx="13563600" cy="3693319"/>
          </a:xfrm>
          <a:prstGeom prst="rect">
            <a:avLst/>
          </a:prstGeom>
          <a:noFill/>
        </p:spPr>
        <p:txBody>
          <a:bodyPr wrap="square" rtlCol="0">
            <a:spAutoFit/>
          </a:bodyPr>
          <a:lstStyle/>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Have a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comprehensive understanding of cybersecurity</a:t>
            </a:r>
            <a:r>
              <a:rPr lang="en-GB" sz="1800" dirty="0">
                <a:effectLst/>
                <a:latin typeface="Century Gothic" panose="020B0502020202020204" pitchFamily="34" charset="0"/>
                <a:ea typeface="Trebuchet MS" panose="020B0603020202020204" pitchFamily="34" charset="0"/>
                <a:cs typeface="Arial" panose="020B0604020202020204" pitchFamily="34" charset="0"/>
              </a:rPr>
              <a:t> essentials tailored to rural micro-enterprises.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Identify and mitigate common cyber threats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reducing the risk of falling victim to cyberattacks.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Have the capacity to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secure business and customer data</a:t>
            </a:r>
            <a:r>
              <a:rPr lang="en-GB" sz="1800" dirty="0">
                <a:effectLst/>
                <a:latin typeface="Century Gothic" panose="020B0502020202020204" pitchFamily="34" charset="0"/>
                <a:ea typeface="Trebuchet MS" panose="020B0603020202020204" pitchFamily="34" charset="0"/>
                <a:cs typeface="Arial" panose="020B0604020202020204" pitchFamily="34" charset="0"/>
              </a:rPr>
              <a:t>, fostering trust and reputation.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Incorporate cybersecurity measures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into their digital transformation journey.</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Reduce Cybersecurity Risks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by fostering a proactive cybersecurity approach.</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Establish a culture of security awareness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among their employees to collectively safeguard digital assets.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Promote Remote Work Security</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maintain cybersecurity while enabling remote work arrangements.</a:t>
            </a:r>
            <a:r>
              <a:rPr lang="en-GB" sz="1800" dirty="0">
                <a:effectLst/>
                <a:latin typeface="Trebuchet MS" panose="020B0603020202020204" pitchFamily="34" charset="0"/>
                <a:ea typeface="Trebuchet MS" panose="020B0603020202020204" pitchFamily="34" charset="0"/>
                <a:cs typeface="Arial" panose="020B0604020202020204" pitchFamily="34" charset="0"/>
              </a:rPr>
              <a:t> </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Apply data protection strategies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including encryption, access controls, and secure data storage to safeguard sensitive business and customer information.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Assess cybersecurity risks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understand potential consequences of cyber incidents, and make informed decisions to mitigate those risks.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Evaluate existing security measures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and controls within the micro-enterprise, identifying areas for improvement and enhancement.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Objectives and Goals</a:t>
            </a:r>
          </a:p>
        </p:txBody>
      </p:sp>
    </p:spTree>
    <p:extLst>
      <p:ext uri="{BB962C8B-B14F-4D97-AF65-F5344CB8AC3E}">
        <p14:creationId xmlns:p14="http://schemas.microsoft.com/office/powerpoint/2010/main" val="338302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2.1. Data Protection measures for rural MSMEs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3970318"/>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Retention Policies: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Establish policies for how long different types of data should be retained.</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Delete data that is no longer needed.</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Continuous Improvement: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Regularly review and update data protection measures based on emerging threats.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Stay informed about best practices and new technologies.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By implementing these measures, rural MSMEs can significantly enhance their data protection efforts, minimizing the risk of data breaches and ensuring the trust of their customers and partners.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BB3D40DB-D1DA-4E47-ABC9-E74076E179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21005" y="3390900"/>
            <a:ext cx="3733495" cy="3733495"/>
          </a:xfrm>
          <a:prstGeom prst="rect">
            <a:avLst/>
          </a:prstGeom>
        </p:spPr>
      </p:pic>
    </p:spTree>
    <p:extLst>
      <p:ext uri="{BB962C8B-B14F-4D97-AF65-F5344CB8AC3E}">
        <p14:creationId xmlns:p14="http://schemas.microsoft.com/office/powerpoint/2010/main" val="30438725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In today's evolving work landscape, where remote work has become a prevalent practice, it's imperative for rural Micro, Small, and Medium Enterprises (MSMEs) to prioritize cybersecurity.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This is crucial not only for maintaining the integrity of their operations but also for safeguarding sensitive information while their employees operate outside the conventional office environment.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Let's delve into the essential remote work cybersecurity guidelines that these rural businesses should consider adopting: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 Use Secure Connections: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In this era of digital connectivity,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emphasizing the use of virtual private networks (VPNs)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is vital. VPNs provide a secure tunnel for data transmission over the internet, effectively encrypting the information being exchanged. Encouraging employees to use VPNs while accessing corporate systems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adds an extra layer of protection</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against potential cyber threats.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2. Multi-Factor Authentication (MFA):</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An additional layer of security can be established through the implementation of Multi-Factor Authentication (MFA). This approach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ensures that accessing sensitive corporate accounts requires multiple forms of verification,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such as a password and a unique code sent to the user's mobile device. This simple but effective measure reduces the risk of unauthorized access.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EA30A5DC-FFB3-408E-8F95-7F241109C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848100"/>
            <a:ext cx="3657941" cy="3657941"/>
          </a:xfrm>
          <a:prstGeom prst="rect">
            <a:avLst/>
          </a:prstGeom>
        </p:spPr>
      </p:pic>
    </p:spTree>
    <p:extLst>
      <p:ext uri="{BB962C8B-B14F-4D97-AF65-F5344CB8AC3E}">
        <p14:creationId xmlns:p14="http://schemas.microsoft.com/office/powerpoint/2010/main" val="3923472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3. Secure Device Usage: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Supplying employees with company-issued devices equipped with up-to-date security software is a foundational step. This ensures that all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devices are consistently protected</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against emerging threats. Additionally, dis</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couraging the use of public computers or shared devices for work-related tasks prevents potential compromise of sensitive data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4. Regular Software Updates: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The importance of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regularly updating operating systems, applications, and security software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cannot be stressed enough. These updates typically include patches that address known vulnerabilities. Keeping software current guards against potential exploits by cybercriminals.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5. Secure Wi-Fi Connections: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Guiding employees to connect to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secure, password-protected Wi-Fi networks is vital</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This practice prevents unauthorized access to data while working remotely. Simultaneously, steering clear of open public Wi-Fi networks for work tasks minimizes exposure to potential attacks.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6. Strong Passwords: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Enforcing the usage of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strong, unique passwords for work-related accounts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is a fundamental practice. This prevents brute-force attacks and unauthorized access attempts. Discouraging password sharing and reuse across various accounts further enhances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FCFDC078-6B89-4724-B689-E492960D42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63600" y="3695700"/>
            <a:ext cx="3657295" cy="3657295"/>
          </a:xfrm>
          <a:prstGeom prst="rect">
            <a:avLst/>
          </a:prstGeom>
        </p:spPr>
      </p:pic>
    </p:spTree>
    <p:extLst>
      <p:ext uri="{BB962C8B-B14F-4D97-AF65-F5344CB8AC3E}">
        <p14:creationId xmlns:p14="http://schemas.microsoft.com/office/powerpoint/2010/main" val="32161138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7. Data Encryption: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Underlining the significance of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encrypting sensitive data both during transmission and storage is pivotal.</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Encryption transforms data into unreadable code, rendering it useless to anyone who may intercept it. Encouraging the use of encrypted communication tools for confidential conversations fortifies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8. Phishing Awareness: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Educating employees about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recognizing phishing emails and other social engineering attacks is a proactive measure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Highlighting the risks associated with clicking on suspicious links or downloading attachments from unfamiliar sources can prevent potential breaches.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9. Secure File Sharing</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Suggesting the use of company-approved file-sharing tools equipped with robust encryption and access controls ensures that sensitive files are exchanged securely</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Conversely,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discouraging the sharing of confidential files through personal email or cloud services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helps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prevent data leaks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10. Physical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Emphasizing the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need to secure work devices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when not in use and keeping work-related materials out of sight from unauthorized individuals mitigates physical security risks. This is especially relevant for remote workers who operate in diverse environments.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051F80D8-F04C-4804-85A9-1D0EAA5DC7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11200" y="3200400"/>
            <a:ext cx="3886200" cy="3886200"/>
          </a:xfrm>
          <a:prstGeom prst="rect">
            <a:avLst/>
          </a:prstGeom>
        </p:spPr>
      </p:pic>
    </p:spTree>
    <p:extLst>
      <p:ext uri="{BB962C8B-B14F-4D97-AF65-F5344CB8AC3E}">
        <p14:creationId xmlns:p14="http://schemas.microsoft.com/office/powerpoint/2010/main" val="1029770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632311"/>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11. Data Backup:</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Educating employees about the importance of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regularly backing up work data</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to a secure location is a prudent practice. This prepares businesses to quickly recover in the event of data loss due to cyber incidents or other unforeseen events.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12. Secure Video Conferencing: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Selecting video conferencing platforms that employ end-to-end encryption ensures that discussions remain confidential. Implementing security features such as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meeting passwords and waiting rooms adds an extra layer of control </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over who can access these virtual meetings.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13. Use Official Communication Channels: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Promoting the use of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company-approved communication tools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for work-related discussions establishes a controlled environment for sharing information. Discouraging the discussion of sensitive matters on personal messaging platforms minimizes the risk of data exposure.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14. Remote Desktop Protocol (RDP) 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If Remote Desktop Protocol (RDP) is employed, it's essential to secure it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with strong passwords and access controls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Using a VPN in conjunction with RDP adds an additional layer of protection against unauthorized access.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422B9636-DA2D-47D3-972A-64A08B0048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4805" y="3467100"/>
            <a:ext cx="3809695" cy="3809695"/>
          </a:xfrm>
          <a:prstGeom prst="rect">
            <a:avLst/>
          </a:prstGeom>
        </p:spPr>
      </p:pic>
    </p:spTree>
    <p:extLst>
      <p:ext uri="{BB962C8B-B14F-4D97-AF65-F5344CB8AC3E}">
        <p14:creationId xmlns:p14="http://schemas.microsoft.com/office/powerpoint/2010/main" val="2652935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909310"/>
          </a:xfrm>
          <a:prstGeom prst="rect">
            <a:avLst/>
          </a:prstGeom>
          <a:noFill/>
        </p:spPr>
        <p:txBody>
          <a:bodyPr wrap="square">
            <a:spAutoFit/>
          </a:bodyPr>
          <a:lstStyle/>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15. Security Training: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Conducting regular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cybersecurity training sessions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keeps employees well-informed about evolving threats and best practices. This empowers them to make informed decisions and enhances the overall security posture of the organization.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16. Incident Reporting: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Establishing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clear procedures for reporting cybersecurity incidents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or suspicious activities ensures that any potential breaches are promptly addressed. Employees should be aware of whom to contact in the event of a security breach.</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17. Remote Work Policy: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Developing and communicating a comprehensive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remote work policy that outlines security expectations and guidelines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provides employees with a clear understanding of their responsibilities. This fosters a secure remote work environment.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18. Continuous Monitoring: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Implementing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monitoring tools that can detect and respond to security incidents in real-time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is crucial. Regularly reviewing remote access logs for unauthorized activities enables proactive threat detection and mitigation.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37020FDA-F3A4-4F98-8DEA-0A390FF3D2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73405" y="3695700"/>
            <a:ext cx="3581095" cy="3581095"/>
          </a:xfrm>
          <a:prstGeom prst="rect">
            <a:avLst/>
          </a:prstGeom>
        </p:spPr>
      </p:pic>
    </p:spTree>
    <p:extLst>
      <p:ext uri="{BB962C8B-B14F-4D97-AF65-F5344CB8AC3E}">
        <p14:creationId xmlns:p14="http://schemas.microsoft.com/office/powerpoint/2010/main" val="42774137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2.2. Remote work cybersecurity guidelines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2 -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Best practices to protect personal data and privacy</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4247317"/>
          </a:xfrm>
          <a:prstGeom prst="rect">
            <a:avLst/>
          </a:prstGeom>
          <a:noFill/>
        </p:spPr>
        <p:txBody>
          <a:bodyPr wrap="square">
            <a:spAutoFit/>
          </a:bodyPr>
          <a:lstStyle/>
          <a:p>
            <a:pPr>
              <a:tabLst>
                <a:tab pos="1581150" algn="l"/>
              </a:tabLst>
            </a:pP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19. Regular Check-ins: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Maintaining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consistent communication with remote employees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serves multiple purposes. It not only addresses security concerns but also provides ongoing support, reinforcing a sense of connectivity even in remote work settings.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20. Compliance with Regulations: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Ensuring that remote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work practices align with pertinent data protection and privacy regulations is non-negotiable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Adhering to these regulations safeguards both the business and its clients' sensitive information.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a:tabLst>
                <a:tab pos="1581150" algn="l"/>
              </a:tabLst>
            </a:pP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By diligently adhering to these remote work cybersecurity guidelines, rural MSMEs can enable their employees to work remotely without compromising data security. These measures collectively contribute to minimizing the risk of cyber threats and maintaining a robust level of security, even in the context of a dispersed work environment.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3653FB90-5ADA-41FF-ACF6-12FDC95C4A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0" y="3543300"/>
            <a:ext cx="3504895" cy="3504895"/>
          </a:xfrm>
          <a:prstGeom prst="rect">
            <a:avLst/>
          </a:prstGeom>
        </p:spPr>
      </p:pic>
    </p:spTree>
    <p:extLst>
      <p:ext uri="{BB962C8B-B14F-4D97-AF65-F5344CB8AC3E}">
        <p14:creationId xmlns:p14="http://schemas.microsoft.com/office/powerpoint/2010/main" val="3727873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Summing up</a:t>
            </a:r>
          </a:p>
        </p:txBody>
      </p:sp>
      <p:graphicFrame>
        <p:nvGraphicFramePr>
          <p:cNvPr id="11" name="Marcador de contenido 7">
            <a:extLst>
              <a:ext uri="{FF2B5EF4-FFF2-40B4-BE49-F238E27FC236}">
                <a16:creationId xmlns:a16="http://schemas.microsoft.com/office/drawing/2014/main" id="{D386A990-52C7-0F55-9D8B-30CC1BB3A664}"/>
              </a:ext>
            </a:extLst>
          </p:cNvPr>
          <p:cNvGraphicFramePr>
            <a:graphicFrameLocks/>
          </p:cNvGraphicFramePr>
          <p:nvPr>
            <p:extLst>
              <p:ext uri="{D42A27DB-BD31-4B8C-83A1-F6EECF244321}">
                <p14:modId xmlns:p14="http://schemas.microsoft.com/office/powerpoint/2010/main" val="2055330651"/>
              </p:ext>
            </p:extLst>
          </p:nvPr>
        </p:nvGraphicFramePr>
        <p:xfrm>
          <a:off x="1053000" y="3771901"/>
          <a:ext cx="16396799" cy="51053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66095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1433945" y="2855275"/>
            <a:ext cx="9144000" cy="707886"/>
          </a:xfrm>
          <a:prstGeom prst="rect">
            <a:avLst/>
          </a:prstGeom>
          <a:noFill/>
        </p:spPr>
        <p:txBody>
          <a:bodyPr wrap="square">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Self-assessment questions</a:t>
            </a:r>
          </a:p>
        </p:txBody>
      </p:sp>
      <p:graphicFrame>
        <p:nvGraphicFramePr>
          <p:cNvPr id="3" name="Tabla 10">
            <a:extLst>
              <a:ext uri="{FF2B5EF4-FFF2-40B4-BE49-F238E27FC236}">
                <a16:creationId xmlns:a16="http://schemas.microsoft.com/office/drawing/2014/main" id="{5E363DD7-A912-299B-F393-910068957039}"/>
              </a:ext>
            </a:extLst>
          </p:cNvPr>
          <p:cNvGraphicFramePr>
            <a:graphicFrameLocks/>
          </p:cNvGraphicFramePr>
          <p:nvPr>
            <p:extLst>
              <p:ext uri="{D42A27DB-BD31-4B8C-83A1-F6EECF244321}">
                <p14:modId xmlns:p14="http://schemas.microsoft.com/office/powerpoint/2010/main" val="1293022824"/>
              </p:ext>
            </p:extLst>
          </p:nvPr>
        </p:nvGraphicFramePr>
        <p:xfrm>
          <a:off x="1046128" y="3771900"/>
          <a:ext cx="16625400" cy="5060815"/>
        </p:xfrm>
        <a:graphic>
          <a:graphicData uri="http://schemas.openxmlformats.org/drawingml/2006/table">
            <a:tbl>
              <a:tblPr firstRow="1" bandRow="1">
                <a:tableStyleId>{21E4AEA4-8DFA-4A89-87EB-49C32662AFE0}</a:tableStyleId>
              </a:tblPr>
              <a:tblGrid>
                <a:gridCol w="2770900">
                  <a:extLst>
                    <a:ext uri="{9D8B030D-6E8A-4147-A177-3AD203B41FA5}">
                      <a16:colId xmlns:a16="http://schemas.microsoft.com/office/drawing/2014/main" val="2601891750"/>
                    </a:ext>
                  </a:extLst>
                </a:gridCol>
                <a:gridCol w="2770900">
                  <a:extLst>
                    <a:ext uri="{9D8B030D-6E8A-4147-A177-3AD203B41FA5}">
                      <a16:colId xmlns:a16="http://schemas.microsoft.com/office/drawing/2014/main" val="3559158159"/>
                    </a:ext>
                  </a:extLst>
                </a:gridCol>
                <a:gridCol w="2770900">
                  <a:extLst>
                    <a:ext uri="{9D8B030D-6E8A-4147-A177-3AD203B41FA5}">
                      <a16:colId xmlns:a16="http://schemas.microsoft.com/office/drawing/2014/main" val="1947302738"/>
                    </a:ext>
                  </a:extLst>
                </a:gridCol>
                <a:gridCol w="2770900">
                  <a:extLst>
                    <a:ext uri="{9D8B030D-6E8A-4147-A177-3AD203B41FA5}">
                      <a16:colId xmlns:a16="http://schemas.microsoft.com/office/drawing/2014/main" val="3283798389"/>
                    </a:ext>
                  </a:extLst>
                </a:gridCol>
                <a:gridCol w="2770900">
                  <a:extLst>
                    <a:ext uri="{9D8B030D-6E8A-4147-A177-3AD203B41FA5}">
                      <a16:colId xmlns:a16="http://schemas.microsoft.com/office/drawing/2014/main" val="2128591119"/>
                    </a:ext>
                  </a:extLst>
                </a:gridCol>
                <a:gridCol w="2770900">
                  <a:extLst>
                    <a:ext uri="{9D8B030D-6E8A-4147-A177-3AD203B41FA5}">
                      <a16:colId xmlns:a16="http://schemas.microsoft.com/office/drawing/2014/main" val="3651812035"/>
                    </a:ext>
                  </a:extLst>
                </a:gridCol>
              </a:tblGrid>
              <a:tr h="1306458">
                <a:tc>
                  <a:txBody>
                    <a:bodyPr/>
                    <a:lstStyle/>
                    <a:p>
                      <a:r>
                        <a:rPr lang="en-GB" sz="1800" b="1" kern="1200" dirty="0">
                          <a:solidFill>
                            <a:schemeClr val="lt1"/>
                          </a:solidFill>
                          <a:effectLst/>
                          <a:latin typeface="+mn-lt"/>
                          <a:ea typeface="+mn-ea"/>
                          <a:cs typeface="+mn-cs"/>
                        </a:rPr>
                        <a:t>What type of cyber attack involves attackers sending deceptive emails to trick employees into revealing sensitive information?</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Which type of cyber attack involves encrypting files and demanding payment for the decryption key?</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What is the primary purpose of conducting a risk assessment in cybersecurity?</a:t>
                      </a:r>
                      <a:endParaRPr lang="es-ES" sz="1800" b="1" kern="1200" dirty="0">
                        <a:solidFill>
                          <a:schemeClr val="lt1"/>
                        </a:solidFill>
                        <a:effectLst/>
                        <a:latin typeface="+mn-lt"/>
                        <a:ea typeface="+mn-ea"/>
                        <a:cs typeface="+mn-cs"/>
                      </a:endParaRPr>
                    </a:p>
                    <a:p>
                      <a:endParaRPr lang="es-ES" sz="2000" dirty="0"/>
                    </a:p>
                  </a:txBody>
                  <a:tcPr/>
                </a:tc>
                <a:tc>
                  <a:txBody>
                    <a:bodyPr/>
                    <a:lstStyle/>
                    <a:p>
                      <a:r>
                        <a:rPr lang="en-GB" sz="1800" b="1" kern="1200" dirty="0">
                          <a:solidFill>
                            <a:schemeClr val="lt1"/>
                          </a:solidFill>
                          <a:effectLst/>
                          <a:latin typeface="+mn-lt"/>
                          <a:ea typeface="+mn-ea"/>
                          <a:cs typeface="+mn-cs"/>
                        </a:rPr>
                        <a:t>What is the purpose of classifying data based on its sensitivity and importance?</a:t>
                      </a:r>
                      <a:endParaRPr lang="es-ES" sz="1800" b="1" kern="1200" dirty="0">
                        <a:solidFill>
                          <a:schemeClr val="lt1"/>
                        </a:solidFill>
                        <a:effectLst/>
                        <a:latin typeface="+mn-lt"/>
                        <a:ea typeface="+mn-ea"/>
                        <a:cs typeface="+mn-cs"/>
                      </a:endParaRPr>
                    </a:p>
                    <a:p>
                      <a:endParaRPr lang="es-ES" sz="2000" dirty="0"/>
                    </a:p>
                  </a:txBody>
                  <a:tcPr/>
                </a:tc>
                <a:tc>
                  <a:txBody>
                    <a:bodyPr/>
                    <a:lstStyle/>
                    <a:p>
                      <a:r>
                        <a:rPr lang="en-GB" sz="1800" b="1" kern="1200" dirty="0">
                          <a:solidFill>
                            <a:schemeClr val="lt1"/>
                          </a:solidFill>
                          <a:effectLst/>
                          <a:latin typeface="+mn-lt"/>
                          <a:ea typeface="+mn-ea"/>
                          <a:cs typeface="+mn-cs"/>
                        </a:rPr>
                        <a:t>What is the purpose of regularly backing up critical data?</a:t>
                      </a:r>
                      <a:endParaRPr lang="es-ES" sz="1800" b="1" kern="1200" dirty="0">
                        <a:solidFill>
                          <a:schemeClr val="lt1"/>
                        </a:solidFill>
                        <a:effectLst/>
                        <a:latin typeface="+mn-lt"/>
                        <a:ea typeface="+mn-ea"/>
                        <a:cs typeface="+mn-cs"/>
                      </a:endParaRPr>
                    </a:p>
                  </a:txBody>
                  <a:tcPr/>
                </a:tc>
                <a:tc>
                  <a:txBody>
                    <a:bodyPr/>
                    <a:lstStyle/>
                    <a:p>
                      <a:r>
                        <a:rPr lang="en-GB" sz="1800" b="1" kern="1200" dirty="0">
                          <a:solidFill>
                            <a:schemeClr val="lt1"/>
                          </a:solidFill>
                          <a:effectLst/>
                          <a:latin typeface="+mn-lt"/>
                          <a:ea typeface="+mn-ea"/>
                          <a:cs typeface="+mn-cs"/>
                        </a:rPr>
                        <a:t>How does a Virtual Private Network (VPN) enhance remote work security?</a:t>
                      </a:r>
                      <a:endParaRPr lang="es-ES" sz="1800" b="1" kern="1200" dirty="0">
                        <a:solidFill>
                          <a:schemeClr val="lt1"/>
                        </a:solidFill>
                        <a:effectLst/>
                        <a:latin typeface="+mn-lt"/>
                        <a:ea typeface="+mn-ea"/>
                        <a:cs typeface="+mn-cs"/>
                      </a:endParaRPr>
                    </a:p>
                  </a:txBody>
                  <a:tcPr/>
                </a:tc>
                <a:extLst>
                  <a:ext uri="{0D108BD9-81ED-4DB2-BD59-A6C34878D82A}">
                    <a16:rowId xmlns:a16="http://schemas.microsoft.com/office/drawing/2014/main" val="4178373252"/>
                  </a:ext>
                </a:extLst>
              </a:tr>
              <a:tr h="3567295">
                <a:tc>
                  <a:txBody>
                    <a:bodyPr/>
                    <a:lstStyle/>
                    <a:p>
                      <a:r>
                        <a:rPr lang="en-GB" sz="1800" kern="1200" dirty="0">
                          <a:solidFill>
                            <a:schemeClr val="dk1"/>
                          </a:solidFill>
                          <a:effectLst/>
                          <a:latin typeface="+mn-lt"/>
                          <a:ea typeface="+mn-ea"/>
                          <a:cs typeface="+mn-cs"/>
                        </a:rPr>
                        <a:t>a) Malware Infections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Ransomware Attacks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Insider Threats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d) Phishing Attacks</a:t>
                      </a:r>
                      <a:endParaRPr lang="es-ES" sz="1800" kern="1200" dirty="0">
                        <a:solidFill>
                          <a:schemeClr val="dk1"/>
                        </a:solidFill>
                        <a:effectLst/>
                        <a:latin typeface="+mn-lt"/>
                        <a:ea typeface="+mn-ea"/>
                        <a:cs typeface="+mn-cs"/>
                      </a:endParaRPr>
                    </a:p>
                  </a:txBody>
                  <a:tcPr/>
                </a:tc>
                <a:tc>
                  <a:txBody>
                    <a:bodyPr/>
                    <a:lstStyle/>
                    <a:p>
                      <a:r>
                        <a:rPr lang="en-GB" sz="1800" kern="1200" dirty="0">
                          <a:solidFill>
                            <a:schemeClr val="dk1"/>
                          </a:solidFill>
                          <a:effectLst/>
                          <a:latin typeface="+mn-lt"/>
                          <a:ea typeface="+mn-ea"/>
                          <a:cs typeface="+mn-cs"/>
                        </a:rPr>
                        <a:t>a) Phishing Attacks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Social Engineering</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Ransomware Attacks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Malware Infections</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To increase cyber threats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b) To identify potential cyber threats and vulnerabilities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To eliminate all cyber risks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To create new security vulnerabilities</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To make data easier to access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b) To apply appropriate security measures based on data classification</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c) To increase data retention policies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To eliminate data encryption needs</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To eliminate the need for data encryption</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To prevent software updates</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To ensure data can be restored in case of data loss</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To speed up network performance</a:t>
                      </a:r>
                      <a:endParaRPr lang="es-ES" sz="1800" kern="1200" dirty="0">
                        <a:solidFill>
                          <a:schemeClr val="dk1"/>
                        </a:solidFill>
                        <a:effectLst/>
                        <a:latin typeface="+mn-lt"/>
                        <a:ea typeface="+mn-ea"/>
                        <a:cs typeface="+mn-cs"/>
                      </a:endParaRPr>
                    </a:p>
                    <a:p>
                      <a:endParaRPr lang="es-ES" sz="2000" dirty="0"/>
                    </a:p>
                  </a:txBody>
                  <a:tcPr/>
                </a:tc>
                <a:tc>
                  <a:txBody>
                    <a:bodyPr/>
                    <a:lstStyle/>
                    <a:p>
                      <a:r>
                        <a:rPr lang="en-GB" sz="1800" kern="1200" dirty="0">
                          <a:solidFill>
                            <a:schemeClr val="dk1"/>
                          </a:solidFill>
                          <a:effectLst/>
                          <a:latin typeface="+mn-lt"/>
                          <a:ea typeface="+mn-ea"/>
                          <a:cs typeface="+mn-cs"/>
                        </a:rPr>
                        <a:t>a) It increases data sharing</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b) It eliminates the need for multi-factor authentication</a:t>
                      </a:r>
                      <a:endParaRPr lang="es-ES" sz="1800" kern="1200" dirty="0">
                        <a:solidFill>
                          <a:schemeClr val="dk1"/>
                        </a:solidFill>
                        <a:effectLst/>
                        <a:latin typeface="+mn-lt"/>
                        <a:ea typeface="+mn-ea"/>
                        <a:cs typeface="+mn-cs"/>
                      </a:endParaRPr>
                    </a:p>
                    <a:p>
                      <a:r>
                        <a:rPr lang="en-GB" sz="1800" b="1" kern="1200" dirty="0">
                          <a:solidFill>
                            <a:schemeClr val="dk1"/>
                          </a:solidFill>
                          <a:effectLst/>
                          <a:latin typeface="+mn-lt"/>
                          <a:ea typeface="+mn-ea"/>
                          <a:cs typeface="+mn-cs"/>
                        </a:rPr>
                        <a:t>c) It provides a secure tunnel for data transmission</a:t>
                      </a:r>
                      <a:endParaRPr lang="es-ES"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d) It encourages open public Wi-Fi network usage</a:t>
                      </a:r>
                      <a:endParaRPr lang="es-ES" sz="1800" kern="1200" dirty="0">
                        <a:solidFill>
                          <a:schemeClr val="dk1"/>
                        </a:solidFill>
                        <a:effectLst/>
                        <a:latin typeface="+mn-lt"/>
                        <a:ea typeface="+mn-ea"/>
                        <a:cs typeface="+mn-cs"/>
                      </a:endParaRPr>
                    </a:p>
                  </a:txBody>
                  <a:tcPr/>
                </a:tc>
                <a:extLst>
                  <a:ext uri="{0D108BD9-81ED-4DB2-BD59-A6C34878D82A}">
                    <a16:rowId xmlns:a16="http://schemas.microsoft.com/office/drawing/2014/main" val="232408843"/>
                  </a:ext>
                </a:extLst>
              </a:tr>
            </a:tbl>
          </a:graphicData>
        </a:graphic>
      </p:graphicFrame>
    </p:spTree>
    <p:extLst>
      <p:ext uri="{BB962C8B-B14F-4D97-AF65-F5344CB8AC3E}">
        <p14:creationId xmlns:p14="http://schemas.microsoft.com/office/powerpoint/2010/main" val="40887867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D59F9E6D-37B9-D677-B302-6B4692430D8B}"/>
              </a:ext>
            </a:extLst>
          </p:cNvPr>
          <p:cNvSpPr txBox="1"/>
          <p:nvPr/>
        </p:nvSpPr>
        <p:spPr>
          <a:xfrm>
            <a:off x="2133600" y="6057900"/>
            <a:ext cx="14249400" cy="1938992"/>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lang="en-US" sz="8000" b="1" spc="-114"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Thank </a:t>
            </a:r>
            <a:r>
              <a:rPr lang="en-US" sz="8000" b="1" spc="-114">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you! </a:t>
            </a:r>
          </a:p>
          <a:p>
            <a:pPr algn="ctr">
              <a:spcBef>
                <a:spcPts val="5"/>
              </a:spcBef>
              <a:tabLst>
                <a:tab pos="1205230" algn="l"/>
                <a:tab pos="1926589" algn="l"/>
                <a:tab pos="2915920" algn="l"/>
                <a:tab pos="3444875" algn="l"/>
                <a:tab pos="4383405" algn="l"/>
                <a:tab pos="6796405" algn="l"/>
              </a:tabLst>
              <a:defRPr/>
            </a:pPr>
            <a:r>
              <a:rPr lang="es-ES" sz="4000" b="1">
                <a:latin typeface="Microsoft Sans Serif" panose="020B0604020202020204" pitchFamily="34" charset="0"/>
                <a:ea typeface="Microsoft Sans Serif" panose="020B0604020202020204" pitchFamily="34" charset="0"/>
                <a:cs typeface="Microsoft Sans Serif" panose="020B0604020202020204" pitchFamily="34" charset="0"/>
              </a:rPr>
              <a:t>Continue your training path at </a:t>
            </a:r>
            <a:r>
              <a:rPr lang="es-ES"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hlinkClick r:id="rId2">
                  <a:extLst>
                    <a:ext uri="{A12FA001-AC4F-418D-AE19-62706E023703}">
                      <ahyp:hlinkClr xmlns:ahyp="http://schemas.microsoft.com/office/drawing/2018/hyperlinkcolor" val="tx"/>
                    </a:ext>
                  </a:extLst>
                </a:hlinkClick>
              </a:rPr>
              <a:t>https://www.digitalmicro2.eu/</a:t>
            </a:r>
            <a:r>
              <a:rPr lang="es-ES" sz="4000" b="1">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US" sz="40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63817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EF19F49C-3670-C73E-FDDD-54763C807290}"/>
              </a:ext>
            </a:extLst>
          </p:cNvPr>
          <p:cNvSpPr txBox="1"/>
          <p:nvPr/>
        </p:nvSpPr>
        <p:spPr>
          <a:xfrm>
            <a:off x="1371600" y="2858511"/>
            <a:ext cx="2743200" cy="707886"/>
          </a:xfrm>
          <a:prstGeom prst="rect">
            <a:avLst/>
          </a:prstGeom>
          <a:noFill/>
        </p:spPr>
        <p:txBody>
          <a:bodyPr wrap="square" rtlCol="0">
            <a:spAutoFit/>
          </a:bodyPr>
          <a:lstStyle/>
          <a:p>
            <a:r>
              <a:rPr lang="es-ES" sz="4000" b="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Index</a:t>
            </a:r>
            <a:endParaRPr lang="es-ES" sz="40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FC64073F-97D5-77DA-0FD1-F534E0F9DF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734403" y="2933700"/>
            <a:ext cx="637197" cy="629899"/>
          </a:xfrm>
          <a:prstGeom prst="rect">
            <a:avLst/>
          </a:prstGeom>
        </p:spPr>
      </p:pic>
      <p:graphicFrame>
        <p:nvGraphicFramePr>
          <p:cNvPr id="8" name="Marcador de contenido 11">
            <a:extLst>
              <a:ext uri="{FF2B5EF4-FFF2-40B4-BE49-F238E27FC236}">
                <a16:creationId xmlns:a16="http://schemas.microsoft.com/office/drawing/2014/main" id="{94D7209E-92FF-B48B-E15E-41DFFC8B7713}"/>
              </a:ext>
            </a:extLst>
          </p:cNvPr>
          <p:cNvGraphicFramePr>
            <a:graphicFrameLocks noGrp="1"/>
          </p:cNvGraphicFramePr>
          <p:nvPr>
            <p:ph sz="half" idx="1"/>
            <p:extLst>
              <p:ext uri="{D42A27DB-BD31-4B8C-83A1-F6EECF244321}">
                <p14:modId xmlns:p14="http://schemas.microsoft.com/office/powerpoint/2010/main" val="2089139838"/>
              </p:ext>
            </p:extLst>
          </p:nvPr>
        </p:nvGraphicFramePr>
        <p:xfrm>
          <a:off x="914400" y="3924300"/>
          <a:ext cx="16230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95006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Identifying cyber threats and risk</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762000" y="3009900"/>
            <a:ext cx="13030200" cy="6463308"/>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Cybersecurity fundamentals are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essential for ensuring a smooth digital transformation of rural MSMEs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Rural microenterprises, like any other businesses, are vulnerable to a range of cyber threats and risks. While their scale might be smaller, the potential impact can still be significant.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Here are the main cyber threats and risks that rural microenterprises should be aware of:</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Phishing Attacks: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Attackers send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deceptive emails to trick employees into revealing sensitive information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such as login credentials or financial data.</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Malware Infections: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Malicious software (malware) includes viruses, ransomware, and spyware that can infiltrate systems,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steal data, or lock files for ransom</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Ransomware Attacks: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Ransomware encrypts files and demands payment for the decryption key</a:t>
            </a:r>
            <a:r>
              <a:rPr lang="en-GB" sz="1800" dirty="0">
                <a:effectLst/>
                <a:latin typeface="Century Gothic" panose="020B0502020202020204" pitchFamily="34" charset="0"/>
                <a:ea typeface="Trebuchet MS" panose="020B0603020202020204" pitchFamily="34" charset="0"/>
                <a:cs typeface="Arial" panose="020B0604020202020204" pitchFamily="34" charset="0"/>
              </a:rPr>
              <a:t>, potentially causing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data loss or business disruptions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2" name="Imagen 11">
            <a:extLst>
              <a:ext uri="{FF2B5EF4-FFF2-40B4-BE49-F238E27FC236}">
                <a16:creationId xmlns:a16="http://schemas.microsoft.com/office/drawing/2014/main" id="{AF224D69-6928-402A-BD63-7E594BEBDF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65827" y="1671310"/>
            <a:ext cx="3671358" cy="3671358"/>
          </a:xfrm>
          <a:prstGeom prst="rect">
            <a:avLst/>
          </a:prstGeom>
        </p:spPr>
      </p:pic>
    </p:spTree>
    <p:extLst>
      <p:ext uri="{BB962C8B-B14F-4D97-AF65-F5344CB8AC3E}">
        <p14:creationId xmlns:p14="http://schemas.microsoft.com/office/powerpoint/2010/main" val="3948446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Identifying cyber threats and risk</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676400" y="2781300"/>
            <a:ext cx="12649352" cy="6463308"/>
          </a:xfrm>
          <a:prstGeom prst="rect">
            <a:avLst/>
          </a:prstGeom>
          <a:noFill/>
        </p:spPr>
        <p:txBody>
          <a:bodyPr wrap="square">
            <a:spAutoFit/>
          </a:bodyPr>
          <a:lstStyle/>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Social Engineering: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Manipulating employees through psychological tactics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divulge confidential information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or perform actions that compromise security.</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Insider Threats: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Unhappy employees or contractors with access to sensitive data can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intentionally or unintentionally compromise security</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Weak Passwords: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Insecure passwords make it easier for attackers to gain unauthorized access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systems and accounts.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Unpatched Software</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Failure to apply software updates and patches can leave systems vulnerable</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known security vulnerabilities.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Lack of Data Encryption:</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Unencrypted data can be intercepted during transmission</a:t>
            </a:r>
            <a:r>
              <a:rPr lang="en-GB" sz="1800" dirty="0">
                <a:effectLst/>
                <a:latin typeface="Century Gothic" panose="020B0502020202020204" pitchFamily="34" charset="0"/>
                <a:ea typeface="Trebuchet MS" panose="020B0603020202020204" pitchFamily="34" charset="0"/>
                <a:cs typeface="Arial" panose="020B0604020202020204" pitchFamily="34" charset="0"/>
              </a:rPr>
              <a:t>, exposing sensitive information.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13" name="Imagen 12">
            <a:extLst>
              <a:ext uri="{FF2B5EF4-FFF2-40B4-BE49-F238E27FC236}">
                <a16:creationId xmlns:a16="http://schemas.microsoft.com/office/drawing/2014/main" id="{C4828873-D198-4A35-ADA1-19EB606A9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7000" y="3848100"/>
            <a:ext cx="3217459" cy="3217459"/>
          </a:xfrm>
          <a:prstGeom prst="rect">
            <a:avLst/>
          </a:prstGeom>
        </p:spPr>
      </p:pic>
    </p:spTree>
    <p:extLst>
      <p:ext uri="{BB962C8B-B14F-4D97-AF65-F5344CB8AC3E}">
        <p14:creationId xmlns:p14="http://schemas.microsoft.com/office/powerpoint/2010/main" val="128708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Identifying cyber threats and risk</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3373100" cy="5909310"/>
          </a:xfrm>
          <a:prstGeom prst="rect">
            <a:avLst/>
          </a:prstGeom>
          <a:noFill/>
        </p:spPr>
        <p:txBody>
          <a:bodyPr wrap="square">
            <a:spAutoFit/>
          </a:bodyPr>
          <a:lstStyle/>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Insecure Wi-Fi Networks: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Unsecured Wi-Fi networks can be exploited by attackers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eavesdrop on communications or launch attacks.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Unauthorized Access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Insufficient access controls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can lead to unauthorized individuals gaining access to sensitive information or systems.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Physical Theft of Devices: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Theft or loss of devices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such as laptops or smartphones can result in data breaches if they contain sensitive information.</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Vendor and Third-Party Risks: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Cybersecurity weaknesses in third-party vendors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can lead to supply chain attacks affecting microenterprises.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Lack of Security Awareness: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Employees unaware of cybersecurity risks may inadvertently engage in risky online </a:t>
            </a:r>
            <a:r>
              <a:rPr lang="en-GB" sz="1800" dirty="0" err="1">
                <a:effectLst/>
                <a:latin typeface="Century Gothic" panose="020B0502020202020204" pitchFamily="34" charset="0"/>
                <a:ea typeface="Trebuchet MS" panose="020B0603020202020204" pitchFamily="34" charset="0"/>
                <a:cs typeface="Arial" panose="020B0604020202020204" pitchFamily="34" charset="0"/>
              </a:rPr>
              <a:t>behavior</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4" name="Imagen 3">
            <a:extLst>
              <a:ext uri="{FF2B5EF4-FFF2-40B4-BE49-F238E27FC236}">
                <a16:creationId xmlns:a16="http://schemas.microsoft.com/office/drawing/2014/main" id="{11CDC7E9-7C1C-428F-A676-62C2398497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065827" y="5337810"/>
            <a:ext cx="3581400" cy="3581400"/>
          </a:xfrm>
          <a:prstGeom prst="rect">
            <a:avLst/>
          </a:prstGeom>
        </p:spPr>
      </p:pic>
    </p:spTree>
    <p:extLst>
      <p:ext uri="{BB962C8B-B14F-4D97-AF65-F5344CB8AC3E}">
        <p14:creationId xmlns:p14="http://schemas.microsoft.com/office/powerpoint/2010/main" val="182756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Identifying cyber threats and risk</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5621000" cy="5909310"/>
          </a:xfrm>
          <a:prstGeom prst="rect">
            <a:avLst/>
          </a:prstGeom>
          <a:noFill/>
        </p:spPr>
        <p:txBody>
          <a:bodyPr wrap="square">
            <a:spAutoFit/>
          </a:bodyPr>
          <a:lstStyle/>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Data Breaches: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Exposure of customer or business data due to a breach</a:t>
            </a:r>
            <a:r>
              <a:rPr lang="en-GB" sz="1800" dirty="0">
                <a:effectLst/>
                <a:latin typeface="Century Gothic" panose="020B0502020202020204" pitchFamily="34" charset="0"/>
                <a:ea typeface="Trebuchet MS" panose="020B0603020202020204" pitchFamily="34" charset="0"/>
                <a:cs typeface="Arial" panose="020B0604020202020204" pitchFamily="34" charset="0"/>
              </a:rPr>
              <a:t> can lead to legal, financial, and reputational consequences.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Remote Work Vulnerabilities</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Remote work setups can introduce security vulnerabilities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if proper cybersecurity measures are not implemented.</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Lack of Backup and Recovery: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Failure to regularly back up data can result in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data loss during cyber incidents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Regulatory Non-Compliance:</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Failure to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comply with industry-specific regulations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can result in legal penalties.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Limited Resources for Cybersecurity: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Microenterprises may lack dedicated IT staff or budget for robust cybersecurity measures.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BC347723-25EF-4027-8F20-FC495DF3A7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411200" y="4762500"/>
            <a:ext cx="3886200" cy="3886200"/>
          </a:xfrm>
          <a:prstGeom prst="rect">
            <a:avLst/>
          </a:prstGeom>
        </p:spPr>
      </p:pic>
    </p:spTree>
    <p:extLst>
      <p:ext uri="{BB962C8B-B14F-4D97-AF65-F5344CB8AC3E}">
        <p14:creationId xmlns:p14="http://schemas.microsoft.com/office/powerpoint/2010/main" val="2941111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1.1.	Identifying cyber threats and risk</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3693319"/>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IoT Vulnerabilities: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b="1" dirty="0">
                <a:effectLst/>
                <a:latin typeface="Century Gothic" panose="020B0502020202020204" pitchFamily="34" charset="0"/>
                <a:ea typeface="Trebuchet MS" panose="020B0603020202020204" pitchFamily="34" charset="0"/>
                <a:cs typeface="Arial" panose="020B0604020202020204" pitchFamily="34" charset="0"/>
              </a:rPr>
              <a:t>Internet of Things (IoT)</a:t>
            </a:r>
            <a:r>
              <a:rPr lang="en-GB" sz="1800" dirty="0">
                <a:effectLst/>
                <a:latin typeface="Century Gothic" panose="020B0502020202020204" pitchFamily="34" charset="0"/>
                <a:ea typeface="Trebuchet MS" panose="020B0603020202020204" pitchFamily="34" charset="0"/>
                <a:cs typeface="Arial" panose="020B0604020202020204" pitchFamily="34" charset="0"/>
              </a:rPr>
              <a:t> devices can be compromised and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used as entry points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for attacks.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Social Media Threats: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Sharing too much information on social media platforms can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provide attackers with insights for crafting targeted attacks</a:t>
            </a:r>
            <a:r>
              <a:rPr lang="en-GB" sz="1800" dirty="0">
                <a:effectLst/>
                <a:latin typeface="Century Gothic" panose="020B0502020202020204" pitchFamily="34" charset="0"/>
                <a:ea typeface="Trebuchet MS" panose="020B0603020202020204" pitchFamily="34" charset="0"/>
                <a:cs typeface="Arial" panose="020B0604020202020204" pitchFamily="34" charset="0"/>
              </a:rPr>
              <a:t>.</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To mitigate these risks, rural microenterprises should invest in cybersecurity education, implement robust security measures, maintain up-to-date software, and prioritize a proactive approach to cybersecurity.</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6" name="Imagen 5">
            <a:extLst>
              <a:ext uri="{FF2B5EF4-FFF2-40B4-BE49-F238E27FC236}">
                <a16:creationId xmlns:a16="http://schemas.microsoft.com/office/drawing/2014/main" id="{ED7BF3D2-0EC0-4D00-A201-61343E1D0F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030200" y="3467100"/>
            <a:ext cx="4436091" cy="4436091"/>
          </a:xfrm>
          <a:prstGeom prst="rect">
            <a:avLst/>
          </a:prstGeom>
        </p:spPr>
      </p:pic>
    </p:spTree>
    <p:extLst>
      <p:ext uri="{BB962C8B-B14F-4D97-AF65-F5344CB8AC3E}">
        <p14:creationId xmlns:p14="http://schemas.microsoft.com/office/powerpoint/2010/main" val="2651448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18D2284-A8C0-0C85-B90C-39529AB65925}"/>
              </a:ext>
            </a:extLst>
          </p:cNvPr>
          <p:cNvSpPr txBox="1"/>
          <p:nvPr/>
        </p:nvSpPr>
        <p:spPr>
          <a:xfrm>
            <a:off x="5029200" y="1409700"/>
            <a:ext cx="10040186" cy="523220"/>
          </a:xfrm>
          <a:prstGeom prst="rect">
            <a:avLst/>
          </a:prstGeom>
          <a:noFill/>
        </p:spPr>
        <p:txBody>
          <a:bodyPr wrap="square" rtlCol="0">
            <a:spAutoFit/>
          </a:bodyPr>
          <a:lstStyle/>
          <a:p>
            <a:r>
              <a:rPr lang="en-U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rPr>
              <a:t>1.2. Integrating cybersecurity measures in business activities</a:t>
            </a:r>
            <a:endParaRPr lang="es-ES" sz="2800" b="1" dirty="0">
              <a:solidFill>
                <a:srgbClr val="0000FE"/>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pic>
        <p:nvPicPr>
          <p:cNvPr id="2" name="Imagen 1">
            <a:extLst>
              <a:ext uri="{FF2B5EF4-FFF2-40B4-BE49-F238E27FC236}">
                <a16:creationId xmlns:a16="http://schemas.microsoft.com/office/drawing/2014/main" id="{B26D8717-2E98-0F32-A6DA-79A193BEFE6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765" t="12159" r="62484" b="72462"/>
          <a:stretch/>
        </p:blipFill>
        <p:spPr>
          <a:xfrm>
            <a:off x="5244059" y="345125"/>
            <a:ext cx="637197" cy="629899"/>
          </a:xfrm>
          <a:prstGeom prst="rect">
            <a:avLst/>
          </a:prstGeom>
        </p:spPr>
      </p:pic>
      <p:sp>
        <p:nvSpPr>
          <p:cNvPr id="7" name="CuadroTexto 6">
            <a:extLst>
              <a:ext uri="{FF2B5EF4-FFF2-40B4-BE49-F238E27FC236}">
                <a16:creationId xmlns:a16="http://schemas.microsoft.com/office/drawing/2014/main" id="{99904CF2-CFEF-B0FB-792C-7428F4FC08A8}"/>
              </a:ext>
            </a:extLst>
          </p:cNvPr>
          <p:cNvSpPr txBox="1"/>
          <p:nvPr/>
        </p:nvSpPr>
        <p:spPr>
          <a:xfrm>
            <a:off x="5943600" y="266700"/>
            <a:ext cx="16244455" cy="584775"/>
          </a:xfrm>
          <a:prstGeom prst="rect">
            <a:avLst/>
          </a:prstGeom>
          <a:noFill/>
        </p:spPr>
        <p:txBody>
          <a:bodyPr wrap="square">
            <a:spAutoFit/>
          </a:bodyPr>
          <a:lstStyle/>
          <a:p>
            <a:r>
              <a:rPr lang="es-ES" sz="3200" b="1" dirty="0" err="1">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Unit</a:t>
            </a:r>
            <a:r>
              <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 1 - </a:t>
            </a:r>
            <a:r>
              <a:rPr lang="en-US" sz="24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Cybersecurity fundamentals for a smooth digital transformation of rural MSMEs</a:t>
            </a:r>
            <a:endParaRPr lang="es-ES" sz="3200" b="1"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8" name="CuadroTexto 7">
            <a:extLst>
              <a:ext uri="{FF2B5EF4-FFF2-40B4-BE49-F238E27FC236}">
                <a16:creationId xmlns:a16="http://schemas.microsoft.com/office/drawing/2014/main" id="{872DF256-CF19-4048-BA14-912F8C9A1084}"/>
              </a:ext>
            </a:extLst>
          </p:cNvPr>
          <p:cNvSpPr txBox="1"/>
          <p:nvPr/>
        </p:nvSpPr>
        <p:spPr>
          <a:xfrm>
            <a:off x="1333500" y="3009900"/>
            <a:ext cx="11391900" cy="5078313"/>
          </a:xfrm>
          <a:prstGeom prst="rect">
            <a:avLst/>
          </a:prstGeom>
          <a:noFill/>
        </p:spPr>
        <p:txBody>
          <a:bodyPr wrap="square">
            <a:spAutoFit/>
          </a:bodyPr>
          <a:lstStyle/>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Integrating cybersecurity measures into business activities for rural microenterprises (MSMEs) is crucial to protect their digital assets and operations.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In this sense, rural MSMEs should perform the following to protect their business from cyber threats: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Risk Assessment and Management:</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Conduct a comprehensive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risk assessment</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to identify potential cyber threats and vulnerabilities.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457200" indent="-2286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Develop a </a:t>
            </a:r>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risk management strategy</a:t>
            </a:r>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that outlines how to mitigate, transfer, or accept risks.</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b="1" dirty="0">
                <a:effectLst/>
                <a:latin typeface="Century Gothic" panose="020B0502020202020204" pitchFamily="34" charset="0"/>
                <a:ea typeface="Trebuchet MS" panose="020B0603020202020204" pitchFamily="34" charset="0"/>
                <a:cs typeface="Trebuchet MS" panose="020B0603020202020204" pitchFamily="34" charset="0"/>
              </a:rPr>
              <a:t>Security Awareness and Training:</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Provide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cybersecurity training</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all employees to help them recognize and respond to cyber threats.</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342900" lvl="0" indent="-342900">
              <a:buFont typeface="Century Gothic" panose="020B0502020202020204" pitchFamily="34" charset="0"/>
              <a:buChar char="-"/>
            </a:pPr>
            <a:r>
              <a:rPr lang="en-GB" sz="1800" dirty="0">
                <a:effectLst/>
                <a:latin typeface="Century Gothic" panose="020B0502020202020204" pitchFamily="34" charset="0"/>
                <a:ea typeface="Trebuchet MS" panose="020B0603020202020204" pitchFamily="34" charset="0"/>
                <a:cs typeface="Arial" panose="020B0604020202020204" pitchFamily="34" charset="0"/>
              </a:rPr>
              <a:t>Foster a culture of </a:t>
            </a:r>
            <a:r>
              <a:rPr lang="en-GB" sz="1800" b="1" dirty="0">
                <a:effectLst/>
                <a:latin typeface="Century Gothic" panose="020B0502020202020204" pitchFamily="34" charset="0"/>
                <a:ea typeface="Trebuchet MS" panose="020B0603020202020204" pitchFamily="34" charset="0"/>
                <a:cs typeface="Arial" panose="020B0604020202020204" pitchFamily="34" charset="0"/>
              </a:rPr>
              <a:t>security awareness</a:t>
            </a:r>
            <a:r>
              <a:rPr lang="en-GB" sz="1800" dirty="0">
                <a:effectLst/>
                <a:latin typeface="Century Gothic" panose="020B0502020202020204" pitchFamily="34" charset="0"/>
                <a:ea typeface="Trebuchet MS" panose="020B0603020202020204" pitchFamily="34" charset="0"/>
                <a:cs typeface="Arial" panose="020B0604020202020204" pitchFamily="34" charset="0"/>
              </a:rPr>
              <a:t> to ensure that security is everyone's responsibility.</a:t>
            </a:r>
            <a:endParaRPr lang="es-ES" sz="1800" dirty="0">
              <a:effectLst/>
              <a:latin typeface="Trebuchet MS" panose="020B0603020202020204" pitchFamily="34" charset="0"/>
              <a:ea typeface="Trebuchet MS" panose="020B0603020202020204" pitchFamily="34" charset="0"/>
              <a:cs typeface="Arial" panose="020B0604020202020204" pitchFamily="34" charset="0"/>
            </a:endParaRPr>
          </a:p>
          <a:p>
            <a:pPr marL="457200"/>
            <a:r>
              <a:rPr lang="en-GB" sz="1800" dirty="0">
                <a:effectLst/>
                <a:latin typeface="Century Gothic" panose="020B0502020202020204" pitchFamily="34" charset="0"/>
                <a:ea typeface="Trebuchet MS" panose="020B0603020202020204" pitchFamily="34" charset="0"/>
                <a:cs typeface="Trebuchet MS" panose="020B0603020202020204" pitchFamily="34" charset="0"/>
              </a:rPr>
              <a:t> </a:t>
            </a:r>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a:p>
            <a:endParaRPr lang="es-ES" sz="1800" dirty="0">
              <a:effectLst/>
              <a:latin typeface="Trebuchet MS" panose="020B0603020202020204" pitchFamily="34" charset="0"/>
              <a:ea typeface="Trebuchet MS" panose="020B0603020202020204" pitchFamily="34" charset="0"/>
              <a:cs typeface="Trebuchet MS" panose="020B0603020202020204" pitchFamily="34" charset="0"/>
            </a:endParaRPr>
          </a:p>
        </p:txBody>
      </p:sp>
      <p:pic>
        <p:nvPicPr>
          <p:cNvPr id="9" name="Imagen 8">
            <a:extLst>
              <a:ext uri="{FF2B5EF4-FFF2-40B4-BE49-F238E27FC236}">
                <a16:creationId xmlns:a16="http://schemas.microsoft.com/office/drawing/2014/main" id="{9C1481B5-B53D-455A-9009-5801EC3BE0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6000" y="3736575"/>
            <a:ext cx="3373801" cy="3373801"/>
          </a:xfrm>
          <a:prstGeom prst="rect">
            <a:avLst/>
          </a:prstGeom>
        </p:spPr>
      </p:pic>
    </p:spTree>
    <p:extLst>
      <p:ext uri="{BB962C8B-B14F-4D97-AF65-F5344CB8AC3E}">
        <p14:creationId xmlns:p14="http://schemas.microsoft.com/office/powerpoint/2010/main" val="974729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83AA36"/>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155</TotalTime>
  <Words>4035</Words>
  <Application>Microsoft Office PowerPoint</Application>
  <PresentationFormat>Personalizado</PresentationFormat>
  <Paragraphs>481</Paragraphs>
  <Slides>29</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29</vt:i4>
      </vt:variant>
    </vt:vector>
  </HeadingPairs>
  <TitlesOfParts>
    <vt:vector size="37" baseType="lpstr">
      <vt:lpstr>Arial</vt:lpstr>
      <vt:lpstr>Calibri</vt:lpstr>
      <vt:lpstr>Calibri Light</vt:lpstr>
      <vt:lpstr>Century Gothic</vt:lpstr>
      <vt:lpstr>Microsoft Sans Serif</vt:lpstr>
      <vt:lpstr>Trebuchet MS</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MICRO2_ PPT TEMPLATE</dc:title>
  <dc:creator>Monia Coppola</dc:creator>
  <cp:keywords>DAFU1hMFrLE,BAEXurJiHZU</cp:keywords>
  <cp:lastModifiedBy>Roberta Albertazzi</cp:lastModifiedBy>
  <cp:revision>38</cp:revision>
  <dcterms:created xsi:type="dcterms:W3CDTF">2022-12-15T14:43:32Z</dcterms:created>
  <dcterms:modified xsi:type="dcterms:W3CDTF">2023-09-27T09:24:08Z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2022-12-15T00:00:00Z</vt:filetime>
  </property>
  <property fmtid="{D5CDD505-2E9C-101B-9397-08002B2CF9AE}" pid="3" name="Creator">
    <vt:lpwstr>Canva</vt:lpwstr>
  </property>
  <property fmtid="{D5CDD505-2E9C-101B-9397-08002B2CF9AE}" pid="4" name="LastSaved">
    <vt:filetime>2022-12-15T00:00:00Z</vt:filetime>
  </property>
</Properties>
</file>